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7"/>
  </p:notesMasterIdLst>
  <p:sldIdLst>
    <p:sldId id="256" r:id="rId2"/>
    <p:sldId id="258" r:id="rId3"/>
    <p:sldId id="260" r:id="rId4"/>
    <p:sldId id="259" r:id="rId5"/>
    <p:sldId id="257" r:id="rId6"/>
  </p:sldIdLst>
  <p:sldSz cx="9144000" cy="6858000" type="screen4x3"/>
  <p:notesSz cx="6980238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26158"/>
    <p:restoredTop sz="82318"/>
  </p:normalViewPr>
  <p:slideViewPr>
    <p:cSldViewPr snapToGrid="0">
      <p:cViewPr varScale="1">
        <p:scale>
          <a:sx n="95" d="100"/>
          <a:sy n="95" d="100"/>
        </p:scale>
        <p:origin x="91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2477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53853" y="0"/>
            <a:ext cx="302477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03325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8024" y="4343400"/>
            <a:ext cx="558419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302477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6402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p1:notes"/>
          <p:cNvSpPr txBox="1">
            <a:spLocks noGrp="1"/>
          </p:cNvSpPr>
          <p:nvPr>
            <p:ph type="body" idx="1"/>
          </p:nvPr>
        </p:nvSpPr>
        <p:spPr>
          <a:xfrm>
            <a:off x="698024" y="4343400"/>
            <a:ext cx="558419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:notes"/>
          <p:cNvSpPr txBox="1">
            <a:spLocks noGrp="1"/>
          </p:cNvSpPr>
          <p:nvPr>
            <p:ph type="sldNum" idx="12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0553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:notes"/>
          <p:cNvSpPr txBox="1">
            <a:spLocks noGrp="1"/>
          </p:cNvSpPr>
          <p:nvPr>
            <p:ph type="body" idx="1"/>
          </p:nvPr>
        </p:nvSpPr>
        <p:spPr>
          <a:xfrm>
            <a:off x="698024" y="4343400"/>
            <a:ext cx="558419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2909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:notes"/>
          <p:cNvSpPr txBox="1">
            <a:spLocks noGrp="1"/>
          </p:cNvSpPr>
          <p:nvPr>
            <p:ph type="body" idx="1"/>
          </p:nvPr>
        </p:nvSpPr>
        <p:spPr>
          <a:xfrm>
            <a:off x="698024" y="4343400"/>
            <a:ext cx="558419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6388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:notes"/>
          <p:cNvSpPr txBox="1">
            <a:spLocks noGrp="1"/>
          </p:cNvSpPr>
          <p:nvPr>
            <p:ph type="body" idx="1"/>
          </p:nvPr>
        </p:nvSpPr>
        <p:spPr>
          <a:xfrm>
            <a:off x="698024" y="4343400"/>
            <a:ext cx="558419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490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 txBox="1">
            <a:spLocks noGrp="1"/>
          </p:cNvSpPr>
          <p:nvPr>
            <p:ph type="body" idx="1"/>
          </p:nvPr>
        </p:nvSpPr>
        <p:spPr>
          <a:xfrm>
            <a:off x="698024" y="4343400"/>
            <a:ext cx="558419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879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/>
          <p:nvPr/>
        </p:nvSpPr>
        <p:spPr>
          <a:xfrm>
            <a:off x="0" y="313929"/>
            <a:ext cx="9144000" cy="59429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2590800" y="2633133"/>
            <a:ext cx="4656614" cy="1267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64A2"/>
              </a:buClr>
              <a:buSzPts val="3400"/>
              <a:buFont typeface="Arial"/>
              <a:buNone/>
              <a:defRPr sz="3400" b="1">
                <a:solidFill>
                  <a:srgbClr val="0564A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2590800" y="4043787"/>
            <a:ext cx="4656614" cy="1193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500"/>
              <a:buNone/>
              <a:defRPr sz="2000" b="0" i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21" name="Google Shape;21;p2" descr="PASET_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72995" y="322395"/>
            <a:ext cx="4646692" cy="231073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" name="Google Shape;22;p2"/>
          <p:cNvCxnSpPr/>
          <p:nvPr/>
        </p:nvCxnSpPr>
        <p:spPr>
          <a:xfrm>
            <a:off x="2692400" y="2633133"/>
            <a:ext cx="6045200" cy="1588"/>
          </a:xfrm>
          <a:prstGeom prst="straightConnector1">
            <a:avLst/>
          </a:prstGeom>
          <a:noFill/>
          <a:ln w="28575" cap="flat" cmpd="sng">
            <a:solidFill>
              <a:srgbClr val="A8D064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3022601" y="601133"/>
            <a:ext cx="5740394" cy="922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64A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654050" y="1841499"/>
            <a:ext cx="7905746" cy="4213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71475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5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705594" y="6358167"/>
            <a:ext cx="2057400" cy="480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/>
          <p:nvPr/>
        </p:nvSpPr>
        <p:spPr>
          <a:xfrm>
            <a:off x="0" y="313929"/>
            <a:ext cx="9144000" cy="57228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4"/>
          <p:cNvSpPr txBox="1">
            <a:spLocks noGrp="1"/>
          </p:cNvSpPr>
          <p:nvPr>
            <p:ph type="ctrTitle"/>
          </p:nvPr>
        </p:nvSpPr>
        <p:spPr>
          <a:xfrm>
            <a:off x="3083992" y="3310467"/>
            <a:ext cx="5244352" cy="1267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64A2"/>
              </a:buClr>
              <a:buSzPts val="3400"/>
              <a:buFont typeface="Arial"/>
              <a:buNone/>
              <a:defRPr sz="3400" b="1" i="0">
                <a:solidFill>
                  <a:srgbClr val="0564A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ubTitle" idx="1"/>
          </p:nvPr>
        </p:nvSpPr>
        <p:spPr>
          <a:xfrm>
            <a:off x="3083992" y="4721121"/>
            <a:ext cx="5244352" cy="1193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500"/>
              <a:buNone/>
              <a:defRPr sz="2000" b="0" i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31" name="Google Shape;31;p4" descr="PASET_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40728" y="313929"/>
            <a:ext cx="5577472" cy="27736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64A2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705594" y="6358167"/>
            <a:ext cx="2057400" cy="480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22601" y="601133"/>
            <a:ext cx="5740394" cy="922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64A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71475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5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71475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5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6705594" y="6358167"/>
            <a:ext cx="2057400" cy="480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64A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71475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5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0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71475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50"/>
              <a:buChar char="▪"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6705594" y="6358167"/>
            <a:ext cx="2057400" cy="480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3022601" y="601133"/>
            <a:ext cx="5740394" cy="922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64A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6705594" y="6358167"/>
            <a:ext cx="2057400" cy="480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64A2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82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4000"/>
              <a:buChar char="▪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6705594" y="6358167"/>
            <a:ext cx="2057400" cy="480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64A2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0BC52"/>
              </a:buClr>
              <a:buSzPts val="400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705594" y="6358167"/>
            <a:ext cx="2057400" cy="480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6337300"/>
            <a:ext cx="9143999" cy="520700"/>
          </a:xfrm>
          <a:prstGeom prst="rect">
            <a:avLst/>
          </a:prstGeom>
          <a:solidFill>
            <a:srgbClr val="2380C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3022601" y="601133"/>
            <a:ext cx="5740394" cy="922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64A2"/>
              </a:buClr>
              <a:buSzPts val="2800"/>
              <a:buFont typeface="Arial"/>
              <a:buNone/>
              <a:defRPr sz="2800" b="1" i="0" u="none" strike="noStrike" cap="none">
                <a:solidFill>
                  <a:srgbClr val="0564A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654050" y="1841499"/>
            <a:ext cx="7905746" cy="4213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19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0BC52"/>
              </a:buClr>
              <a:buSzPts val="3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6705594" y="6358167"/>
            <a:ext cx="2057400" cy="480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14" name="Google Shape;14;p1" descr="PASET_logo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30661" y="313929"/>
            <a:ext cx="2433347" cy="121007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" name="Google Shape;15;p1"/>
          <p:cNvCxnSpPr/>
          <p:nvPr/>
        </p:nvCxnSpPr>
        <p:spPr>
          <a:xfrm rot="-5400000">
            <a:off x="2338949" y="1061905"/>
            <a:ext cx="922866" cy="1321"/>
          </a:xfrm>
          <a:prstGeom prst="straightConnector1">
            <a:avLst/>
          </a:prstGeom>
          <a:noFill/>
          <a:ln w="28575" cap="flat" cmpd="sng">
            <a:solidFill>
              <a:srgbClr val="A8D064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" name="Google Shape;16;p1"/>
          <p:cNvSpPr/>
          <p:nvPr/>
        </p:nvSpPr>
        <p:spPr>
          <a:xfrm>
            <a:off x="0" y="0"/>
            <a:ext cx="9144000" cy="177800"/>
          </a:xfrm>
          <a:prstGeom prst="rect">
            <a:avLst/>
          </a:prstGeom>
          <a:solidFill>
            <a:srgbClr val="98CB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ctrTitle"/>
          </p:nvPr>
        </p:nvSpPr>
        <p:spPr>
          <a:xfrm>
            <a:off x="2732723" y="3181211"/>
            <a:ext cx="5620870" cy="754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64A2"/>
              </a:buClr>
              <a:buSzPts val="3060"/>
              <a:buFont typeface="Arial"/>
              <a:buNone/>
            </a:pPr>
            <a:r>
              <a:rPr lang="fr-FR" sz="3060"/>
              <a:t/>
            </a:r>
            <a:br>
              <a:rPr lang="fr-FR" sz="3060"/>
            </a:br>
            <a:r>
              <a:rPr lang="fr-FR" sz="2160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Vers une Afrique numérique : Préparer nos jeunes pour l'avenir </a:t>
            </a:r>
            <a:br>
              <a:rPr lang="fr-FR" sz="2160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2160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</a:t>
            </a:r>
            <a:r>
              <a:rPr lang="fr-FR" sz="2160" i="1">
                <a:solidFill>
                  <a:srgbClr val="FF0000"/>
                </a:solidFill>
              </a:rPr>
              <a:t>É</a:t>
            </a:r>
            <a:r>
              <a:rPr lang="fr-FR" sz="2160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SENTATION DE LA DÉLÉGATION DE PAYS À LA SESSION PL</a:t>
            </a:r>
            <a:r>
              <a:rPr lang="fr-FR" sz="2160" i="1">
                <a:solidFill>
                  <a:srgbClr val="FF0000"/>
                </a:solidFill>
              </a:rPr>
              <a:t>É</a:t>
            </a:r>
            <a:r>
              <a:rPr lang="fr-FR" sz="2160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NIÈRE FINALE</a:t>
            </a:r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ubTitle" idx="1"/>
          </p:nvPr>
        </p:nvSpPr>
        <p:spPr>
          <a:xfrm>
            <a:off x="2886419" y="5534148"/>
            <a:ext cx="4656614" cy="1193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fr-FR" sz="2400"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fr-FR" sz="2400" baseline="30000"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lang="fr-FR" sz="2400">
                <a:latin typeface="Calibri"/>
                <a:ea typeface="Calibri"/>
                <a:cs typeface="Calibri"/>
                <a:sym typeface="Calibri"/>
              </a:rPr>
              <a:t>Forum du PASET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fr-FR" sz="2400">
                <a:latin typeface="Calibri"/>
                <a:ea typeface="Calibri"/>
                <a:cs typeface="Calibri"/>
                <a:sym typeface="Calibri"/>
              </a:rPr>
              <a:t>Kigali (Rwanda)/22 mai 2019</a:t>
            </a:r>
            <a:endParaRPr/>
          </a:p>
        </p:txBody>
      </p:sp>
      <p:sp>
        <p:nvSpPr>
          <p:cNvPr id="68" name="Google Shape;68;p11"/>
          <p:cNvSpPr txBox="1"/>
          <p:nvPr/>
        </p:nvSpPr>
        <p:spPr>
          <a:xfrm>
            <a:off x="2886419" y="3936063"/>
            <a:ext cx="5618603" cy="1077218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Nom du pays : SENEGAL</a:t>
            </a:r>
            <a:endParaRPr sz="3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_________________________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>
            <a:off x="272650" y="1447800"/>
            <a:ext cx="8650800" cy="42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9525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2100"/>
              <a:buNone/>
            </a:pPr>
            <a:endParaRPr sz="1679" dirty="0"/>
          </a:p>
          <a:p>
            <a:pPr marL="228600" lvl="0" indent="-9525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2100"/>
              <a:buNone/>
            </a:pPr>
            <a:endParaRPr sz="1679" dirty="0">
              <a:solidFill>
                <a:srgbClr val="FF0000"/>
              </a:solidFill>
            </a:endParaRPr>
          </a:p>
          <a:p>
            <a:pPr marL="228600" lvl="0" indent="-9525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2100"/>
              <a:buNone/>
            </a:pPr>
            <a:endParaRPr sz="1679" dirty="0"/>
          </a:p>
        </p:txBody>
      </p:sp>
      <p:sp>
        <p:nvSpPr>
          <p:cNvPr id="82" name="Google Shape;82;p13"/>
          <p:cNvSpPr txBox="1">
            <a:spLocks noGrp="1"/>
          </p:cNvSpPr>
          <p:nvPr>
            <p:ph type="sldNum" idx="12"/>
          </p:nvPr>
        </p:nvSpPr>
        <p:spPr>
          <a:xfrm>
            <a:off x="6705594" y="6358167"/>
            <a:ext cx="2057400" cy="480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2</a:t>
            </a:fld>
            <a:endParaRPr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01571" y="420040"/>
            <a:ext cx="5861423" cy="922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6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64A2"/>
              </a:buClr>
              <a:buSzPts val="1800"/>
              <a:buFont typeface="Arial"/>
              <a:buNone/>
              <a:defRPr sz="2800" b="1" i="0" u="none" strike="noStrike" cap="none">
                <a:solidFill>
                  <a:srgbClr val="0564A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mtClean="0">
                <a:solidFill>
                  <a:srgbClr val="2380C3"/>
                </a:solidFill>
                <a:latin typeface="+mn-lt"/>
              </a:rPr>
              <a:t>Changements des cours dispensés dans le cadre de l'enseignement supérieur et l'EFTP en préparation de la quatrième révolution industrielle et de l'économie numérique</a:t>
            </a:r>
            <a:endParaRPr lang="fr-FR" dirty="0">
              <a:solidFill>
                <a:srgbClr val="2380C3"/>
              </a:solidFill>
              <a:latin typeface="+mn-lt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654050" y="1841499"/>
            <a:ext cx="7905746" cy="4213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71475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0BC52"/>
              </a:buClr>
              <a:buSzPts val="225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85725" indent="0">
              <a:buNone/>
            </a:pPr>
            <a:r>
              <a:rPr lang="fr-FR" sz="2000" b="1" dirty="0" smtClean="0">
                <a:solidFill>
                  <a:schemeClr val="accent5"/>
                </a:solidFill>
              </a:rPr>
              <a:t>Le </a:t>
            </a:r>
            <a:r>
              <a:rPr lang="fr-FR" sz="2000" b="1" dirty="0">
                <a:solidFill>
                  <a:schemeClr val="accent5"/>
                </a:solidFill>
              </a:rPr>
              <a:t>Sénégal a institué une réforme dans le Plan </a:t>
            </a:r>
            <a:r>
              <a:rPr lang="fr-FR" sz="2000" b="1" dirty="0" err="1">
                <a:solidFill>
                  <a:schemeClr val="accent5"/>
                </a:solidFill>
              </a:rPr>
              <a:t>Senegal</a:t>
            </a:r>
            <a:r>
              <a:rPr lang="fr-FR" sz="2000" b="1" dirty="0">
                <a:solidFill>
                  <a:schemeClr val="accent5"/>
                </a:solidFill>
              </a:rPr>
              <a:t> Emergent (PSE) sur l’alignement des formations aux besoins économiques. </a:t>
            </a:r>
            <a:endParaRPr lang="fr-FR" sz="2000" b="1" dirty="0" smtClean="0"/>
          </a:p>
          <a:p>
            <a:r>
              <a:rPr lang="fr-FR" sz="2000" b="1" dirty="0" smtClean="0"/>
              <a:t>Nouvelles filières dans un  Institut des Sciences et Techniques Avancées (ISTA): nanosciences et nanotechnologies, cyber sécurité, </a:t>
            </a:r>
            <a:r>
              <a:rPr lang="fr-FR" sz="2000" b="1" dirty="0" err="1" smtClean="0"/>
              <a:t>big</a:t>
            </a:r>
            <a:r>
              <a:rPr lang="fr-FR" sz="2000" b="1" dirty="0" smtClean="0"/>
              <a:t> data, Internet des Objets (</a:t>
            </a:r>
            <a:r>
              <a:rPr lang="fr-FR" sz="2000" b="1" dirty="0" err="1" smtClean="0"/>
              <a:t>IoT</a:t>
            </a:r>
            <a:r>
              <a:rPr lang="fr-FR" sz="2000" b="1" dirty="0" smtClean="0"/>
              <a:t>), Robotique, Intelligence Artificielle (IA), calcul scientifique et simulation numérique, la fabrication numérique, etc.</a:t>
            </a:r>
            <a:endParaRPr lang="fr-FR" sz="2000" b="1" dirty="0" smtClean="0">
              <a:solidFill>
                <a:srgbClr val="FF0000"/>
              </a:solidFill>
            </a:endParaRPr>
          </a:p>
          <a:p>
            <a:r>
              <a:rPr lang="fr-FR" sz="2100" b="1" dirty="0"/>
              <a:t>Nouvelles méthodes pédagogiques actives </a:t>
            </a:r>
          </a:p>
          <a:p>
            <a:r>
              <a:rPr lang="fr-FR" sz="2000" b="1" dirty="0" smtClean="0"/>
              <a:t>La formation par alternance,</a:t>
            </a:r>
          </a:p>
          <a:p>
            <a:r>
              <a:rPr lang="fr-FR" sz="2000" b="1" dirty="0" smtClean="0"/>
              <a:t>L’enseignement à distance et évaluation en face to face</a:t>
            </a:r>
          </a:p>
          <a:p>
            <a:r>
              <a:rPr lang="fr-FR" sz="2000" b="1" dirty="0" smtClean="0"/>
              <a:t>La formation des formateurs dans les nouvelles innovations pédagogiques basées sur le numérique et la classe inversée</a:t>
            </a:r>
          </a:p>
          <a:p>
            <a:endParaRPr lang="fr-F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>
            <a:spLocks noGrp="1"/>
          </p:cNvSpPr>
          <p:nvPr>
            <p:ph type="title"/>
          </p:nvPr>
        </p:nvSpPr>
        <p:spPr>
          <a:xfrm>
            <a:off x="3022600" y="426321"/>
            <a:ext cx="5740394" cy="922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2800"/>
            </a:pPr>
            <a:r>
              <a:rPr lang="fr-FR" sz="2400" dirty="0">
                <a:solidFill>
                  <a:srgbClr val="2380C3"/>
                </a:solidFill>
              </a:rPr>
              <a:t>Connectivité des </a:t>
            </a:r>
            <a:r>
              <a:rPr lang="fr-FR" sz="2000" dirty="0">
                <a:solidFill>
                  <a:srgbClr val="2380C3"/>
                </a:solidFill>
              </a:rPr>
              <a:t>TIC</a:t>
            </a:r>
            <a:r>
              <a:rPr lang="fr-FR" sz="2400" dirty="0">
                <a:solidFill>
                  <a:srgbClr val="2380C3"/>
                </a:solidFill>
              </a:rPr>
              <a:t> pour les systèmes d'enseignement supérieur et d'EFTP</a:t>
            </a:r>
            <a:endParaRPr sz="2400" dirty="0"/>
          </a:p>
        </p:txBody>
      </p:sp>
      <p:sp>
        <p:nvSpPr>
          <p:cNvPr id="96" name="Google Shape;96;p15"/>
          <p:cNvSpPr txBox="1">
            <a:spLocks noGrp="1"/>
          </p:cNvSpPr>
          <p:nvPr>
            <p:ph type="sldNum" idx="12"/>
          </p:nvPr>
        </p:nvSpPr>
        <p:spPr>
          <a:xfrm>
            <a:off x="6705594" y="6358167"/>
            <a:ext cx="2057400" cy="480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3</a:t>
            </a:fld>
            <a:endParaRPr/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430306" y="1550894"/>
            <a:ext cx="8458199" cy="4661647"/>
          </a:xfrm>
        </p:spPr>
        <p:txBody>
          <a:bodyPr/>
          <a:lstStyle/>
          <a:p>
            <a:pPr marL="228600" lvl="0" indent="-228600">
              <a:lnSpc>
                <a:spcPct val="80000"/>
              </a:lnSpc>
              <a:spcBef>
                <a:spcPts val="0"/>
              </a:spcBef>
              <a:buSzPts val="2099"/>
            </a:pPr>
            <a:r>
              <a:rPr lang="fr-FR" sz="1800" b="1" dirty="0" smtClean="0"/>
              <a:t>Mise </a:t>
            </a:r>
            <a:r>
              <a:rPr lang="fr-FR" sz="1800" b="1" dirty="0"/>
              <a:t>en place de réseaux de campus à niveau dans tous les établissements de formation publics et privés, les centres de recherche et les établissements EFTP</a:t>
            </a:r>
          </a:p>
          <a:p>
            <a:pPr marL="228600" lvl="0" indent="-228600">
              <a:lnSpc>
                <a:spcPct val="80000"/>
              </a:lnSpc>
              <a:spcBef>
                <a:spcPts val="1600"/>
              </a:spcBef>
              <a:buSzPts val="2099"/>
            </a:pPr>
            <a:r>
              <a:rPr lang="fr-FR" sz="1800" b="1" dirty="0"/>
              <a:t>Augmentation de la bande passante Internet haut débit du réseau d’éducation et de </a:t>
            </a:r>
            <a:r>
              <a:rPr lang="fr-FR" sz="1800" b="1" dirty="0" smtClean="0"/>
              <a:t>recherche existant-</a:t>
            </a:r>
            <a:r>
              <a:rPr lang="fr-FR" sz="1800" b="1" dirty="0" err="1" smtClean="0"/>
              <a:t>SnRER</a:t>
            </a:r>
            <a:endParaRPr lang="fr-FR" sz="1800" b="1" dirty="0" smtClean="0"/>
          </a:p>
          <a:p>
            <a:pPr marL="228600" lvl="0" indent="-228600">
              <a:lnSpc>
                <a:spcPct val="80000"/>
              </a:lnSpc>
              <a:spcBef>
                <a:spcPts val="1600"/>
              </a:spcBef>
              <a:buSzPts val="2099"/>
            </a:pPr>
            <a:r>
              <a:rPr lang="fr-FR" sz="1800" b="1" dirty="0" smtClean="0"/>
              <a:t> Interconnexion </a:t>
            </a:r>
            <a:r>
              <a:rPr lang="fr-FR" sz="1800" b="1" dirty="0"/>
              <a:t>de tous les établissements publics et privés de l’enseignement supérieur et des institutions EFTP au </a:t>
            </a:r>
            <a:r>
              <a:rPr lang="fr-FR" sz="1800" b="1" dirty="0" err="1"/>
              <a:t>SnRER</a:t>
            </a:r>
            <a:endParaRPr lang="fr-FR" sz="1800" b="1" dirty="0"/>
          </a:p>
          <a:p>
            <a:pPr marL="228600" lvl="0" indent="-228600" algn="just">
              <a:lnSpc>
                <a:spcPct val="80000"/>
              </a:lnSpc>
              <a:spcBef>
                <a:spcPts val="1600"/>
              </a:spcBef>
              <a:buClr>
                <a:srgbClr val="000000"/>
              </a:buClr>
              <a:buSzPts val="2099"/>
            </a:pPr>
            <a:r>
              <a:rPr lang="fr-FR" sz="1800" b="1" dirty="0">
                <a:solidFill>
                  <a:srgbClr val="000000"/>
                </a:solidFill>
              </a:rPr>
              <a:t>Relèvement des plateaux techniques en sciences et technologie numériques des institutions d’enseignement supérieur / EFTP</a:t>
            </a:r>
          </a:p>
          <a:p>
            <a:pPr marL="228600" lvl="0" indent="-228600">
              <a:lnSpc>
                <a:spcPct val="80000"/>
              </a:lnSpc>
              <a:spcBef>
                <a:spcPts val="1600"/>
              </a:spcBef>
              <a:buSzPts val="2099"/>
            </a:pPr>
            <a:r>
              <a:rPr lang="fr-FR" sz="1800" b="1" dirty="0"/>
              <a:t>Mettre en place plus de services et de contenus local pour le </a:t>
            </a:r>
            <a:r>
              <a:rPr lang="fr-FR" sz="1800" b="1" dirty="0" err="1"/>
              <a:t>snRER</a:t>
            </a:r>
            <a:r>
              <a:rPr lang="fr-FR" sz="1800" b="1" dirty="0"/>
              <a:t> (</a:t>
            </a:r>
            <a:r>
              <a:rPr lang="fr-FR" sz="1800" b="1" dirty="0" smtClean="0"/>
              <a:t>e-learning</a:t>
            </a:r>
            <a:r>
              <a:rPr lang="fr-FR" sz="1800" b="1" dirty="0"/>
              <a:t>, contenus pour la recherche, bibliothèques numériques)</a:t>
            </a:r>
          </a:p>
          <a:p>
            <a:pPr marL="228600" lvl="0" indent="-228599" algn="just">
              <a:lnSpc>
                <a:spcPct val="80000"/>
              </a:lnSpc>
              <a:spcBef>
                <a:spcPts val="1600"/>
              </a:spcBef>
              <a:buSzPts val="2099"/>
            </a:pPr>
            <a:r>
              <a:rPr lang="fr-FR" sz="1800" b="1" dirty="0"/>
              <a:t>Développer les liens avec les réseaux internationaux : participer au projet d’interconnexion au réseau WACREN </a:t>
            </a:r>
          </a:p>
          <a:p>
            <a:pPr marL="228600" lvl="0" indent="-228600" algn="just">
              <a:lnSpc>
                <a:spcPct val="80000"/>
              </a:lnSpc>
              <a:spcBef>
                <a:spcPts val="1600"/>
              </a:spcBef>
              <a:buSzPts val="2099"/>
            </a:pPr>
            <a:r>
              <a:rPr lang="fr-FR" sz="1800" b="1" dirty="0"/>
              <a:t>Renforcer l’accès des usagers aux terminaux de connexion (ordinateurs, tablettes, etc.)</a:t>
            </a:r>
          </a:p>
          <a:p>
            <a:pPr algn="just">
              <a:spcBef>
                <a:spcPts val="0"/>
              </a:spcBef>
            </a:pPr>
            <a:endParaRPr lang="fr-FR" sz="1800" b="1" dirty="0">
              <a:solidFill>
                <a:srgbClr val="FF0000"/>
              </a:solidFill>
            </a:endParaRPr>
          </a:p>
          <a:p>
            <a:endParaRPr lang="fr-FR" sz="1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>
            <a:off x="3022600" y="290925"/>
            <a:ext cx="5740394" cy="922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2800"/>
            </a:pPr>
            <a:r>
              <a:rPr lang="fr-FR" sz="2400"/>
              <a:t>Utilisation de la technologie dans la transformation de l'enseignement supérieur et de l'EFTP</a:t>
            </a:r>
            <a:endParaRPr sz="2400" dirty="0"/>
          </a:p>
        </p:txBody>
      </p:sp>
      <p:sp>
        <p:nvSpPr>
          <p:cNvPr id="88" name="Google Shape;88;p14"/>
          <p:cNvSpPr txBox="1">
            <a:spLocks noGrp="1"/>
          </p:cNvSpPr>
          <p:nvPr>
            <p:ph type="body" idx="1"/>
          </p:nvPr>
        </p:nvSpPr>
        <p:spPr>
          <a:xfrm>
            <a:off x="377500" y="1664444"/>
            <a:ext cx="8242065" cy="4037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1"/>
            <a:r>
              <a:rPr lang="fr-FR" sz="1800" b="1" dirty="0"/>
              <a:t>Harmoniser et standardiser au niveau national la stratégie de digitalisation des </a:t>
            </a:r>
            <a:r>
              <a:rPr lang="fr-FR" sz="1800" b="1" dirty="0" smtClean="0"/>
              <a:t>enseignements/apprentissages</a:t>
            </a:r>
          </a:p>
          <a:p>
            <a:pPr lvl="1"/>
            <a:r>
              <a:rPr lang="fr-FR" sz="1800" b="1" dirty="0"/>
              <a:t>Prendre les mesures administratives afin d’inciter les enseignants à aller vers le </a:t>
            </a:r>
            <a:r>
              <a:rPr lang="fr-FR" sz="1800" b="1" dirty="0" smtClean="0"/>
              <a:t>e-learning </a:t>
            </a:r>
            <a:r>
              <a:rPr lang="fr-FR" sz="1800" b="1" dirty="0"/>
              <a:t>par une prise en charge des </a:t>
            </a:r>
            <a:r>
              <a:rPr lang="fr-FR" sz="1800" b="1" dirty="0"/>
              <a:t>cours et activités en ligne  produits dans </a:t>
            </a:r>
            <a:r>
              <a:rPr lang="fr-FR" sz="1800" b="1" dirty="0"/>
              <a:t>la promotion de leur </a:t>
            </a:r>
            <a:r>
              <a:rPr lang="fr-FR" sz="1800" b="1" dirty="0"/>
              <a:t>carrière</a:t>
            </a:r>
          </a:p>
          <a:p>
            <a:pPr lvl="1"/>
            <a:r>
              <a:rPr lang="fr-FR" sz="1800" b="1" dirty="0" smtClean="0"/>
              <a:t>Des </a:t>
            </a:r>
            <a:r>
              <a:rPr lang="fr-FR" sz="1800" b="1" dirty="0"/>
              <a:t>plateformes LMS </a:t>
            </a:r>
            <a:r>
              <a:rPr lang="fr-FR" sz="1800" b="1" dirty="0" smtClean="0"/>
              <a:t>et des MOOC pour </a:t>
            </a:r>
            <a:r>
              <a:rPr lang="fr-FR" sz="1800" b="1" dirty="0"/>
              <a:t>développer le présentiel enrichi, la formation mixte et la formation à distance</a:t>
            </a:r>
          </a:p>
          <a:p>
            <a:pPr lvl="1"/>
            <a:r>
              <a:rPr lang="fr-FR" sz="1800" b="1" dirty="0" smtClean="0"/>
              <a:t>Des </a:t>
            </a:r>
            <a:r>
              <a:rPr lang="fr-FR" sz="1800" b="1" dirty="0"/>
              <a:t>systèmes de gestion de formations à distance</a:t>
            </a:r>
          </a:p>
          <a:p>
            <a:pPr lvl="1"/>
            <a:r>
              <a:rPr lang="fr-FR" sz="1800" b="1" dirty="0"/>
              <a:t>Des plateformes et des dispositifs d’évaluation en mode offline pour une amélioration des évaluations dans les grands groupes</a:t>
            </a:r>
          </a:p>
          <a:p>
            <a:pPr marL="228600" lvl="0" indent="-85725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2250"/>
              <a:buNone/>
            </a:pPr>
            <a:endParaRPr sz="1400" b="1" dirty="0"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6705594" y="6358167"/>
            <a:ext cx="2057400" cy="480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3215347" y="304050"/>
            <a:ext cx="5740394" cy="922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rgbClr val="FF0000"/>
              </a:buClr>
            </a:pPr>
            <a:r>
              <a:rPr lang="fr-FR" dirty="0"/>
              <a:t>Planifier à l'avance:</a:t>
            </a:r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268941" y="1226917"/>
            <a:ext cx="8686800" cy="5012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indent="-228600" algn="just">
              <a:lnSpc>
                <a:spcPct val="80000"/>
              </a:lnSpc>
              <a:spcBef>
                <a:spcPts val="1600"/>
              </a:spcBef>
              <a:buSzPts val="1938"/>
            </a:pPr>
            <a:r>
              <a:rPr lang="fr-FR" sz="1600" b="1" dirty="0"/>
              <a:t>Interconnexion de tous les établissements publics et privés de l’enseignement supérieur et des institutions EFTP au </a:t>
            </a:r>
            <a:r>
              <a:rPr lang="fr-FR" sz="1600" b="1" dirty="0" err="1"/>
              <a:t>SnRER</a:t>
            </a:r>
            <a:endParaRPr lang="fr-FR" sz="1600" b="1" dirty="0"/>
          </a:p>
          <a:p>
            <a:pPr marL="228600" lvl="0" indent="-228600" algn="just">
              <a:lnSpc>
                <a:spcPct val="80000"/>
              </a:lnSpc>
              <a:spcBef>
                <a:spcPts val="1600"/>
              </a:spcBef>
              <a:buSzPts val="1938"/>
            </a:pPr>
            <a:r>
              <a:rPr lang="fr-FR" sz="1600" b="1" dirty="0" smtClean="0"/>
              <a:t>Réforme </a:t>
            </a:r>
            <a:r>
              <a:rPr lang="fr-FR" sz="1600" b="1" dirty="0"/>
              <a:t>fiscale sur les  services technologiques pour l’éducation : baisse de la taxation sur les ordinateurs, matériels de laboratoires et équipements scientifiques destinés à l'enseignement supérieur/EFTP</a:t>
            </a:r>
          </a:p>
          <a:p>
            <a:pPr marL="228600" lvl="0" indent="-228600" algn="just">
              <a:lnSpc>
                <a:spcPct val="80000"/>
              </a:lnSpc>
              <a:spcBef>
                <a:spcPts val="1600"/>
              </a:spcBef>
              <a:buSzPts val="1938"/>
            </a:pPr>
            <a:r>
              <a:rPr lang="fr-FR" sz="1600" b="1" dirty="0"/>
              <a:t>L’implication du secteur privé dans le développement de l'enseignement supérieur/EFTP</a:t>
            </a:r>
          </a:p>
          <a:p>
            <a:pPr marL="228600" lvl="0" indent="-228600">
              <a:lnSpc>
                <a:spcPct val="80000"/>
              </a:lnSpc>
              <a:spcBef>
                <a:spcPts val="1600"/>
              </a:spcBef>
              <a:buClr>
                <a:srgbClr val="000000"/>
              </a:buClr>
              <a:buSzPts val="1938"/>
            </a:pPr>
            <a:r>
              <a:rPr lang="fr-FR" sz="1600" b="1" dirty="0" smtClean="0">
                <a:solidFill>
                  <a:srgbClr val="000000"/>
                </a:solidFill>
              </a:rPr>
              <a:t>La </a:t>
            </a:r>
            <a:r>
              <a:rPr lang="fr-FR" sz="1600" b="1" dirty="0">
                <a:solidFill>
                  <a:srgbClr val="000000"/>
                </a:solidFill>
              </a:rPr>
              <a:t>politique des coûts appliqués par les opérateurs de télécommunications et les fournisseurs d’accès à Internet </a:t>
            </a:r>
          </a:p>
          <a:p>
            <a:pPr marL="228600" lvl="0" indent="-228600">
              <a:lnSpc>
                <a:spcPct val="80000"/>
              </a:lnSpc>
              <a:spcBef>
                <a:spcPts val="1600"/>
              </a:spcBef>
              <a:buClr>
                <a:srgbClr val="000000"/>
              </a:buClr>
              <a:buSzPts val="1744"/>
            </a:pPr>
            <a:r>
              <a:rPr lang="fr-FR" sz="1600" b="1" dirty="0" smtClean="0">
                <a:solidFill>
                  <a:srgbClr val="000000"/>
                </a:solidFill>
              </a:rPr>
              <a:t>Promouvoir </a:t>
            </a:r>
            <a:r>
              <a:rPr lang="fr-FR" sz="1600" b="1" dirty="0">
                <a:solidFill>
                  <a:srgbClr val="000000"/>
                </a:solidFill>
              </a:rPr>
              <a:t>et systématiser de nouvelles méthodes pédagogiques: formation à distance bimodale ou couplée d’un dispositif de tutorat, classe inversée, etc</a:t>
            </a:r>
            <a:r>
              <a:rPr lang="fr-FR" sz="1600" b="1" dirty="0" smtClean="0">
                <a:solidFill>
                  <a:srgbClr val="000000"/>
                </a:solidFill>
              </a:rPr>
              <a:t>.</a:t>
            </a:r>
          </a:p>
          <a:p>
            <a:pPr marL="228600" lvl="0" indent="-228600">
              <a:lnSpc>
                <a:spcPct val="80000"/>
              </a:lnSpc>
              <a:spcBef>
                <a:spcPts val="0"/>
              </a:spcBef>
              <a:buSzPts val="2099"/>
            </a:pPr>
            <a:r>
              <a:rPr lang="fr-FR" sz="1600" b="1" dirty="0"/>
              <a:t>Mise en place de réseaux de campus à niveau dans tous les établissements de formation publics et privés, les centres de recherche et les établissements EFTP</a:t>
            </a:r>
          </a:p>
          <a:p>
            <a:pPr marL="228600" lvl="0" indent="-228600" algn="just">
              <a:lnSpc>
                <a:spcPct val="80000"/>
              </a:lnSpc>
              <a:spcBef>
                <a:spcPts val="1600"/>
              </a:spcBef>
              <a:buSzPts val="2099"/>
            </a:pPr>
            <a:r>
              <a:rPr lang="fr-FR" sz="1600" b="1" dirty="0" smtClean="0"/>
              <a:t>Renforcer </a:t>
            </a:r>
            <a:r>
              <a:rPr lang="fr-FR" sz="1600" b="1" dirty="0"/>
              <a:t>l’accès des usagers aux terminaux de connexion (ordinateurs, tablettes, etc</a:t>
            </a:r>
            <a:r>
              <a:rPr lang="fr-FR" sz="1600" b="1" dirty="0" smtClean="0"/>
              <a:t>.)de </a:t>
            </a:r>
            <a:r>
              <a:rPr lang="fr-FR" sz="1600" b="1" dirty="0"/>
              <a:t>services et de </a:t>
            </a:r>
            <a:r>
              <a:rPr lang="fr-FR" sz="1600" b="1" dirty="0"/>
              <a:t>contenus</a:t>
            </a:r>
            <a:r>
              <a:rPr lang="fr-FR" sz="1600" b="1" dirty="0"/>
              <a:t>, </a:t>
            </a:r>
            <a:r>
              <a:rPr lang="fr-FR" sz="1600" b="1" dirty="0" err="1" smtClean="0"/>
              <a:t>etc</a:t>
            </a:r>
            <a:endParaRPr lang="fr-FR" sz="1600" b="1" smtClean="0"/>
          </a:p>
          <a:p>
            <a:pPr marL="228600" lvl="0" indent="-228600" algn="just">
              <a:lnSpc>
                <a:spcPct val="80000"/>
              </a:lnSpc>
              <a:spcBef>
                <a:spcPts val="1600"/>
              </a:spcBef>
              <a:buSzPts val="2099"/>
            </a:pPr>
            <a:r>
              <a:rPr lang="fr-FR" sz="1600" b="1" smtClean="0"/>
              <a:t>Formation </a:t>
            </a:r>
            <a:r>
              <a:rPr lang="fr-FR" sz="1600" b="1" dirty="0"/>
              <a:t>des formateurs et chercheurs à l’exploitation (développement </a:t>
            </a:r>
            <a:r>
              <a:rPr lang="fr-FR" sz="1600" b="1" dirty="0" smtClean="0"/>
              <a:t>.) </a:t>
            </a:r>
            <a:r>
              <a:rPr lang="fr-FR" sz="1600" b="1" dirty="0"/>
              <a:t>des infrastructures et services du </a:t>
            </a:r>
            <a:r>
              <a:rPr lang="fr-FR" sz="1600" b="1" dirty="0" err="1"/>
              <a:t>SnRER</a:t>
            </a:r>
            <a:endParaRPr lang="fr-FR" sz="1600" b="1" dirty="0"/>
          </a:p>
          <a:p>
            <a:pPr marL="228600" lvl="0" indent="-228600" algn="just">
              <a:lnSpc>
                <a:spcPct val="80000"/>
              </a:lnSpc>
              <a:spcBef>
                <a:spcPts val="1600"/>
              </a:spcBef>
              <a:buSzPts val="2099"/>
            </a:pPr>
            <a:endParaRPr lang="fr-FR" sz="1600" b="1" dirty="0"/>
          </a:p>
          <a:p>
            <a:pPr marL="228600" lvl="0" indent="-228600">
              <a:lnSpc>
                <a:spcPct val="80000"/>
              </a:lnSpc>
              <a:spcBef>
                <a:spcPts val="1600"/>
              </a:spcBef>
              <a:buClr>
                <a:srgbClr val="000000"/>
              </a:buClr>
              <a:buSzPts val="1744"/>
            </a:pPr>
            <a:endParaRPr lang="fr-FR" sz="1600" b="1" dirty="0">
              <a:solidFill>
                <a:srgbClr val="000000"/>
              </a:solidFill>
            </a:endParaRPr>
          </a:p>
          <a:p>
            <a:pPr marL="228600" lvl="0" indent="-105568" algn="just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938"/>
              <a:buNone/>
            </a:pPr>
            <a:endParaRPr sz="1600" b="1" dirty="0"/>
          </a:p>
          <a:p>
            <a:pPr marL="228600" lvl="0" indent="-105568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1938"/>
              <a:buNone/>
            </a:pPr>
            <a:endParaRPr sz="1600" b="1"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6705594" y="6358167"/>
            <a:ext cx="2057400" cy="480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5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554</Words>
  <Application>Microsoft Macintosh PowerPoint</Application>
  <PresentationFormat>Présentation à l'écran (4:3)</PresentationFormat>
  <Paragraphs>43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Calibri</vt:lpstr>
      <vt:lpstr>Noto Sans Symbols</vt:lpstr>
      <vt:lpstr>Arial</vt:lpstr>
      <vt:lpstr>Office Theme</vt:lpstr>
      <vt:lpstr> Vers une Afrique numérique : Préparer nos jeunes pour l'avenir  PRÉSENTATION DE LA DÉLÉGATION DE PAYS À LA SESSION PLÉNIÈRE FINALE</vt:lpstr>
      <vt:lpstr>Présentation PowerPoint</vt:lpstr>
      <vt:lpstr>Connectivité des TIC pour les systèmes d'enseignement supérieur et d'EFTP</vt:lpstr>
      <vt:lpstr>Utilisation de la technologie dans la transformation de l'enseignement supérieur et de l'EFTP</vt:lpstr>
      <vt:lpstr>Planifier à l'avance: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Vers une Afrique numérique : Préparer nos jeunes pour l'avenir  PRÉSENTATION DE LA DÉLÉGATION DE PAYS À LA SESSION PLÉNIÈRE FINALE</dc:title>
  <cp:lastModifiedBy>Utilisateur de Microsoft Office</cp:lastModifiedBy>
  <cp:revision>8</cp:revision>
  <dcterms:modified xsi:type="dcterms:W3CDTF">2019-05-22T07:35:20Z</dcterms:modified>
</cp:coreProperties>
</file>