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7" r:id="rId2"/>
    <p:sldId id="319" r:id="rId3"/>
    <p:sldId id="320" r:id="rId4"/>
    <p:sldId id="321" r:id="rId5"/>
    <p:sldId id="322" r:id="rId6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jitha Bashir" initials="S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BC52"/>
    <a:srgbClr val="2380C3"/>
    <a:srgbClr val="E0A800"/>
    <a:srgbClr val="98CB4B"/>
    <a:srgbClr val="A15CA0"/>
    <a:srgbClr val="69A043"/>
    <a:srgbClr val="4F74A2"/>
    <a:srgbClr val="FFFFFF"/>
    <a:srgbClr val="A8D064"/>
    <a:srgbClr val="05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2241"/>
  </p:normalViewPr>
  <p:slideViewPr>
    <p:cSldViewPr snapToGrid="0" snapToObjects="1">
      <p:cViewPr varScale="1">
        <p:scale>
          <a:sx n="59" d="100"/>
          <a:sy n="59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70" d="100"/>
        <a:sy n="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22C10-531B-4442-97F7-3456E0ED3A20}" type="datetimeFigureOut">
              <a:rPr lang="en-US" smtClean="0"/>
              <a:pPr/>
              <a:t>5/21/2019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872A-645D-614D-8FC6-1EC4E99385F3}" type="slidenum">
              <a:rPr lang="en-US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4426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35CCC-D46A-2549-A665-5C54AB751718}" type="datetimeFigureOut">
              <a:rPr lang="en-US" smtClean="0"/>
              <a:pPr/>
              <a:t>5/21/2019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A509C-B8DA-DB4F-BED2-AD3110C3976B}" type="slidenum">
              <a:rPr lang="en-US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349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A509C-B8DA-DB4F-BED2-AD3110C3976B}" type="slidenum">
              <a:rPr lang="en-US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7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13929"/>
            <a:ext cx="9144000" cy="57228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3992" y="3310467"/>
            <a:ext cx="5244352" cy="1267012"/>
          </a:xfrm>
        </p:spPr>
        <p:txBody>
          <a:bodyPr anchor="b">
            <a:normAutofit/>
          </a:bodyPr>
          <a:lstStyle>
            <a:lvl1pPr algn="l">
              <a:defRPr sz="3400" b="1" i="0">
                <a:solidFill>
                  <a:srgbClr val="0564A2"/>
                </a:solidFill>
                <a:latin typeface="Ariel"/>
                <a:cs typeface="Ari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3992" y="4721121"/>
            <a:ext cx="5244352" cy="1193706"/>
          </a:xfrm>
        </p:spPr>
        <p:txBody>
          <a:bodyPr>
            <a:no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el"/>
                <a:cs typeface="Arie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PASET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0728" y="313929"/>
            <a:ext cx="5577472" cy="277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13929"/>
            <a:ext cx="9144000" cy="5942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633133"/>
            <a:ext cx="4656614" cy="1267012"/>
          </a:xfrm>
        </p:spPr>
        <p:txBody>
          <a:bodyPr anchor="b">
            <a:normAutofit/>
          </a:bodyPr>
          <a:lstStyle>
            <a:lvl1pPr algn="l">
              <a:defRPr sz="3400" b="1">
                <a:solidFill>
                  <a:srgbClr val="0564A2"/>
                </a:solidFill>
                <a:latin typeface="Ariel"/>
                <a:cs typeface="Ari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043787"/>
            <a:ext cx="4656614" cy="1193706"/>
          </a:xfrm>
        </p:spPr>
        <p:txBody>
          <a:bodyPr>
            <a:no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el"/>
                <a:cs typeface="Arie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PASET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2995" y="322395"/>
            <a:ext cx="4646692" cy="231073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692400" y="2633133"/>
            <a:ext cx="6045200" cy="1588"/>
          </a:xfrm>
          <a:prstGeom prst="line">
            <a:avLst/>
          </a:prstGeom>
          <a:ln w="28575" cap="flat" cmpd="sng" algn="ctr">
            <a:solidFill>
              <a:srgbClr val="A8D06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4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4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337300"/>
            <a:ext cx="9143999" cy="520700"/>
          </a:xfrm>
          <a:prstGeom prst="rect">
            <a:avLst/>
          </a:prstGeom>
          <a:solidFill>
            <a:srgbClr val="2380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0" y="1841499"/>
            <a:ext cx="7905746" cy="4213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ASET_logo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0661" y="313929"/>
            <a:ext cx="2433347" cy="1210071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 rot="5400000" flipH="1" flipV="1">
            <a:off x="2338949" y="1061905"/>
            <a:ext cx="922866" cy="1321"/>
          </a:xfrm>
          <a:prstGeom prst="line">
            <a:avLst/>
          </a:prstGeom>
          <a:ln w="28575" cap="flat" cmpd="sng" algn="ctr">
            <a:solidFill>
              <a:srgbClr val="A8D06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0" y="0"/>
            <a:ext cx="9144000" cy="177800"/>
          </a:xfrm>
          <a:prstGeom prst="rect">
            <a:avLst/>
          </a:prstGeom>
          <a:solidFill>
            <a:srgbClr val="98CB4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0564A2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60BC52"/>
        </a:buClr>
        <a:buSzPct val="125000"/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2723" y="2501900"/>
            <a:ext cx="5620870" cy="14341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</a:pPr>
            <a:br>
              <a:rPr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sz="2400" i="1" dirty="0">
                <a:solidFill>
                  <a:srgbClr val="0070C0"/>
                </a:solidFill>
                <a:latin typeface="+mn-lt"/>
              </a:rPr>
              <a:t>Vers une Afrique numérique : Préparer nos jeunes pour l'avenir </a:t>
            </a:r>
            <a:br>
              <a:rPr lang="fr-FR" sz="2400" i="1" dirty="0">
                <a:solidFill>
                  <a:srgbClr val="FF0000"/>
                </a:solidFill>
                <a:latin typeface="+mn-lt"/>
              </a:rPr>
            </a:br>
            <a:r>
              <a:rPr lang="fr-FR" sz="1800" i="1" dirty="0">
                <a:solidFill>
                  <a:srgbClr val="FF0000"/>
                </a:solidFill>
                <a:latin typeface="+mn-lt"/>
              </a:rPr>
              <a:t>PR</a:t>
            </a:r>
            <a:r>
              <a:rPr lang="fr-FR" sz="1800" i="1" dirty="0">
                <a:solidFill>
                  <a:srgbClr val="FF0000"/>
                </a:solidFill>
              </a:rPr>
              <a:t>É</a:t>
            </a:r>
            <a:r>
              <a:rPr lang="fr-FR" sz="1800" i="1" dirty="0">
                <a:solidFill>
                  <a:srgbClr val="FF0000"/>
                </a:solidFill>
                <a:latin typeface="+mn-lt"/>
              </a:rPr>
              <a:t>SENTATION DE LA DÉLÉGATION DE PAYS À LA SESSION PL</a:t>
            </a:r>
            <a:r>
              <a:rPr lang="fr-FR" sz="1800" i="1" dirty="0">
                <a:solidFill>
                  <a:srgbClr val="FF0000"/>
                </a:solidFill>
              </a:rPr>
              <a:t>É</a:t>
            </a:r>
            <a:r>
              <a:rPr lang="fr-FR" sz="1800" i="1" dirty="0">
                <a:solidFill>
                  <a:srgbClr val="FF0000"/>
                </a:solidFill>
                <a:latin typeface="+mn-lt"/>
              </a:rPr>
              <a:t>NIÈRE FINALE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6419" y="5534148"/>
            <a:ext cx="4656614" cy="119370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latin typeface="+mn-lt"/>
              </a:rPr>
              <a:t>5</a:t>
            </a:r>
            <a:r>
              <a:rPr lang="fr-FR" sz="2400" baseline="30000" dirty="0">
                <a:latin typeface="+mn-lt"/>
              </a:rPr>
              <a:t>e </a:t>
            </a:r>
            <a:r>
              <a:rPr lang="fr-FR" sz="2400" dirty="0">
                <a:latin typeface="+mn-lt"/>
              </a:rPr>
              <a:t>Forum du PASET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latin typeface="+mn-lt"/>
              </a:rPr>
              <a:t>Kigali (Rwanda)/22 mai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9700" y="4196496"/>
            <a:ext cx="5937249" cy="10772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Nom du pays </a:t>
            </a:r>
            <a:r>
              <a:rPr lang="fr-FR" sz="3200" b="1" dirty="0">
                <a:solidFill>
                  <a:schemeClr val="bg1"/>
                </a:solidFill>
              </a:rPr>
              <a:t>: </a:t>
            </a:r>
            <a:r>
              <a:rPr lang="fr-FR" sz="3000" b="1" dirty="0">
                <a:solidFill>
                  <a:schemeClr val="bg1"/>
                </a:solidFill>
              </a:rPr>
              <a:t>République de Guinée</a:t>
            </a:r>
          </a:p>
          <a:p>
            <a:r>
              <a:rPr lang="fr-FR" sz="3200" b="1" dirty="0">
                <a:solidFill>
                  <a:schemeClr val="bg1"/>
                </a:solidFill>
              </a:rPr>
              <a:t>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5657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571" y="556807"/>
            <a:ext cx="5861423" cy="922867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>
                <a:solidFill>
                  <a:srgbClr val="2380C3"/>
                </a:solidFill>
                <a:latin typeface="+mn-lt"/>
              </a:rPr>
              <a:t>Changements de paradigmes dans l’ESRS et l’ETFP à l’ère du numérique (4RI &amp; 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67" y="1801073"/>
            <a:ext cx="8524466" cy="448542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1400" b="1" dirty="0">
                <a:solidFill>
                  <a:srgbClr val="00B050"/>
                </a:solidFill>
                <a:latin typeface="+mn-lt"/>
              </a:rPr>
              <a:t>Société en mutation à l’ère de la 4RI :</a:t>
            </a:r>
            <a:r>
              <a:rPr lang="fr-FR" sz="1400" b="1" dirty="0">
                <a:latin typeface="+mn-lt"/>
              </a:rPr>
              <a:t> économie du savoir, nouveaux services, nouvelles compétences, développement personnel (compétences socio-émotionnelles, autoformation, génie créatif, innovation)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Nouveaux enseignements ESRS/ETFP : </a:t>
            </a:r>
            <a:r>
              <a:rPr lang="fr-FR" sz="1400" b="1" i="1" dirty="0">
                <a:latin typeface="+mn-lt"/>
              </a:rPr>
              <a:t>adaptation de l’offre d’éducation à la demande sociale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fr-FR" sz="1400" dirty="0">
                <a:latin typeface="+mn-lt"/>
              </a:rPr>
              <a:t>Adaptation des curricula de domaines prioritaires (Infrastructures, réseaux &amp; TIC, énergie, industrie &amp; technologies extractives, agro-industrie, services sociaux et logistique, etc.)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fr-FR" sz="1400" dirty="0">
                <a:latin typeface="+mn-lt"/>
              </a:rPr>
              <a:t>Cours pour des compétences techniques, cognitives et psycho-sociales d’adaptation à l’environnement digital : outils TICE, technologies industrielles, autonomisation, communication multimédia, FAD) ;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fr-FR" sz="1400" dirty="0">
                <a:latin typeface="+mn-lt"/>
              </a:rPr>
              <a:t>Formation pour tous, en lieu et tout le long de la vie : théorie d’adaptation aux nouveaux contextes :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ü"/>
            </a:pPr>
            <a:r>
              <a:rPr lang="fr-FR" sz="1200" dirty="0">
                <a:latin typeface="+mn-lt"/>
              </a:rPr>
              <a:t>nouveaux outils pour enseigner/évaluer autrement ; 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ü"/>
            </a:pPr>
            <a:r>
              <a:rPr lang="fr-FR" sz="1200" dirty="0">
                <a:latin typeface="+mn-lt"/>
              </a:rPr>
              <a:t>nouveaux supports/environnements pour se former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Pédagogie active en contexte multimédia :</a:t>
            </a:r>
          </a:p>
          <a:p>
            <a:pPr lvl="1" algn="just"/>
            <a:r>
              <a:rPr lang="fr-FR" sz="1400" dirty="0">
                <a:latin typeface="+mn-lt"/>
              </a:rPr>
              <a:t>Former/apprendre en environnement multimédia : nouveaux défi (encourager les modèles hybrides)</a:t>
            </a:r>
          </a:p>
          <a:p>
            <a:pPr lvl="1" algn="just"/>
            <a:r>
              <a:rPr lang="fr-FR" sz="1400" dirty="0">
                <a:latin typeface="+mn-lt"/>
              </a:rPr>
              <a:t>Adaptation de curricula aux exigences de la 4RI pour les compétences (ex. ISSEG ENPETP + </a:t>
            </a:r>
            <a:r>
              <a:rPr lang="fr-FR" sz="1400" dirty="0" err="1">
                <a:latin typeface="+mn-lt"/>
              </a:rPr>
              <a:t>ENI+Ec</a:t>
            </a:r>
            <a:r>
              <a:rPr lang="fr-FR" sz="1400" dirty="0">
                <a:latin typeface="+mn-lt"/>
              </a:rPr>
              <a:t>. </a:t>
            </a:r>
            <a:r>
              <a:rPr lang="fr-FR" sz="1400" dirty="0" err="1">
                <a:latin typeface="+mn-lt"/>
              </a:rPr>
              <a:t>ingén</a:t>
            </a:r>
            <a:r>
              <a:rPr lang="fr-FR" sz="1400" dirty="0">
                <a:latin typeface="+mn-lt"/>
              </a:rPr>
              <a:t>)</a:t>
            </a:r>
          </a:p>
          <a:p>
            <a:pPr lvl="1" algn="just"/>
            <a:r>
              <a:rPr lang="fr-FR" sz="1400" dirty="0">
                <a:latin typeface="+mn-lt"/>
              </a:rPr>
              <a:t>Renforcement des compétences TICE des professionnels de l’éducation (initiative de l’ESRS/ETFP)</a:t>
            </a:r>
          </a:p>
          <a:p>
            <a:pPr lvl="1" algn="just"/>
            <a:r>
              <a:rPr lang="fr-FR" sz="1400" dirty="0">
                <a:latin typeface="+mn-lt"/>
              </a:rPr>
              <a:t>Amélioration des environnements de formation et de travail pour le capital humain.</a:t>
            </a:r>
            <a:r>
              <a:rPr lang="fr-FR" sz="1400" b="1" dirty="0">
                <a:solidFill>
                  <a:srgbClr val="FF0000"/>
                </a:solidFill>
                <a:latin typeface="+mn-lt"/>
              </a:rPr>
              <a:t> </a:t>
            </a:r>
            <a:endParaRPr lang="fr-FR" sz="1800" b="1" dirty="0">
              <a:latin typeface="+mn-lt"/>
            </a:endParaRPr>
          </a:p>
          <a:p>
            <a:pPr marL="457200" lvl="1" indent="0">
              <a:buNone/>
            </a:pPr>
            <a:endParaRPr lang="fr-FR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9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571" y="556807"/>
            <a:ext cx="5861423" cy="922867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2380C3"/>
                </a:solidFill>
                <a:latin typeface="+mn-lt"/>
              </a:rPr>
              <a:t>Connectivité des TIC pour les systèmes d'enseignement supérieur et d'EFTP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570035"/>
            <a:ext cx="8381994" cy="47881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1800" b="1" dirty="0">
                <a:latin typeface="+mn-lt"/>
              </a:rPr>
              <a:t>Actions fortes (réalisées, visées) 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Etat des lieux : audit systémique MESRS (appui BoCEJ) : </a:t>
            </a:r>
            <a:r>
              <a:rPr lang="fr-FR" sz="1600" b="1" i="1" dirty="0">
                <a:latin typeface="+mn-lt"/>
              </a:rPr>
              <a:t>rapport provisoire disponible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Cadre institutionnel réglementaire et opérationnel du secteur TIC en faveur de l’éducation 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fr-FR" sz="1400" dirty="0"/>
              <a:t>Politique et stratégie nationales, assorties de plans d’action disponibles (MPT-EN + MESRS)</a:t>
            </a:r>
            <a:r>
              <a:rPr lang="fr-FR" sz="1400" dirty="0">
                <a:latin typeface="+mn-lt"/>
              </a:rPr>
              <a:t>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n-lt"/>
              </a:rPr>
              <a:t>Politique et Stratégie sectorielles &amp; sous-sectorielles disponibles (MESRS, METFP-ET, MENA)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fr-FR" sz="1400" dirty="0"/>
              <a:t>Projets &amp; initiatives fédérateurs (IPCE + RNER/WACREN pour interconnexion régionale)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fr-FR" sz="1200" dirty="0"/>
              <a:t>Structures d’exécution des politiques créées (DNI + ISFAD + ERAM + ENAM+ENPT + ANSSI + ANIEN, etc.)</a:t>
            </a:r>
            <a:endParaRPr lang="fr-FR" sz="1200" dirty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Connectivité  : </a:t>
            </a:r>
            <a:r>
              <a:rPr lang="fr-FR" sz="1400" b="1" dirty="0">
                <a:latin typeface="+mn-lt"/>
              </a:rPr>
              <a:t>pour une connectivité améliorée et plus accessible à l’éducation</a:t>
            </a: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+mn-lt"/>
              </a:rPr>
              <a:t>Déploiement du </a:t>
            </a:r>
            <a:r>
              <a:rPr lang="fr-FR" sz="1400" dirty="0" err="1">
                <a:latin typeface="+mn-lt"/>
              </a:rPr>
              <a:t>backbone</a:t>
            </a:r>
            <a:r>
              <a:rPr lang="fr-FR" sz="1400" dirty="0">
                <a:latin typeface="+mn-lt"/>
              </a:rPr>
              <a:t> national de la fibre optique (taux de réalisation : + 80 %)</a:t>
            </a: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+mn-lt"/>
              </a:rPr>
              <a:t>Opérationnalisation du point d’échange internet et son back-up pour la fluidité du trafic</a:t>
            </a: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+mn-lt"/>
              </a:rPr>
              <a:t>Raccordement des 2 </a:t>
            </a:r>
            <a:r>
              <a:rPr lang="fr-FR" sz="1400" dirty="0" err="1">
                <a:latin typeface="+mn-lt"/>
              </a:rPr>
              <a:t>univ</a:t>
            </a:r>
            <a:r>
              <a:rPr lang="fr-FR" sz="1400" dirty="0">
                <a:latin typeface="+mn-lt"/>
              </a:rPr>
              <a:t>. Capitale (UGANC &amp; UGLCS) au RMC (travaux en cours), avec haut débit</a:t>
            </a: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+mn-lt"/>
              </a:rPr>
              <a:t>Déploiement de la 3G (couverture nationale) et 4G (à Conakry)</a:t>
            </a:r>
          </a:p>
          <a:p>
            <a:pPr lvl="1">
              <a:spcBef>
                <a:spcPts val="0"/>
              </a:spcBef>
            </a:pPr>
            <a:r>
              <a:rPr lang="fr-FR" sz="1400" dirty="0"/>
              <a:t>Coût d’accès peu abordable (fournisseurs privés avec des tarifs non préférentiels)</a:t>
            </a:r>
            <a:endParaRPr lang="fr-FR" sz="1400" dirty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+mn-lt"/>
              </a:rPr>
              <a:t>Création/accès mutualisé aux contenus locaux + REL (orientation ISFAD, quelques cours mutualisés)</a:t>
            </a:r>
          </a:p>
          <a:p>
            <a:pPr lvl="1">
              <a:spcBef>
                <a:spcPts val="0"/>
              </a:spcBef>
            </a:pPr>
            <a:r>
              <a:rPr lang="fr-FR" sz="1400" u="sng" dirty="0">
                <a:latin typeface="+mn-lt"/>
              </a:rPr>
              <a:t>But recherché </a:t>
            </a:r>
            <a:r>
              <a:rPr lang="fr-FR" sz="1400" dirty="0">
                <a:latin typeface="+mn-lt"/>
              </a:rPr>
              <a:t>: TIC à l’éducation comme droit universel (accès sécurisé pour tous et économiquement supportable)</a:t>
            </a:r>
            <a:endParaRPr lang="fr-FR" sz="1600" dirty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Leçon apprise </a:t>
            </a:r>
            <a:r>
              <a:rPr lang="fr-FR" sz="1600" dirty="0">
                <a:latin typeface="+mn-lt"/>
              </a:rPr>
              <a:t>(</a:t>
            </a:r>
            <a:r>
              <a:rPr lang="fr-FR" sz="1600" b="1" i="1" dirty="0">
                <a:latin typeface="+mn-lt"/>
              </a:rPr>
              <a:t>piste à explorer</a:t>
            </a:r>
            <a:r>
              <a:rPr lang="fr-FR" sz="1600" dirty="0">
                <a:latin typeface="+mn-lt"/>
              </a:rPr>
              <a:t>) 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latin typeface="+mn-lt"/>
              </a:rPr>
              <a:t>Intervention de l’Etat au Kenya pour faire baisser les coûts et élargir le taux de pénétration et de consommation (baisse du coût et hausse du nombre d’usagers)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fr-FR" sz="14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8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sz="1700" dirty="0">
              <a:effectLst/>
              <a:latin typeface="+mn-lt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98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64068"/>
            <a:ext cx="6197599" cy="728132"/>
          </a:xfrm>
        </p:spPr>
        <p:txBody>
          <a:bodyPr>
            <a:normAutofit/>
          </a:bodyPr>
          <a:lstStyle/>
          <a:p>
            <a:pPr algn="just"/>
            <a:r>
              <a:rPr lang="fr-FR" sz="2200" dirty="0">
                <a:latin typeface="+mn-lt"/>
              </a:rPr>
              <a:t>Utilisation de la technologie dans la transformation de l'enseignement supérieur et de l'ETFP</a:t>
            </a:r>
            <a:endParaRPr lang="fr-FR" sz="2200" b="0" dirty="0">
              <a:solidFill>
                <a:srgbClr val="2380C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5" y="1193800"/>
            <a:ext cx="8367577" cy="5164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400" b="1" dirty="0">
              <a:solidFill>
                <a:srgbClr val="FF0000"/>
              </a:solidFill>
              <a:latin typeface="+mn-lt"/>
            </a:endParaRPr>
          </a:p>
          <a:p>
            <a:pPr marL="342900" lvl="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Technologies éducatives accessibles actuellement ou à développer à court terme :</a:t>
            </a:r>
            <a:endParaRPr lang="fr-FR" sz="1600" dirty="0">
              <a:latin typeface="+mn-lt"/>
            </a:endParaRP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b="1" u="sng" dirty="0">
                <a:latin typeface="+mn-lt"/>
              </a:rPr>
              <a:t>En présentiel </a:t>
            </a:r>
            <a:r>
              <a:rPr lang="fr-FR" sz="1400" b="1" dirty="0">
                <a:latin typeface="+mn-lt"/>
              </a:rPr>
              <a:t>:</a:t>
            </a:r>
            <a:r>
              <a:rPr lang="fr-FR" sz="1400" dirty="0">
                <a:latin typeface="+mn-lt"/>
              </a:rPr>
              <a:t> animation de classes avec outils multimédia (vidéo-projection + TP virtuels + visite de sites via internet) : pratique existante, mais encore restreinte. A encourager chez les autres.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b="1" u="sng" dirty="0">
                <a:latin typeface="+mn-lt"/>
              </a:rPr>
              <a:t>En FAD </a:t>
            </a:r>
            <a:r>
              <a:rPr lang="fr-FR" sz="1400" dirty="0">
                <a:latin typeface="+mn-lt"/>
              </a:rPr>
              <a:t>: cours en ligne et animation à distance (programmes de l’ISFAD : LATICE &amp; 3 autres program)</a:t>
            </a:r>
          </a:p>
          <a:p>
            <a:pPr marL="342900" lvl="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Technologies éducatives à moyen terme (prochaines années) :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b="1" u="sng" dirty="0">
                <a:latin typeface="+mn-lt"/>
              </a:rPr>
              <a:t>Modalités hybrides </a:t>
            </a:r>
            <a:r>
              <a:rPr lang="fr-FR" sz="1400" dirty="0">
                <a:latin typeface="+mn-lt"/>
              </a:rPr>
              <a:t>: formations hybrides (mixage entre cours à régime présentiel &amp; cours à distance)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b="1" u="sng" dirty="0">
                <a:latin typeface="+mn-lt"/>
              </a:rPr>
              <a:t>Formation pratique &amp; stage renforcés </a:t>
            </a:r>
            <a:r>
              <a:rPr lang="fr-FR" sz="1400" dirty="0">
                <a:latin typeface="+mn-lt"/>
              </a:rPr>
              <a:t>: incubateurs ; labo TIC, WebTV et </a:t>
            </a:r>
            <a:r>
              <a:rPr lang="fr-FR" sz="1400" dirty="0" err="1">
                <a:latin typeface="+mn-lt"/>
              </a:rPr>
              <a:t>Fab-Lab</a:t>
            </a:r>
            <a:r>
              <a:rPr lang="fr-FR" sz="1400" dirty="0">
                <a:latin typeface="+mn-lt"/>
              </a:rPr>
              <a:t> ; valorisation talent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b="1" u="sng" dirty="0">
                <a:latin typeface="+mn-lt"/>
              </a:rPr>
              <a:t>Renforcement des personnels </a:t>
            </a:r>
            <a:r>
              <a:rPr lang="fr-FR" sz="1400" dirty="0">
                <a:latin typeface="+mn-lt"/>
              </a:rPr>
              <a:t>: formation continue pour tous par la FAD + formations transversales TIC</a:t>
            </a:r>
          </a:p>
          <a:p>
            <a:pPr marL="342900" lvl="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fr-FR" sz="1600" b="1" dirty="0">
                <a:latin typeface="+mn-lt"/>
              </a:rPr>
              <a:t>Actions de qualification des enseignants </a:t>
            </a:r>
            <a:r>
              <a:rPr lang="fr-FR" sz="1300" b="1" dirty="0">
                <a:latin typeface="+mn-lt"/>
              </a:rPr>
              <a:t>(compétences instrumentales, en cours et moyen termes)</a:t>
            </a:r>
            <a:r>
              <a:rPr lang="fr-FR" sz="1200" b="1" dirty="0">
                <a:latin typeface="+mn-lt"/>
              </a:rPr>
              <a:t> :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j-lt"/>
              </a:rPr>
              <a:t>Initiation aux outils TICE pour la communication pédagogique interactive (programme en cours en FAD) 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j-lt"/>
              </a:rPr>
              <a:t>Bases de données</a:t>
            </a:r>
            <a:r>
              <a:rPr lang="fr-FR" sz="1400" dirty="0"/>
              <a:t> </a:t>
            </a:r>
            <a:r>
              <a:rPr lang="fr-FR" sz="1400" dirty="0">
                <a:latin typeface="+mj-lt"/>
              </a:rPr>
              <a:t>multimédia pour la recherche documentaire en ligne (RDL) 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j-lt"/>
              </a:rPr>
              <a:t>Appui aux réseautage de professionnels pour l’échange et la mutualisation des bonnes pratiques 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j-lt"/>
              </a:rPr>
              <a:t>Reconnaissance et promotion du talent et de l’innovation des professionnels en activité 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j-lt"/>
              </a:rPr>
              <a:t>Modélisation de l’évaluation d’impact dans les usages des technologies pour les compétences.</a:t>
            </a:r>
          </a:p>
          <a:p>
            <a:pPr marL="342900" lvl="0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400" b="1" dirty="0"/>
              <a:t>Actions de valorisation des technologies dans l’enseignement : </a:t>
            </a:r>
            <a:r>
              <a:rPr lang="fr-FR" sz="1400" dirty="0"/>
              <a:t>nouvel enjeu de la Guinée</a:t>
            </a:r>
          </a:p>
          <a:p>
            <a:pPr lvl="1" algn="just"/>
            <a:r>
              <a:rPr lang="fr-FR" sz="1400" dirty="0">
                <a:latin typeface="+mn-lt"/>
              </a:rPr>
              <a:t>Investir dans les technologies éducatives de qualification (équipements, logiciels, programmes) et dans l’assistance technique et le partenariat (impact des bonnes pratiques des programmes de CEA et PASET)</a:t>
            </a:r>
          </a:p>
          <a:p>
            <a:endParaRPr lang="fr-FR" sz="1400" b="1" dirty="0">
              <a:solidFill>
                <a:srgbClr val="FF0000"/>
              </a:solidFill>
              <a:latin typeface="+mn-lt"/>
            </a:endParaRPr>
          </a:p>
          <a:p>
            <a:endParaRPr lang="fr-FR" sz="1400" b="1" dirty="0">
              <a:latin typeface="+mn-lt"/>
            </a:endParaRPr>
          </a:p>
          <a:p>
            <a:endParaRPr lang="fr-FR" sz="1400" b="1" dirty="0">
              <a:latin typeface="+mn-lt"/>
            </a:endParaRPr>
          </a:p>
          <a:p>
            <a:endParaRPr lang="fr-FR" sz="1400" b="1" dirty="0">
              <a:latin typeface="+mn-lt"/>
            </a:endParaRPr>
          </a:p>
          <a:p>
            <a:endParaRPr lang="fr-FR" sz="1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3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4E189-339C-4ECB-AAF4-1404E20B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Planifier à l'avance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9FAB-2456-4BDF-8965-E6A9E01E9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0" y="1456268"/>
            <a:ext cx="8007350" cy="4901899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fr-FR" sz="1400" b="1" dirty="0"/>
              <a:t>Politiques &amp; réglementations nationales à adapter aux nouveaux enjeux éducatifs à l’ère 4RI :</a:t>
            </a:r>
            <a:endParaRPr lang="fr-FR" sz="1400" dirty="0"/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n-lt"/>
              </a:rPr>
              <a:t>Règlements généraux des examens et procédures d’évaluation des apprentissages (fin dictat de l’écrit)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n-lt"/>
              </a:rPr>
              <a:t>Fonds National de Qualification Professionnelle (FNQP) versé par les entreprises (</a:t>
            </a:r>
            <a:r>
              <a:rPr lang="fr-FR" sz="1400" u="sng" dirty="0">
                <a:latin typeface="+mn-lt"/>
              </a:rPr>
              <a:t>défi</a:t>
            </a:r>
            <a:r>
              <a:rPr lang="fr-FR" sz="1400" dirty="0">
                <a:latin typeface="+mn-lt"/>
              </a:rPr>
              <a:t>: </a:t>
            </a:r>
            <a:r>
              <a:rPr lang="fr-FR" sz="1400" b="1" dirty="0">
                <a:latin typeface="+mn-lt"/>
              </a:rPr>
              <a:t>accès</a:t>
            </a:r>
            <a:r>
              <a:rPr lang="fr-FR" sz="1400" dirty="0">
                <a:latin typeface="+mn-lt"/>
              </a:rPr>
              <a:t> &amp; </a:t>
            </a:r>
            <a:r>
              <a:rPr lang="fr-FR" sz="1400" b="1" dirty="0">
                <a:latin typeface="+mn-lt"/>
              </a:rPr>
              <a:t>efficacité</a:t>
            </a:r>
            <a:r>
              <a:rPr lang="fr-FR" sz="1400" dirty="0">
                <a:latin typeface="+mn-lt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n-lt"/>
              </a:rPr>
              <a:t>Taxe d’apprentissage versée au département du budget (</a:t>
            </a:r>
            <a:r>
              <a:rPr lang="fr-FR" sz="1400" u="sng" dirty="0">
                <a:latin typeface="+mn-lt"/>
              </a:rPr>
              <a:t>défi</a:t>
            </a:r>
            <a:r>
              <a:rPr lang="fr-FR" sz="1400" dirty="0">
                <a:latin typeface="+mn-lt"/>
              </a:rPr>
              <a:t> : </a:t>
            </a:r>
            <a:r>
              <a:rPr lang="fr-FR" sz="1400" b="1" dirty="0">
                <a:latin typeface="+mn-lt"/>
              </a:rPr>
              <a:t>orientation du fonds</a:t>
            </a:r>
            <a:r>
              <a:rPr lang="fr-FR" sz="1400" dirty="0">
                <a:latin typeface="+mn-lt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</a:pPr>
            <a:r>
              <a:rPr lang="fr-FR" sz="1400" dirty="0">
                <a:latin typeface="+mn-lt"/>
              </a:rPr>
              <a:t>Fonds d’accès universel aux produits et services TIC </a:t>
            </a:r>
            <a:r>
              <a:rPr lang="fr-FR" sz="1400" dirty="0"/>
              <a:t>(</a:t>
            </a:r>
            <a:r>
              <a:rPr lang="fr-FR" sz="1400" u="sng" dirty="0"/>
              <a:t>défi</a:t>
            </a:r>
            <a:r>
              <a:rPr lang="fr-FR" sz="1400" dirty="0"/>
              <a:t> : </a:t>
            </a:r>
            <a:r>
              <a:rPr lang="fr-FR" sz="1400" b="1" dirty="0"/>
              <a:t>renforcer la priorisation de l’éducation</a:t>
            </a:r>
            <a:r>
              <a:rPr lang="fr-FR" sz="1400" dirty="0"/>
              <a:t>)</a:t>
            </a:r>
            <a:endParaRPr lang="fr-FR" sz="1400" dirty="0">
              <a:latin typeface="+mn-lt"/>
            </a:endParaRP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fr-FR" sz="1400" b="1" dirty="0"/>
              <a:t>Investissements importants et priorisation : </a:t>
            </a:r>
            <a:r>
              <a:rPr lang="fr-FR" sz="1400" dirty="0"/>
              <a:t> groupe d’influence pour la levée de fonds (acteurs)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Infrastructures, équipements &amp; services TIC et services connexes (interconnexion et large bande)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Formations au développement &amp; à l’usage des technologies (assistance technique)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Renforcement du partenariat public-Privé en éducation (leçon BoCEJ + Stage/formation en entreprise)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Développer l’auto-entrepreneuriat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fr-FR" sz="1400" b="1" dirty="0"/>
              <a:t>Ministères partenaires :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MPT-EN (Ministère des Postes, Télécommunications et de l’Economies Numérique)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MIPP (Ministère en charge des investissements et du partenariat public-privé)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MEF &amp; MB (Ministères en charge de l’économie, des finances et du budget)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MPDE (Ministère du Plan et du Développement Économique)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sz="1400" dirty="0">
                <a:latin typeface="+mn-lt"/>
              </a:rPr>
              <a:t>MIPME &amp; MTA (Ministères en charge de l’industrie, des PME, du tourisme et de l’artisanat)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fr-FR" sz="1400" b="1" dirty="0"/>
              <a:t>Suivi du plan d’action et pérennisation :</a:t>
            </a:r>
          </a:p>
          <a:p>
            <a:pPr lvl="1" algn="just"/>
            <a:r>
              <a:rPr lang="fr-FR" sz="1400" dirty="0">
                <a:latin typeface="+mn-lt"/>
              </a:rPr>
              <a:t>Intégration aux initiatives et aux projets régionaux</a:t>
            </a:r>
          </a:p>
          <a:p>
            <a:pPr lvl="1" algn="just"/>
            <a:r>
              <a:rPr lang="fr-FR" sz="1400" dirty="0">
                <a:latin typeface="+mn-lt"/>
              </a:rPr>
              <a:t>Définition d’indicateurs de suivi de performance, </a:t>
            </a:r>
            <a:r>
              <a:rPr lang="fr-FR" sz="1400" dirty="0" err="1">
                <a:latin typeface="+mn-lt"/>
              </a:rPr>
              <a:t>reporting</a:t>
            </a:r>
            <a:r>
              <a:rPr lang="fr-FR" sz="1400" dirty="0">
                <a:latin typeface="+mn-lt"/>
              </a:rPr>
              <a:t>/rapports &amp;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6F32F-8C44-4A23-BD62-7CD5772C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74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7010</TotalTime>
  <Words>945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Ariel</vt:lpstr>
      <vt:lpstr>Calibri</vt:lpstr>
      <vt:lpstr>Calibri Light</vt:lpstr>
      <vt:lpstr>Wingdings</vt:lpstr>
      <vt:lpstr>Office Theme</vt:lpstr>
      <vt:lpstr>    Vers une Afrique numérique : Préparer nos jeunes pour l'avenir  PRÉSENTATION DE LA DÉLÉGATION DE PAYS À LA SESSION PLÉNIÈRE FINALE</vt:lpstr>
      <vt:lpstr>Changements de paradigmes dans l’ESRS et l’ETFP à l’ère du numérique (4RI &amp; EN)</vt:lpstr>
      <vt:lpstr>Connectivité des TIC pour les systèmes d'enseignement supérieur et d'EFTP</vt:lpstr>
      <vt:lpstr>Utilisation de la technologie dans la transformation de l'enseignement supérieur et de l'ETFP</vt:lpstr>
      <vt:lpstr>Planifier à l'avance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Renero</dc:creator>
  <cp:lastModifiedBy>Mouhamadou Moustapha Lo</cp:lastModifiedBy>
  <cp:revision>348</cp:revision>
  <cp:lastPrinted>2019-05-10T16:05:05Z</cp:lastPrinted>
  <dcterms:created xsi:type="dcterms:W3CDTF">2017-01-19T01:51:15Z</dcterms:created>
  <dcterms:modified xsi:type="dcterms:W3CDTF">2019-05-21T20:58:09Z</dcterms:modified>
</cp:coreProperties>
</file>