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</p:sldMasterIdLst>
  <p:notesMasterIdLst>
    <p:notesMasterId r:id="rId15"/>
  </p:notesMasterIdLst>
  <p:handoutMasterIdLst>
    <p:handoutMasterId r:id="rId16"/>
  </p:handoutMasterIdLst>
  <p:sldIdLst>
    <p:sldId id="260" r:id="rId5"/>
    <p:sldId id="268" r:id="rId6"/>
    <p:sldId id="269" r:id="rId7"/>
    <p:sldId id="265" r:id="rId8"/>
    <p:sldId id="689" r:id="rId9"/>
    <p:sldId id="258" r:id="rId10"/>
    <p:sldId id="688" r:id="rId11"/>
    <p:sldId id="270" r:id="rId12"/>
    <p:sldId id="267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3" autoAdjust="0"/>
    <p:restoredTop sz="86416" autoAdjust="0"/>
  </p:normalViewPr>
  <p:slideViewPr>
    <p:cSldViewPr snapToGrid="0">
      <p:cViewPr varScale="1">
        <p:scale>
          <a:sx n="47" d="100"/>
          <a:sy n="47" d="100"/>
        </p:scale>
        <p:origin x="43" y="187"/>
      </p:cViewPr>
      <p:guideLst/>
    </p:cSldViewPr>
  </p:slideViewPr>
  <p:outlineViewPr>
    <p:cViewPr>
      <p:scale>
        <a:sx n="33" d="100"/>
        <a:sy n="33" d="100"/>
      </p:scale>
      <p:origin x="0" y="-508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://mail01.tinyletterapp.com/dimeweekly/dime-analytics-weekly-5-22-rt2-applications-open-education-and-inequality-spatial-data-in-r-and-more/11669313-github.com/worldbank/stata?c=fbc87497-1a23-4fc6-8bcd-3ee7b10ecad9" TargetMode="External"/><Relationship Id="rId7" Type="http://schemas.openxmlformats.org/officeDocument/2006/relationships/image" Target="../media/image18.jpg"/><Relationship Id="rId2" Type="http://schemas.openxmlformats.org/officeDocument/2006/relationships/hyperlink" Target="http://mail01.tinyletterapp.com/dimeweekly/dime-analytics-weekly-5-22-rt2-applications-open-education-and-inequality-spatial-data-in-r-and-more/11669309-worldbank.github.io/ietoolkit/?c=fbc87497-1a23-4fc6-8bcd-3ee7b10ecad9" TargetMode="External"/><Relationship Id="rId1" Type="http://schemas.openxmlformats.org/officeDocument/2006/relationships/hyperlink" Target="http://mail01.tinyletterapp.com/dimeweekly/dime-analytics-weekly-5-22-rt2-applications-open-education-and-inequality-spatial-data-in-r-and-more/11669305-github.com/worldbank/dimewiki/wiki?c=fbc87497-1a23-4fc6-8bcd-3ee7b10ecad9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://mail01.tinyletterapp.com/dimeweekly/dime-analytics-weekly-5-22-rt2-applications-open-education-and-inequality-spatial-data-in-r-and-more/11669305-github.com/worldbank/dimewiki/wiki?c=fbc87497-1a23-4fc6-8bcd-3ee7b10ecad9" TargetMode="External"/><Relationship Id="rId7" Type="http://schemas.openxmlformats.org/officeDocument/2006/relationships/image" Target="../media/image18.jp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6" Type="http://schemas.openxmlformats.org/officeDocument/2006/relationships/image" Target="../media/image17.png"/><Relationship Id="rId5" Type="http://schemas.openxmlformats.org/officeDocument/2006/relationships/hyperlink" Target="http://mail01.tinyletterapp.com/dimeweekly/dime-analytics-weekly-5-22-rt2-applications-open-education-and-inequality-spatial-data-in-r-and-more/11669313-github.com/worldbank/stata?c=fbc87497-1a23-4fc6-8bcd-3ee7b10ecad9" TargetMode="External"/><Relationship Id="rId4" Type="http://schemas.openxmlformats.org/officeDocument/2006/relationships/hyperlink" Target="http://mail01.tinyletterapp.com/dimeweekly/dime-analytics-weekly-5-22-rt2-applications-open-education-and-inequality-spatial-data-in-r-and-more/11669309-worldbank.github.io/ietoolkit/?c=fbc87497-1a23-4fc6-8bcd-3ee7b10ecad9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2946D5-4559-424E-87FC-7F23F3664995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9AA67F0B-D441-40EF-B54A-C41F59667106}">
      <dgm:prSet phldrT="[Text]"/>
      <dgm:spPr>
        <a:solidFill>
          <a:srgbClr val="F58220"/>
        </a:solidFill>
        <a:ln>
          <a:noFill/>
        </a:ln>
      </dgm:spPr>
      <dgm:t>
        <a:bodyPr/>
        <a:lstStyle/>
        <a:p>
          <a:r>
            <a:rPr lang="en-US" b="1"/>
            <a:t>Thank You</a:t>
          </a:r>
        </a:p>
      </dgm:t>
    </dgm:pt>
    <dgm:pt modelId="{4E9033A6-EC34-44E5-B827-4F3D72AD6BBF}" type="parTrans" cxnId="{7D0008F6-39BD-4EE9-8195-907E439E7B5F}">
      <dgm:prSet/>
      <dgm:spPr/>
      <dgm:t>
        <a:bodyPr/>
        <a:lstStyle/>
        <a:p>
          <a:endParaRPr lang="en-US"/>
        </a:p>
      </dgm:t>
    </dgm:pt>
    <dgm:pt modelId="{534B241D-AAF3-4E93-BCF3-3693B6A1BA54}" type="sibTrans" cxnId="{7D0008F6-39BD-4EE9-8195-907E439E7B5F}">
      <dgm:prSet/>
      <dgm:spPr/>
      <dgm:t>
        <a:bodyPr/>
        <a:lstStyle/>
        <a:p>
          <a:endParaRPr lang="en-US"/>
        </a:p>
      </dgm:t>
    </dgm:pt>
    <dgm:pt modelId="{B4178840-64C5-4CA1-891A-EE245F05E5AC}">
      <dgm:prSet phldrT="[Text]" custT="1"/>
      <dgm:spPr>
        <a:solidFill>
          <a:srgbClr val="F58220"/>
        </a:solidFill>
        <a:ln>
          <a:noFill/>
        </a:ln>
      </dgm:spPr>
      <dgm:t>
        <a:bodyPr/>
        <a:lstStyle/>
        <a:p>
          <a:r>
            <a:rPr lang="en-US" sz="1600"/>
            <a:t>http://dime.worldbank.org</a:t>
          </a:r>
        </a:p>
        <a:p>
          <a:r>
            <a:rPr lang="en-US" sz="1600"/>
            <a:t>http://transport.worldbank.org</a:t>
          </a:r>
        </a:p>
      </dgm:t>
    </dgm:pt>
    <dgm:pt modelId="{8E7EA5FE-27E4-4D48-BF22-C6D609050E69}" type="parTrans" cxnId="{18CB2AB2-1E4C-4DBC-B579-13761B5AED51}">
      <dgm:prSet/>
      <dgm:spPr/>
      <dgm:t>
        <a:bodyPr/>
        <a:lstStyle/>
        <a:p>
          <a:endParaRPr lang="en-US"/>
        </a:p>
      </dgm:t>
    </dgm:pt>
    <dgm:pt modelId="{AB26D72D-26DA-440D-BF83-049CFCD84357}" type="sibTrans" cxnId="{18CB2AB2-1E4C-4DBC-B579-13761B5AED51}">
      <dgm:prSet/>
      <dgm:spPr/>
      <dgm:t>
        <a:bodyPr/>
        <a:lstStyle/>
        <a:p>
          <a:endParaRPr lang="en-US"/>
        </a:p>
      </dgm:t>
    </dgm:pt>
    <dgm:pt modelId="{954E1333-7264-4586-90D2-EA5A73E55CD0}">
      <dgm:prSet phldrT="[Text]" custT="1"/>
      <dgm:spPr>
        <a:solidFill>
          <a:srgbClr val="F58220"/>
        </a:solidFill>
        <a:ln>
          <a:noFill/>
        </a:ln>
      </dgm:spPr>
      <dgm:t>
        <a:bodyPr/>
        <a:lstStyle/>
        <a:p>
          <a:r>
            <a:rPr lang="en-US" sz="1600" dirty="0"/>
            <a:t>Dimewiki.worldbank.org</a:t>
          </a:r>
        </a:p>
        <a:p>
          <a:r>
            <a:rPr lang="en-US" sz="1600" dirty="0">
              <a:hlinkClick xmlns:r="http://schemas.openxmlformats.org/officeDocument/2006/relationships" r:id="rId1"/>
            </a:rPr>
            <a:t>DIME Wiki</a:t>
          </a:r>
          <a:r>
            <a:rPr lang="en-US" sz="1600" dirty="0"/>
            <a:t> | </a:t>
          </a:r>
          <a:r>
            <a:rPr lang="en-US" sz="1600" dirty="0" err="1">
              <a:hlinkClick xmlns:r="http://schemas.openxmlformats.org/officeDocument/2006/relationships" r:id="rId2"/>
            </a:rPr>
            <a:t>ietoolkit</a:t>
          </a:r>
          <a:r>
            <a:rPr lang="en-US" sz="1600" dirty="0"/>
            <a:t> | </a:t>
          </a:r>
          <a:r>
            <a:rPr lang="en-US" sz="1600" dirty="0">
              <a:hlinkClick xmlns:r="http://schemas.openxmlformats.org/officeDocument/2006/relationships" r:id="rId3"/>
            </a:rPr>
            <a:t>Stata GitHub</a:t>
          </a:r>
          <a:endParaRPr lang="en-US" sz="1600" dirty="0"/>
        </a:p>
      </dgm:t>
    </dgm:pt>
    <dgm:pt modelId="{1D0C0CAB-B3C1-4B92-BEAA-23AAA4DC789B}" type="parTrans" cxnId="{F76AE95F-CDEA-4EE0-A6B7-F8CCFABF6B71}">
      <dgm:prSet/>
      <dgm:spPr/>
      <dgm:t>
        <a:bodyPr/>
        <a:lstStyle/>
        <a:p>
          <a:endParaRPr lang="en-US"/>
        </a:p>
      </dgm:t>
    </dgm:pt>
    <dgm:pt modelId="{15E024E0-A636-4533-82AC-8788D747E94B}" type="sibTrans" cxnId="{F76AE95F-CDEA-4EE0-A6B7-F8CCFABF6B71}">
      <dgm:prSet/>
      <dgm:spPr/>
      <dgm:t>
        <a:bodyPr/>
        <a:lstStyle/>
        <a:p>
          <a:endParaRPr lang="en-US"/>
        </a:p>
      </dgm:t>
    </dgm:pt>
    <dgm:pt modelId="{8C541C26-DCCE-4A80-A017-5C3A8DB5AB31}">
      <dgm:prSet phldrT="[Text]" custT="1"/>
      <dgm:spPr>
        <a:solidFill>
          <a:srgbClr val="F58220"/>
        </a:solidFill>
        <a:ln>
          <a:noFill/>
        </a:ln>
      </dgm:spPr>
      <dgm:t>
        <a:bodyPr/>
        <a:lstStyle/>
        <a:p>
          <a:r>
            <a:rPr lang="en-US" sz="1600" dirty="0"/>
            <a:t>@</a:t>
          </a:r>
          <a:r>
            <a:rPr lang="en-US" sz="1600" dirty="0" err="1"/>
            <a:t>impacteval</a:t>
          </a:r>
          <a:endParaRPr lang="en-US" sz="1600" dirty="0"/>
        </a:p>
        <a:p>
          <a:r>
            <a:rPr lang="en-US" sz="1600" dirty="0"/>
            <a:t>@</a:t>
          </a:r>
          <a:r>
            <a:rPr lang="en-US" sz="1600" dirty="0" err="1"/>
            <a:t>WB_transport</a:t>
          </a:r>
          <a:endParaRPr lang="en-US" sz="1600" dirty="0"/>
        </a:p>
      </dgm:t>
    </dgm:pt>
    <dgm:pt modelId="{68BB7F83-9E09-4C98-B471-5FF840A8A65D}" type="parTrans" cxnId="{4CB9128E-DD2F-4CF2-8495-51AC7A5B3BD2}">
      <dgm:prSet/>
      <dgm:spPr/>
      <dgm:t>
        <a:bodyPr/>
        <a:lstStyle/>
        <a:p>
          <a:endParaRPr lang="en-US"/>
        </a:p>
      </dgm:t>
    </dgm:pt>
    <dgm:pt modelId="{922DF767-1EA7-4664-8051-979D78C97E96}" type="sibTrans" cxnId="{4CB9128E-DD2F-4CF2-8495-51AC7A5B3BD2}">
      <dgm:prSet/>
      <dgm:spPr/>
      <dgm:t>
        <a:bodyPr/>
        <a:lstStyle/>
        <a:p>
          <a:endParaRPr lang="en-US"/>
        </a:p>
      </dgm:t>
    </dgm:pt>
    <dgm:pt modelId="{9A4FFDC0-C38D-4F79-905F-21EBB17F34A4}">
      <dgm:prSet phldrT="[Text]" custT="1"/>
      <dgm:spPr>
        <a:solidFill>
          <a:srgbClr val="F58220"/>
        </a:solidFill>
        <a:ln>
          <a:noFill/>
        </a:ln>
      </dgm:spPr>
      <dgm:t>
        <a:bodyPr/>
        <a:lstStyle/>
        <a:p>
          <a:r>
            <a:rPr lang="en-US" sz="1600"/>
            <a:t>blogs.worldbank.org/impactevaluations</a:t>
          </a:r>
          <a:br>
            <a:rPr lang="en-US" sz="1600"/>
          </a:br>
          <a:r>
            <a:rPr lang="en-US" sz="1600"/>
            <a:t>blogs.worldbank.org/transport</a:t>
          </a:r>
        </a:p>
      </dgm:t>
    </dgm:pt>
    <dgm:pt modelId="{176848BA-2A47-4162-AA45-591287060273}" type="parTrans" cxnId="{337E7D53-ED6F-4640-ABA7-F4D32AD6B346}">
      <dgm:prSet/>
      <dgm:spPr/>
      <dgm:t>
        <a:bodyPr/>
        <a:lstStyle/>
        <a:p>
          <a:endParaRPr lang="en-US"/>
        </a:p>
      </dgm:t>
    </dgm:pt>
    <dgm:pt modelId="{5AAAFC41-7275-4285-95B9-B12AAB454C11}" type="sibTrans" cxnId="{337E7D53-ED6F-4640-ABA7-F4D32AD6B346}">
      <dgm:prSet/>
      <dgm:spPr/>
      <dgm:t>
        <a:bodyPr/>
        <a:lstStyle/>
        <a:p>
          <a:endParaRPr lang="en-US"/>
        </a:p>
      </dgm:t>
    </dgm:pt>
    <dgm:pt modelId="{56FE03A3-6E58-4882-B809-201B794D9957}">
      <dgm:prSet phldrT="[Text]" custT="1"/>
      <dgm:spPr>
        <a:solidFill>
          <a:srgbClr val="F58220"/>
        </a:solidFill>
        <a:ln>
          <a:noFill/>
        </a:ln>
      </dgm:spPr>
      <dgm:t>
        <a:bodyPr/>
        <a:lstStyle/>
        <a:p>
          <a:r>
            <a:rPr lang="en-US" sz="1600" dirty="0"/>
            <a:t>microdata.worldbank.org/</a:t>
          </a:r>
          <a:r>
            <a:rPr lang="en-US" sz="1600" dirty="0" err="1"/>
            <a:t>index.php</a:t>
          </a:r>
          <a:r>
            <a:rPr lang="en-US" sz="1600" dirty="0"/>
            <a:t>/catalog/</a:t>
          </a:r>
          <a:r>
            <a:rPr lang="en-US" sz="1600" dirty="0" err="1"/>
            <a:t>impact_evaluation</a:t>
          </a:r>
          <a:r>
            <a:rPr lang="en-US" sz="1600" dirty="0"/>
            <a:t> </a:t>
          </a:r>
        </a:p>
      </dgm:t>
    </dgm:pt>
    <dgm:pt modelId="{47AF96AD-0BD5-479B-B891-C76C101D827F}" type="parTrans" cxnId="{1B7F3AD8-3D03-49A3-BF0E-AEAC73F0FFCE}">
      <dgm:prSet/>
      <dgm:spPr/>
      <dgm:t>
        <a:bodyPr/>
        <a:lstStyle/>
        <a:p>
          <a:endParaRPr lang="en-US"/>
        </a:p>
      </dgm:t>
    </dgm:pt>
    <dgm:pt modelId="{2C04540F-8710-4B3D-ADF9-33F366215B1D}" type="sibTrans" cxnId="{1B7F3AD8-3D03-49A3-BF0E-AEAC73F0FFCE}">
      <dgm:prSet/>
      <dgm:spPr/>
      <dgm:t>
        <a:bodyPr/>
        <a:lstStyle/>
        <a:p>
          <a:endParaRPr lang="en-US"/>
        </a:p>
      </dgm:t>
    </dgm:pt>
    <dgm:pt modelId="{2295DAF0-0375-4583-9CB4-B259F0E70C4D}" type="pres">
      <dgm:prSet presAssocID="{BF2946D5-4559-424E-87FC-7F23F3664995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58807A82-E1C0-4251-8F23-F3A89165AD46}" type="pres">
      <dgm:prSet presAssocID="{9AA67F0B-D441-40EF-B54A-C41F59667106}" presName="root" presStyleCnt="0">
        <dgm:presLayoutVars>
          <dgm:chMax/>
          <dgm:chPref val="4"/>
        </dgm:presLayoutVars>
      </dgm:prSet>
      <dgm:spPr/>
    </dgm:pt>
    <dgm:pt modelId="{C50DD02F-8932-4BB5-8666-602826B69125}" type="pres">
      <dgm:prSet presAssocID="{9AA67F0B-D441-40EF-B54A-C41F59667106}" presName="rootComposite" presStyleCnt="0">
        <dgm:presLayoutVars/>
      </dgm:prSet>
      <dgm:spPr/>
    </dgm:pt>
    <dgm:pt modelId="{C5E1F974-372D-4CA8-A518-CFA625FD468A}" type="pres">
      <dgm:prSet presAssocID="{9AA67F0B-D441-40EF-B54A-C41F59667106}" presName="rootText" presStyleLbl="node0" presStyleIdx="0" presStyleCnt="1" custScaleX="166504" custLinFactNeighborX="33954" custLinFactNeighborY="1682">
        <dgm:presLayoutVars>
          <dgm:chMax/>
          <dgm:chPref val="4"/>
        </dgm:presLayoutVars>
      </dgm:prSet>
      <dgm:spPr/>
    </dgm:pt>
    <dgm:pt modelId="{1E0BDE90-225C-4BBE-A42B-1F1B8685A473}" type="pres">
      <dgm:prSet presAssocID="{9AA67F0B-D441-40EF-B54A-C41F59667106}" presName="childShape" presStyleCnt="0">
        <dgm:presLayoutVars>
          <dgm:chMax val="0"/>
          <dgm:chPref val="0"/>
        </dgm:presLayoutVars>
      </dgm:prSet>
      <dgm:spPr/>
    </dgm:pt>
    <dgm:pt modelId="{F2678C4D-0DFB-447D-AFB6-1F59108BBBEE}" type="pres">
      <dgm:prSet presAssocID="{B4178840-64C5-4CA1-891A-EE245F05E5AC}" presName="childComposite" presStyleCnt="0">
        <dgm:presLayoutVars>
          <dgm:chMax val="0"/>
          <dgm:chPref val="0"/>
        </dgm:presLayoutVars>
      </dgm:prSet>
      <dgm:spPr/>
    </dgm:pt>
    <dgm:pt modelId="{C666EC12-DE13-4607-AB11-1F0B66BDBC04}" type="pres">
      <dgm:prSet presAssocID="{B4178840-64C5-4CA1-891A-EE245F05E5AC}" presName="Image" presStyleLbl="node1" presStyleIdx="0" presStyleCnt="5" custLinFactX="-200000" custLinFactNeighborX="-22237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</dgm:spPr>
    </dgm:pt>
    <dgm:pt modelId="{B64B7D9D-4A9F-4BD0-822E-F17C7713B03A}" type="pres">
      <dgm:prSet presAssocID="{B4178840-64C5-4CA1-891A-EE245F05E5AC}" presName="childText" presStyleLbl="lnNode1" presStyleIdx="0" presStyleCnt="5" custLinFactNeighborX="-34277">
        <dgm:presLayoutVars>
          <dgm:chMax val="0"/>
          <dgm:chPref val="0"/>
          <dgm:bulletEnabled val="1"/>
        </dgm:presLayoutVars>
      </dgm:prSet>
      <dgm:spPr/>
    </dgm:pt>
    <dgm:pt modelId="{94E9C0F6-8BF3-40E5-81AF-020E29480D52}" type="pres">
      <dgm:prSet presAssocID="{954E1333-7264-4586-90D2-EA5A73E55CD0}" presName="childComposite" presStyleCnt="0">
        <dgm:presLayoutVars>
          <dgm:chMax val="0"/>
          <dgm:chPref val="0"/>
        </dgm:presLayoutVars>
      </dgm:prSet>
      <dgm:spPr/>
    </dgm:pt>
    <dgm:pt modelId="{19090409-BEE5-45A8-8804-561C68026D1A}" type="pres">
      <dgm:prSet presAssocID="{954E1333-7264-4586-90D2-EA5A73E55CD0}" presName="Image" presStyleLbl="node1" presStyleIdx="1" presStyleCnt="5" custLinFactX="-200000" custLinFactNeighborX="-222370"/>
      <dgm:spPr>
        <a:blipFill rotWithShape="1">
          <a:blip xmlns:r="http://schemas.openxmlformats.org/officeDocument/2006/relationships" r:embed="rId5"/>
          <a:srcRect/>
          <a:stretch>
            <a:fillRect l="-37000" r="-37000"/>
          </a:stretch>
        </a:blipFill>
        <a:ln>
          <a:noFill/>
        </a:ln>
      </dgm:spPr>
    </dgm:pt>
    <dgm:pt modelId="{8680B331-7073-43F7-AAD3-9AEE19C7F0B4}" type="pres">
      <dgm:prSet presAssocID="{954E1333-7264-4586-90D2-EA5A73E55CD0}" presName="childText" presStyleLbl="lnNode1" presStyleIdx="1" presStyleCnt="5" custLinFactNeighborX="-34277">
        <dgm:presLayoutVars>
          <dgm:chMax val="0"/>
          <dgm:chPref val="0"/>
          <dgm:bulletEnabled val="1"/>
        </dgm:presLayoutVars>
      </dgm:prSet>
      <dgm:spPr/>
    </dgm:pt>
    <dgm:pt modelId="{650C461D-F4E9-4A42-BF44-90583F5B9A3F}" type="pres">
      <dgm:prSet presAssocID="{8C541C26-DCCE-4A80-A017-5C3A8DB5AB31}" presName="childComposite" presStyleCnt="0">
        <dgm:presLayoutVars>
          <dgm:chMax val="0"/>
          <dgm:chPref val="0"/>
        </dgm:presLayoutVars>
      </dgm:prSet>
      <dgm:spPr/>
    </dgm:pt>
    <dgm:pt modelId="{5F3A97DE-C757-4522-B650-1AACAA1D0BE4}" type="pres">
      <dgm:prSet presAssocID="{8C541C26-DCCE-4A80-A017-5C3A8DB5AB31}" presName="Image" presStyleLbl="node1" presStyleIdx="2" presStyleCnt="5" custLinFactX="-200000" custLinFactNeighborX="-222370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8D10F47A-9F7E-4BAD-AB87-099827CFE6F6}" type="pres">
      <dgm:prSet presAssocID="{8C541C26-DCCE-4A80-A017-5C3A8DB5AB31}" presName="childText" presStyleLbl="lnNode1" presStyleIdx="2" presStyleCnt="5" custLinFactNeighborX="-34277">
        <dgm:presLayoutVars>
          <dgm:chMax val="0"/>
          <dgm:chPref val="0"/>
          <dgm:bulletEnabled val="1"/>
        </dgm:presLayoutVars>
      </dgm:prSet>
      <dgm:spPr/>
    </dgm:pt>
    <dgm:pt modelId="{AB7811C2-3616-4551-9637-6D79DA85A19D}" type="pres">
      <dgm:prSet presAssocID="{9A4FFDC0-C38D-4F79-905F-21EBB17F34A4}" presName="childComposite" presStyleCnt="0">
        <dgm:presLayoutVars>
          <dgm:chMax val="0"/>
          <dgm:chPref val="0"/>
        </dgm:presLayoutVars>
      </dgm:prSet>
      <dgm:spPr/>
    </dgm:pt>
    <dgm:pt modelId="{6DB230FC-161C-4012-A6C9-692B10987F02}" type="pres">
      <dgm:prSet presAssocID="{9A4FFDC0-C38D-4F79-905F-21EBB17F34A4}" presName="Image" presStyleLbl="node1" presStyleIdx="3" presStyleCnt="5" custLinFactX="-200000" custLinFactNeighborX="-222370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</dgm:spPr>
    </dgm:pt>
    <dgm:pt modelId="{2875B451-743A-40D1-8196-56F5B0317F14}" type="pres">
      <dgm:prSet presAssocID="{9A4FFDC0-C38D-4F79-905F-21EBB17F34A4}" presName="childText" presStyleLbl="lnNode1" presStyleIdx="3" presStyleCnt="5" custLinFactNeighborX="-34277">
        <dgm:presLayoutVars>
          <dgm:chMax val="0"/>
          <dgm:chPref val="0"/>
          <dgm:bulletEnabled val="1"/>
        </dgm:presLayoutVars>
      </dgm:prSet>
      <dgm:spPr/>
    </dgm:pt>
    <dgm:pt modelId="{91AF7CDE-CD15-421C-A402-A5B02F5327D1}" type="pres">
      <dgm:prSet presAssocID="{56FE03A3-6E58-4882-B809-201B794D9957}" presName="childComposite" presStyleCnt="0">
        <dgm:presLayoutVars>
          <dgm:chMax val="0"/>
          <dgm:chPref val="0"/>
        </dgm:presLayoutVars>
      </dgm:prSet>
      <dgm:spPr/>
    </dgm:pt>
    <dgm:pt modelId="{60814F78-62AD-44E0-882D-E54E5012911D}" type="pres">
      <dgm:prSet presAssocID="{56FE03A3-6E58-4882-B809-201B794D9957}" presName="Image" presStyleLbl="node1" presStyleIdx="4" presStyleCnt="5" custLinFactX="-200000" custLinFactNeighborX="-222370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7FB33B08-A72D-4D4A-953A-07444F3F5824}" type="pres">
      <dgm:prSet presAssocID="{56FE03A3-6E58-4882-B809-201B794D9957}" presName="childText" presStyleLbl="lnNode1" presStyleIdx="4" presStyleCnt="5" custLinFactNeighborX="-34277">
        <dgm:presLayoutVars>
          <dgm:chMax val="0"/>
          <dgm:chPref val="0"/>
          <dgm:bulletEnabled val="1"/>
        </dgm:presLayoutVars>
      </dgm:prSet>
      <dgm:spPr/>
    </dgm:pt>
  </dgm:ptLst>
  <dgm:cxnLst>
    <dgm:cxn modelId="{0ECE6F12-9DD9-4ED6-8972-6BA62AF5F047}" type="presOf" srcId="{954E1333-7264-4586-90D2-EA5A73E55CD0}" destId="{8680B331-7073-43F7-AAD3-9AEE19C7F0B4}" srcOrd="0" destOrd="0" presId="urn:microsoft.com/office/officeart/2008/layout/PictureAccentList"/>
    <dgm:cxn modelId="{2BD78F3F-7AF2-455F-AC8C-A398BD8EC3F3}" type="presOf" srcId="{B4178840-64C5-4CA1-891A-EE245F05E5AC}" destId="{B64B7D9D-4A9F-4BD0-822E-F17C7713B03A}" srcOrd="0" destOrd="0" presId="urn:microsoft.com/office/officeart/2008/layout/PictureAccentList"/>
    <dgm:cxn modelId="{F76AE95F-CDEA-4EE0-A6B7-F8CCFABF6B71}" srcId="{9AA67F0B-D441-40EF-B54A-C41F59667106}" destId="{954E1333-7264-4586-90D2-EA5A73E55CD0}" srcOrd="1" destOrd="0" parTransId="{1D0C0CAB-B3C1-4B92-BEAA-23AAA4DC789B}" sibTransId="{15E024E0-A636-4533-82AC-8788D747E94B}"/>
    <dgm:cxn modelId="{2B1A1750-2850-4BC5-9EDA-82259848C714}" type="presOf" srcId="{9AA67F0B-D441-40EF-B54A-C41F59667106}" destId="{C5E1F974-372D-4CA8-A518-CFA625FD468A}" srcOrd="0" destOrd="0" presId="urn:microsoft.com/office/officeart/2008/layout/PictureAccentList"/>
    <dgm:cxn modelId="{569BE472-A60D-4D67-8A90-9878591D375F}" type="presOf" srcId="{8C541C26-DCCE-4A80-A017-5C3A8DB5AB31}" destId="{8D10F47A-9F7E-4BAD-AB87-099827CFE6F6}" srcOrd="0" destOrd="0" presId="urn:microsoft.com/office/officeart/2008/layout/PictureAccentList"/>
    <dgm:cxn modelId="{337E7D53-ED6F-4640-ABA7-F4D32AD6B346}" srcId="{9AA67F0B-D441-40EF-B54A-C41F59667106}" destId="{9A4FFDC0-C38D-4F79-905F-21EBB17F34A4}" srcOrd="3" destOrd="0" parTransId="{176848BA-2A47-4162-AA45-591287060273}" sibTransId="{5AAAFC41-7275-4285-95B9-B12AAB454C11}"/>
    <dgm:cxn modelId="{4CB9128E-DD2F-4CF2-8495-51AC7A5B3BD2}" srcId="{9AA67F0B-D441-40EF-B54A-C41F59667106}" destId="{8C541C26-DCCE-4A80-A017-5C3A8DB5AB31}" srcOrd="2" destOrd="0" parTransId="{68BB7F83-9E09-4C98-B471-5FF840A8A65D}" sibTransId="{922DF767-1EA7-4664-8051-979D78C97E96}"/>
    <dgm:cxn modelId="{F45AA5A6-593C-4AE2-A82B-6EE00E11FFC1}" type="presOf" srcId="{BF2946D5-4559-424E-87FC-7F23F3664995}" destId="{2295DAF0-0375-4583-9CB4-B259F0E70C4D}" srcOrd="0" destOrd="0" presId="urn:microsoft.com/office/officeart/2008/layout/PictureAccentList"/>
    <dgm:cxn modelId="{18CB2AB2-1E4C-4DBC-B579-13761B5AED51}" srcId="{9AA67F0B-D441-40EF-B54A-C41F59667106}" destId="{B4178840-64C5-4CA1-891A-EE245F05E5AC}" srcOrd="0" destOrd="0" parTransId="{8E7EA5FE-27E4-4D48-BF22-C6D609050E69}" sibTransId="{AB26D72D-26DA-440D-BF83-049CFCD84357}"/>
    <dgm:cxn modelId="{6F4FBDD2-EE5A-4BC9-AA57-DD0CD6ECB62C}" type="presOf" srcId="{9A4FFDC0-C38D-4F79-905F-21EBB17F34A4}" destId="{2875B451-743A-40D1-8196-56F5B0317F14}" srcOrd="0" destOrd="0" presId="urn:microsoft.com/office/officeart/2008/layout/PictureAccentList"/>
    <dgm:cxn modelId="{1B7F3AD8-3D03-49A3-BF0E-AEAC73F0FFCE}" srcId="{9AA67F0B-D441-40EF-B54A-C41F59667106}" destId="{56FE03A3-6E58-4882-B809-201B794D9957}" srcOrd="4" destOrd="0" parTransId="{47AF96AD-0BD5-479B-B891-C76C101D827F}" sibTransId="{2C04540F-8710-4B3D-ADF9-33F366215B1D}"/>
    <dgm:cxn modelId="{9F655BF2-0DDA-414C-A4FE-7AC8FD31B25B}" type="presOf" srcId="{56FE03A3-6E58-4882-B809-201B794D9957}" destId="{7FB33B08-A72D-4D4A-953A-07444F3F5824}" srcOrd="0" destOrd="0" presId="urn:microsoft.com/office/officeart/2008/layout/PictureAccentList"/>
    <dgm:cxn modelId="{7D0008F6-39BD-4EE9-8195-907E439E7B5F}" srcId="{BF2946D5-4559-424E-87FC-7F23F3664995}" destId="{9AA67F0B-D441-40EF-B54A-C41F59667106}" srcOrd="0" destOrd="0" parTransId="{4E9033A6-EC34-44E5-B827-4F3D72AD6BBF}" sibTransId="{534B241D-AAF3-4E93-BCF3-3693B6A1BA54}"/>
    <dgm:cxn modelId="{991A3C75-9D78-4370-80DB-4352EF54468C}" type="presParOf" srcId="{2295DAF0-0375-4583-9CB4-B259F0E70C4D}" destId="{58807A82-E1C0-4251-8F23-F3A89165AD46}" srcOrd="0" destOrd="0" presId="urn:microsoft.com/office/officeart/2008/layout/PictureAccentList"/>
    <dgm:cxn modelId="{E50C6FC9-F571-455B-B52B-2BCD29EC79AD}" type="presParOf" srcId="{58807A82-E1C0-4251-8F23-F3A89165AD46}" destId="{C50DD02F-8932-4BB5-8666-602826B69125}" srcOrd="0" destOrd="0" presId="urn:microsoft.com/office/officeart/2008/layout/PictureAccentList"/>
    <dgm:cxn modelId="{5D0CC506-91ED-4952-A99F-85CB82A316E2}" type="presParOf" srcId="{C50DD02F-8932-4BB5-8666-602826B69125}" destId="{C5E1F974-372D-4CA8-A518-CFA625FD468A}" srcOrd="0" destOrd="0" presId="urn:microsoft.com/office/officeart/2008/layout/PictureAccentList"/>
    <dgm:cxn modelId="{69869D58-87A7-451F-8856-37176571CC90}" type="presParOf" srcId="{58807A82-E1C0-4251-8F23-F3A89165AD46}" destId="{1E0BDE90-225C-4BBE-A42B-1F1B8685A473}" srcOrd="1" destOrd="0" presId="urn:microsoft.com/office/officeart/2008/layout/PictureAccentList"/>
    <dgm:cxn modelId="{D892A133-0631-4E53-B412-96C256BBD381}" type="presParOf" srcId="{1E0BDE90-225C-4BBE-A42B-1F1B8685A473}" destId="{F2678C4D-0DFB-447D-AFB6-1F59108BBBEE}" srcOrd="0" destOrd="0" presId="urn:microsoft.com/office/officeart/2008/layout/PictureAccentList"/>
    <dgm:cxn modelId="{C2179C58-5816-4086-9AD9-3E608B502164}" type="presParOf" srcId="{F2678C4D-0DFB-447D-AFB6-1F59108BBBEE}" destId="{C666EC12-DE13-4607-AB11-1F0B66BDBC04}" srcOrd="0" destOrd="0" presId="urn:microsoft.com/office/officeart/2008/layout/PictureAccentList"/>
    <dgm:cxn modelId="{4C1E45A8-A504-49D7-A092-123B0216540D}" type="presParOf" srcId="{F2678C4D-0DFB-447D-AFB6-1F59108BBBEE}" destId="{B64B7D9D-4A9F-4BD0-822E-F17C7713B03A}" srcOrd="1" destOrd="0" presId="urn:microsoft.com/office/officeart/2008/layout/PictureAccentList"/>
    <dgm:cxn modelId="{907132F4-BFFE-42C4-9FC7-ED43F46BBC5B}" type="presParOf" srcId="{1E0BDE90-225C-4BBE-A42B-1F1B8685A473}" destId="{94E9C0F6-8BF3-40E5-81AF-020E29480D52}" srcOrd="1" destOrd="0" presId="urn:microsoft.com/office/officeart/2008/layout/PictureAccentList"/>
    <dgm:cxn modelId="{DEA4DE36-BC49-45CE-A8A6-1FD986771388}" type="presParOf" srcId="{94E9C0F6-8BF3-40E5-81AF-020E29480D52}" destId="{19090409-BEE5-45A8-8804-561C68026D1A}" srcOrd="0" destOrd="0" presId="urn:microsoft.com/office/officeart/2008/layout/PictureAccentList"/>
    <dgm:cxn modelId="{9BECA0C8-FFA5-4736-8803-786D03E1A0FC}" type="presParOf" srcId="{94E9C0F6-8BF3-40E5-81AF-020E29480D52}" destId="{8680B331-7073-43F7-AAD3-9AEE19C7F0B4}" srcOrd="1" destOrd="0" presId="urn:microsoft.com/office/officeart/2008/layout/PictureAccentList"/>
    <dgm:cxn modelId="{2B941D2C-C61C-4CB5-ADE6-C2EDD8AC676D}" type="presParOf" srcId="{1E0BDE90-225C-4BBE-A42B-1F1B8685A473}" destId="{650C461D-F4E9-4A42-BF44-90583F5B9A3F}" srcOrd="2" destOrd="0" presId="urn:microsoft.com/office/officeart/2008/layout/PictureAccentList"/>
    <dgm:cxn modelId="{C6C65CE9-2991-4F15-9CFD-450C542ACE27}" type="presParOf" srcId="{650C461D-F4E9-4A42-BF44-90583F5B9A3F}" destId="{5F3A97DE-C757-4522-B650-1AACAA1D0BE4}" srcOrd="0" destOrd="0" presId="urn:microsoft.com/office/officeart/2008/layout/PictureAccentList"/>
    <dgm:cxn modelId="{0B720D97-3A79-48DF-AB9E-1280D612FE81}" type="presParOf" srcId="{650C461D-F4E9-4A42-BF44-90583F5B9A3F}" destId="{8D10F47A-9F7E-4BAD-AB87-099827CFE6F6}" srcOrd="1" destOrd="0" presId="urn:microsoft.com/office/officeart/2008/layout/PictureAccentList"/>
    <dgm:cxn modelId="{3CEA8B02-71F8-41CF-B675-95CFD13B3573}" type="presParOf" srcId="{1E0BDE90-225C-4BBE-A42B-1F1B8685A473}" destId="{AB7811C2-3616-4551-9637-6D79DA85A19D}" srcOrd="3" destOrd="0" presId="urn:microsoft.com/office/officeart/2008/layout/PictureAccentList"/>
    <dgm:cxn modelId="{192360D5-6420-4661-992D-5B7A7401BCA0}" type="presParOf" srcId="{AB7811C2-3616-4551-9637-6D79DA85A19D}" destId="{6DB230FC-161C-4012-A6C9-692B10987F02}" srcOrd="0" destOrd="0" presId="urn:microsoft.com/office/officeart/2008/layout/PictureAccentList"/>
    <dgm:cxn modelId="{EDE65F8A-FD65-434A-B433-F0DF43BDBF6F}" type="presParOf" srcId="{AB7811C2-3616-4551-9637-6D79DA85A19D}" destId="{2875B451-743A-40D1-8196-56F5B0317F14}" srcOrd="1" destOrd="0" presId="urn:microsoft.com/office/officeart/2008/layout/PictureAccentList"/>
    <dgm:cxn modelId="{6ABBF7C8-5DD6-4831-96F4-90FC63EDBDE9}" type="presParOf" srcId="{1E0BDE90-225C-4BBE-A42B-1F1B8685A473}" destId="{91AF7CDE-CD15-421C-A402-A5B02F5327D1}" srcOrd="4" destOrd="0" presId="urn:microsoft.com/office/officeart/2008/layout/PictureAccentList"/>
    <dgm:cxn modelId="{738DE131-9767-4690-9DDE-539FDE2AD7BE}" type="presParOf" srcId="{91AF7CDE-CD15-421C-A402-A5B02F5327D1}" destId="{60814F78-62AD-44E0-882D-E54E5012911D}" srcOrd="0" destOrd="0" presId="urn:microsoft.com/office/officeart/2008/layout/PictureAccentList"/>
    <dgm:cxn modelId="{70EFBEA1-6095-4E56-9254-01EFD3E8F7D4}" type="presParOf" srcId="{91AF7CDE-CD15-421C-A402-A5B02F5327D1}" destId="{7FB33B08-A72D-4D4A-953A-07444F3F5824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1F974-372D-4CA8-A518-CFA625FD468A}">
      <dsp:nvSpPr>
        <dsp:cNvPr id="0" name=""/>
        <dsp:cNvSpPr/>
      </dsp:nvSpPr>
      <dsp:spPr>
        <a:xfrm>
          <a:off x="3" y="8614"/>
          <a:ext cx="7860979" cy="509703"/>
        </a:xfrm>
        <a:prstGeom prst="roundRect">
          <a:avLst>
            <a:gd name="adj" fmla="val 10000"/>
          </a:avLst>
        </a:prstGeom>
        <a:solidFill>
          <a:srgbClr val="F5822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/>
            <a:t>Thank You</a:t>
          </a:r>
        </a:p>
      </dsp:txBody>
      <dsp:txXfrm>
        <a:off x="14932" y="23543"/>
        <a:ext cx="7831121" cy="479845"/>
      </dsp:txXfrm>
    </dsp:sp>
    <dsp:sp modelId="{C666EC12-DE13-4607-AB11-1F0B66BDBC04}">
      <dsp:nvSpPr>
        <dsp:cNvPr id="0" name=""/>
        <dsp:cNvSpPr/>
      </dsp:nvSpPr>
      <dsp:spPr>
        <a:xfrm>
          <a:off x="0" y="601491"/>
          <a:ext cx="509703" cy="50970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4B7D9D-4A9F-4BD0-822E-F17C7713B03A}">
      <dsp:nvSpPr>
        <dsp:cNvPr id="0" name=""/>
        <dsp:cNvSpPr/>
      </dsp:nvSpPr>
      <dsp:spPr>
        <a:xfrm>
          <a:off x="677089" y="601491"/>
          <a:ext cx="4180909" cy="509703"/>
        </a:xfrm>
        <a:prstGeom prst="roundRect">
          <a:avLst>
            <a:gd name="adj" fmla="val 16670"/>
          </a:avLst>
        </a:prstGeom>
        <a:solidFill>
          <a:srgbClr val="F5822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http://dime.worldbank.org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http://transport.worldbank.org</a:t>
          </a:r>
        </a:p>
      </dsp:txBody>
      <dsp:txXfrm>
        <a:off x="701975" y="626377"/>
        <a:ext cx="4131137" cy="459931"/>
      </dsp:txXfrm>
    </dsp:sp>
    <dsp:sp modelId="{19090409-BEE5-45A8-8804-561C68026D1A}">
      <dsp:nvSpPr>
        <dsp:cNvPr id="0" name=""/>
        <dsp:cNvSpPr/>
      </dsp:nvSpPr>
      <dsp:spPr>
        <a:xfrm>
          <a:off x="0" y="1172360"/>
          <a:ext cx="509703" cy="50970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rcRect/>
          <a:stretch>
            <a:fillRect l="-37000" r="-37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80B331-7073-43F7-AAD3-9AEE19C7F0B4}">
      <dsp:nvSpPr>
        <dsp:cNvPr id="0" name=""/>
        <dsp:cNvSpPr/>
      </dsp:nvSpPr>
      <dsp:spPr>
        <a:xfrm>
          <a:off x="677089" y="1172360"/>
          <a:ext cx="4180909" cy="509703"/>
        </a:xfrm>
        <a:prstGeom prst="roundRect">
          <a:avLst>
            <a:gd name="adj" fmla="val 16670"/>
          </a:avLst>
        </a:prstGeom>
        <a:solidFill>
          <a:srgbClr val="F5822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Dimewiki.worldbank.org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hlinkClick xmlns:r="http://schemas.openxmlformats.org/officeDocument/2006/relationships" r:id="rId3"/>
            </a:rPr>
            <a:t>DIME Wiki</a:t>
          </a:r>
          <a:r>
            <a:rPr lang="en-US" sz="1600" kern="1200" dirty="0"/>
            <a:t> | </a:t>
          </a:r>
          <a:r>
            <a:rPr lang="en-US" sz="1600" kern="1200" dirty="0" err="1">
              <a:hlinkClick xmlns:r="http://schemas.openxmlformats.org/officeDocument/2006/relationships" r:id="rId4"/>
            </a:rPr>
            <a:t>ietoolkit</a:t>
          </a:r>
          <a:r>
            <a:rPr lang="en-US" sz="1600" kern="1200" dirty="0"/>
            <a:t> | </a:t>
          </a:r>
          <a:r>
            <a:rPr lang="en-US" sz="1600" kern="1200" dirty="0">
              <a:hlinkClick xmlns:r="http://schemas.openxmlformats.org/officeDocument/2006/relationships" r:id="rId5"/>
            </a:rPr>
            <a:t>Stata GitHub</a:t>
          </a:r>
          <a:endParaRPr lang="en-US" sz="1600" kern="1200" dirty="0"/>
        </a:p>
      </dsp:txBody>
      <dsp:txXfrm>
        <a:off x="701975" y="1197246"/>
        <a:ext cx="4131137" cy="459931"/>
      </dsp:txXfrm>
    </dsp:sp>
    <dsp:sp modelId="{5F3A97DE-C757-4522-B650-1AACAA1D0BE4}">
      <dsp:nvSpPr>
        <dsp:cNvPr id="0" name=""/>
        <dsp:cNvSpPr/>
      </dsp:nvSpPr>
      <dsp:spPr>
        <a:xfrm>
          <a:off x="0" y="1743228"/>
          <a:ext cx="509703" cy="50970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10F47A-9F7E-4BAD-AB87-099827CFE6F6}">
      <dsp:nvSpPr>
        <dsp:cNvPr id="0" name=""/>
        <dsp:cNvSpPr/>
      </dsp:nvSpPr>
      <dsp:spPr>
        <a:xfrm>
          <a:off x="677089" y="1743228"/>
          <a:ext cx="4180909" cy="509703"/>
        </a:xfrm>
        <a:prstGeom prst="roundRect">
          <a:avLst>
            <a:gd name="adj" fmla="val 16670"/>
          </a:avLst>
        </a:prstGeom>
        <a:solidFill>
          <a:srgbClr val="F5822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@</a:t>
          </a:r>
          <a:r>
            <a:rPr lang="en-US" sz="1600" kern="1200" dirty="0" err="1"/>
            <a:t>impacteval</a:t>
          </a: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@</a:t>
          </a:r>
          <a:r>
            <a:rPr lang="en-US" sz="1600" kern="1200" dirty="0" err="1"/>
            <a:t>WB_transport</a:t>
          </a:r>
          <a:endParaRPr lang="en-US" sz="1600" kern="1200" dirty="0"/>
        </a:p>
      </dsp:txBody>
      <dsp:txXfrm>
        <a:off x="701975" y="1768114"/>
        <a:ext cx="4131137" cy="459931"/>
      </dsp:txXfrm>
    </dsp:sp>
    <dsp:sp modelId="{6DB230FC-161C-4012-A6C9-692B10987F02}">
      <dsp:nvSpPr>
        <dsp:cNvPr id="0" name=""/>
        <dsp:cNvSpPr/>
      </dsp:nvSpPr>
      <dsp:spPr>
        <a:xfrm>
          <a:off x="0" y="2314096"/>
          <a:ext cx="509703" cy="50970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75B451-743A-40D1-8196-56F5B0317F14}">
      <dsp:nvSpPr>
        <dsp:cNvPr id="0" name=""/>
        <dsp:cNvSpPr/>
      </dsp:nvSpPr>
      <dsp:spPr>
        <a:xfrm>
          <a:off x="677089" y="2314096"/>
          <a:ext cx="4180909" cy="509703"/>
        </a:xfrm>
        <a:prstGeom prst="roundRect">
          <a:avLst>
            <a:gd name="adj" fmla="val 16670"/>
          </a:avLst>
        </a:prstGeom>
        <a:solidFill>
          <a:srgbClr val="F5822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blogs.worldbank.org/impactevaluations</a:t>
          </a:r>
          <a:br>
            <a:rPr lang="en-US" sz="1600" kern="1200"/>
          </a:br>
          <a:r>
            <a:rPr lang="en-US" sz="1600" kern="1200"/>
            <a:t>blogs.worldbank.org/transport</a:t>
          </a:r>
        </a:p>
      </dsp:txBody>
      <dsp:txXfrm>
        <a:off x="701975" y="2338982"/>
        <a:ext cx="4131137" cy="459931"/>
      </dsp:txXfrm>
    </dsp:sp>
    <dsp:sp modelId="{60814F78-62AD-44E0-882D-E54E5012911D}">
      <dsp:nvSpPr>
        <dsp:cNvPr id="0" name=""/>
        <dsp:cNvSpPr/>
      </dsp:nvSpPr>
      <dsp:spPr>
        <a:xfrm>
          <a:off x="0" y="2884964"/>
          <a:ext cx="509703" cy="50970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33B08-A72D-4D4A-953A-07444F3F5824}">
      <dsp:nvSpPr>
        <dsp:cNvPr id="0" name=""/>
        <dsp:cNvSpPr/>
      </dsp:nvSpPr>
      <dsp:spPr>
        <a:xfrm>
          <a:off x="677089" y="2884964"/>
          <a:ext cx="4180909" cy="509703"/>
        </a:xfrm>
        <a:prstGeom prst="roundRect">
          <a:avLst>
            <a:gd name="adj" fmla="val 16670"/>
          </a:avLst>
        </a:prstGeom>
        <a:solidFill>
          <a:srgbClr val="F5822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microdata.worldbank.org/</a:t>
          </a:r>
          <a:r>
            <a:rPr lang="en-US" sz="1600" kern="1200" dirty="0" err="1"/>
            <a:t>index.php</a:t>
          </a:r>
          <a:r>
            <a:rPr lang="en-US" sz="1600" kern="1200" dirty="0"/>
            <a:t>/catalog/</a:t>
          </a:r>
          <a:r>
            <a:rPr lang="en-US" sz="1600" kern="1200" dirty="0" err="1"/>
            <a:t>impact_evaluation</a:t>
          </a:r>
          <a:r>
            <a:rPr lang="en-US" sz="1600" kern="1200" dirty="0"/>
            <a:t> </a:t>
          </a:r>
        </a:p>
      </dsp:txBody>
      <dsp:txXfrm>
        <a:off x="701975" y="2909850"/>
        <a:ext cx="4131137" cy="4599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343F2-0EC9-4FBF-BE19-CCFDC2D85E2E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E1BE8-DC21-45F6-A2E0-774B7B5FF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15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ED2FE-DB2E-427B-B0C5-7CDC86A16F61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CA4FB-325C-4B8E-AAA0-37AE8A00A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06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deas.repec.org/a/aea/aecrev/v102y2012i2p994-1028.htm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deas.repec.org/a/aea/aecrev/v102y2012i2p994-1028.htm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Could you help me out and get started with 5 slides on NTL to measure econ activity and growth? I would like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what are the images available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lit review -&gt; evidence from elsewhere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Where we are using this: ex Ethiopia, Kenya, …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where does it work / what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elkse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could we do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F003E-5825-4F2B-BDD6-A981AC670B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38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https://academic.oup.com/restud/article/83/3/1263/2461454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is the impact of large transport investments on local economic development?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Nighttime lights as a proxy outcome for economic development</a:t>
            </a:r>
          </a:p>
          <a:p>
            <a:r>
              <a:rPr lang="en-US" sz="1200" dirty="0"/>
              <a:t>         Henderson, J. V., </a:t>
            </a:r>
            <a:r>
              <a:rPr lang="en-US" sz="1200" dirty="0" err="1"/>
              <a:t>Storeygard</a:t>
            </a:r>
            <a:r>
              <a:rPr lang="en-US" sz="1200" dirty="0"/>
              <a:t>, A., &amp; Weil, D. 2012. "</a:t>
            </a:r>
            <a:r>
              <a:rPr lang="en-US" sz="1200" dirty="0">
                <a:hlinkClick r:id="rId3"/>
              </a:rPr>
              <a:t>Measuring Economic Growth from Outer Space,</a:t>
            </a:r>
            <a:r>
              <a:rPr lang="en-US" sz="1200" dirty="0"/>
              <a:t>" </a:t>
            </a:r>
            <a:r>
              <a:rPr lang="en-US" sz="1200" i="1" dirty="0"/>
              <a:t>American Economic Review</a:t>
            </a:r>
            <a:r>
              <a:rPr lang="en-US" sz="1200" dirty="0"/>
              <a:t>, American Economic             Association, 102(2), 994-1028. doi:10.1257/aer.102.2.994.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correlation between nighttime lights and local levels of asset wealth.</a:t>
            </a:r>
          </a:p>
          <a:p>
            <a:r>
              <a:rPr lang="en-US" sz="1200" dirty="0"/>
              <a:t>       </a:t>
            </a:r>
            <a:r>
              <a:rPr lang="en-US" sz="1200" dirty="0" err="1"/>
              <a:t>Weidmann</a:t>
            </a:r>
            <a:r>
              <a:rPr lang="en-US" sz="1200" dirty="0"/>
              <a:t>, Nils B. and Sebastian Schutte. 2017. forthcoming. “Using Night Light Emissions for the Prediction of Local Wealth.” </a:t>
            </a:r>
            <a:r>
              <a:rPr lang="en-US" sz="1200" i="1" dirty="0"/>
              <a:t>Journal of Peace Research</a:t>
            </a:r>
            <a:r>
              <a:rPr lang="en-US" sz="12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Spillover effects of transport infrastructure investments outside the limits of the targeted area.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err="1"/>
              <a:t>Boarnet</a:t>
            </a:r>
            <a:r>
              <a:rPr lang="en-US" sz="1200" dirty="0"/>
              <a:t>, M.G. 1995. Transportation infrastructure, economic productivity, and geographic scale: aggregate growth versus spatial redistribution. </a:t>
            </a:r>
            <a:r>
              <a:rPr lang="en-US" sz="1200" i="1" dirty="0"/>
              <a:t>Working Paper</a:t>
            </a:r>
            <a:r>
              <a:rPr lang="en-US" sz="1200" dirty="0"/>
              <a:t> No. 255. University of California Transportation Center, Berkeley, California.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err="1"/>
              <a:t>Munnell</a:t>
            </a:r>
            <a:r>
              <a:rPr lang="en-US" sz="1200" dirty="0"/>
              <a:t>, A.H., 1992. Policy watch: infrastructure investment and economic growth. </a:t>
            </a:r>
            <a:r>
              <a:rPr lang="en-US" sz="1200" i="1" dirty="0"/>
              <a:t>Journal of Economic Perspectives</a:t>
            </a:r>
            <a:r>
              <a:rPr lang="en-US" sz="1200" dirty="0"/>
              <a:t> 6(4), 189–198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F003E-5825-4F2B-BDD6-A981AC670B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456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https://academic.oup.com/restud/article/83/3/1263/2461454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is the impact of large transport investments on local economic development?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Nighttime lights as a proxy outcome for economic development</a:t>
            </a:r>
          </a:p>
          <a:p>
            <a:r>
              <a:rPr lang="en-US" sz="1200" dirty="0"/>
              <a:t>         Henderson, J. V., </a:t>
            </a:r>
            <a:r>
              <a:rPr lang="en-US" sz="1200" dirty="0" err="1"/>
              <a:t>Storeygard</a:t>
            </a:r>
            <a:r>
              <a:rPr lang="en-US" sz="1200" dirty="0"/>
              <a:t>, A., &amp; Weil, D. 2012. "</a:t>
            </a:r>
            <a:r>
              <a:rPr lang="en-US" sz="1200" dirty="0">
                <a:hlinkClick r:id="rId3"/>
              </a:rPr>
              <a:t>Measuring Economic Growth from Outer Space,</a:t>
            </a:r>
            <a:r>
              <a:rPr lang="en-US" sz="1200" dirty="0"/>
              <a:t>" </a:t>
            </a:r>
            <a:r>
              <a:rPr lang="en-US" sz="1200" i="1" dirty="0"/>
              <a:t>American Economic Review</a:t>
            </a:r>
            <a:r>
              <a:rPr lang="en-US" sz="1200" dirty="0"/>
              <a:t>, American Economic             Association, 102(2), 994-1028. doi:10.1257/aer.102.2.994.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correlation between nighttime lights and local levels of asset wealth.</a:t>
            </a:r>
          </a:p>
          <a:p>
            <a:r>
              <a:rPr lang="en-US" sz="1200" dirty="0"/>
              <a:t>       </a:t>
            </a:r>
            <a:r>
              <a:rPr lang="en-US" sz="1200" dirty="0" err="1"/>
              <a:t>Weidmann</a:t>
            </a:r>
            <a:r>
              <a:rPr lang="en-US" sz="1200" dirty="0"/>
              <a:t>, Nils B. and Sebastian Schutte. 2017. forthcoming. “Using Night Light Emissions for the Prediction of Local Wealth.” </a:t>
            </a:r>
            <a:r>
              <a:rPr lang="en-US" sz="1200" i="1" dirty="0"/>
              <a:t>Journal of Peace Research</a:t>
            </a:r>
            <a:r>
              <a:rPr lang="en-US" sz="12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Spillover effects of transport infrastructure investments outside the limits of the targeted area.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err="1"/>
              <a:t>Boarnet</a:t>
            </a:r>
            <a:r>
              <a:rPr lang="en-US" sz="1200" dirty="0"/>
              <a:t>, M.G. 1995. Transportation infrastructure, economic productivity, and geographic scale: aggregate growth versus spatial redistribution. </a:t>
            </a:r>
            <a:r>
              <a:rPr lang="en-US" sz="1200" i="1" dirty="0"/>
              <a:t>Working Paper</a:t>
            </a:r>
            <a:r>
              <a:rPr lang="en-US" sz="1200" dirty="0"/>
              <a:t> No. 255. University of California Transportation Center, Berkeley, California.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err="1"/>
              <a:t>Munnell</a:t>
            </a:r>
            <a:r>
              <a:rPr lang="en-US" sz="1200" dirty="0"/>
              <a:t>, A.H., 1992. Policy watch: infrastructure investment and economic growth. </a:t>
            </a:r>
            <a:r>
              <a:rPr lang="en-US" sz="1200" i="1" dirty="0"/>
              <a:t>Journal of Economic Perspectives</a:t>
            </a:r>
            <a:r>
              <a:rPr lang="en-US" sz="1200" dirty="0"/>
              <a:t> 6(4), 189–198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F003E-5825-4F2B-BDD6-A981AC670B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48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Innovative use of satellite imagery in data scarce or large scale context</a:t>
            </a:r>
          </a:p>
          <a:p>
            <a:pPr lvl="1"/>
            <a:r>
              <a:rPr lang="en-US" dirty="0"/>
              <a:t>Produce estimates comparable across countries</a:t>
            </a:r>
          </a:p>
          <a:p>
            <a:pPr lvl="1"/>
            <a:r>
              <a:rPr lang="en-US" dirty="0"/>
              <a:t>High value for money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Crossing with existing data from administrative sources – thanks to our fantastic partners!</a:t>
            </a:r>
          </a:p>
          <a:p>
            <a:pPr lvl="1"/>
            <a:r>
              <a:rPr lang="en-US" dirty="0"/>
              <a:t>Livestock Information Network and Knowledge System dataset(LINKS) and Regional Pastoral Livelihoods Resilience Project (RPLRP) dataset.</a:t>
            </a:r>
          </a:p>
          <a:p>
            <a:pPr lvl="1"/>
            <a:r>
              <a:rPr lang="en-US" dirty="0"/>
              <a:t>Engagement with partners and mutual reinforcement between IEs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Hurdles</a:t>
            </a:r>
          </a:p>
          <a:p>
            <a:pPr lvl="1"/>
            <a:r>
              <a:rPr lang="en-US" dirty="0"/>
              <a:t>Construction phase might take long and effects will be slowly felt </a:t>
            </a:r>
          </a:p>
          <a:p>
            <a:pPr lvl="1"/>
            <a:r>
              <a:rPr lang="en-US" dirty="0"/>
              <a:t>Large coverage and heavy data effort needed</a:t>
            </a:r>
          </a:p>
          <a:p>
            <a:pPr lvl="1"/>
            <a:r>
              <a:rPr lang="en-US" dirty="0"/>
              <a:t>Engagement with other institutions not always easy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F003E-5825-4F2B-BDD6-A981AC670B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87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F003E-5825-4F2B-BDD6-A981AC670B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15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/>
              <a:t>Some IEs will produce intermediate outputs in the short/medium run – even if the project still in the construction phase:</a:t>
            </a:r>
          </a:p>
          <a:p>
            <a:r>
              <a:rPr lang="en-US" sz="2400" dirty="0"/>
              <a:t>       Kenya IE combines satellite technology and administrative data such as livestock prices data at market level. </a:t>
            </a:r>
          </a:p>
          <a:p>
            <a:pPr lvl="1"/>
            <a:r>
              <a:rPr lang="en-US" dirty="0"/>
              <a:t>Ethiopia has first results on past projects IE</a:t>
            </a:r>
          </a:p>
          <a:p>
            <a:pPr lvl="1"/>
            <a:r>
              <a:rPr lang="en-US" dirty="0"/>
              <a:t>Pakistan poverty mapping as an innovative use of satellite technology</a:t>
            </a:r>
          </a:p>
          <a:p>
            <a:pPr lvl="1"/>
            <a:r>
              <a:rPr lang="en-US" dirty="0"/>
              <a:t>Rwanda intranational trade costs</a:t>
            </a:r>
          </a:p>
          <a:p>
            <a:pPr marL="457200" lvl="1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Some collaborations with other MDBs and bilateral at the IE level on top of the higher level working groups:</a:t>
            </a:r>
          </a:p>
          <a:p>
            <a:pPr marL="0" indent="0">
              <a:buNone/>
            </a:pPr>
            <a:r>
              <a:rPr lang="en-US" dirty="0"/>
              <a:t>        </a:t>
            </a:r>
          </a:p>
          <a:p>
            <a:pPr lvl="1"/>
            <a:r>
              <a:rPr lang="en-US" dirty="0"/>
              <a:t>Rwanda EU, NL and USAID</a:t>
            </a:r>
          </a:p>
          <a:p>
            <a:pPr lvl="1"/>
            <a:r>
              <a:rPr lang="en-US" dirty="0"/>
              <a:t>Working closely with Resilience Unit in the Ministry of Agriculture, Livestock and Fisheries of </a:t>
            </a:r>
            <a:r>
              <a:rPr lang="en-US" dirty="0" err="1"/>
              <a:t>kenya</a:t>
            </a:r>
            <a:endParaRPr lang="en-US" dirty="0"/>
          </a:p>
          <a:p>
            <a:pPr lvl="1"/>
            <a:r>
              <a:rPr lang="en-US" dirty="0"/>
              <a:t>Reached out to </a:t>
            </a:r>
            <a:r>
              <a:rPr lang="en-US" dirty="0" err="1"/>
              <a:t>AsDB</a:t>
            </a:r>
            <a:r>
              <a:rPr lang="en-US" dirty="0"/>
              <a:t> on Pakistan IE</a:t>
            </a:r>
          </a:p>
          <a:p>
            <a:pPr lvl="1"/>
            <a:r>
              <a:rPr lang="en-US" dirty="0"/>
              <a:t>Participation of EBRD researcher on scoping the Tunisia IE</a:t>
            </a:r>
          </a:p>
          <a:p>
            <a:pPr lvl="1"/>
            <a:r>
              <a:rPr lang="en-US" dirty="0"/>
              <a:t>Local DFID in Ethiopia, Pakistan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F003E-5825-4F2B-BDD6-A981AC670B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91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287903"/>
            <a:ext cx="4953001" cy="409943"/>
          </a:xfrm>
          <a:prstGeom prst="rect">
            <a:avLst/>
          </a:prstGeom>
        </p:spPr>
        <p:txBody>
          <a:bodyPr/>
          <a:lstStyle/>
          <a:p>
            <a:fld id="{8A10D968-F825-451D-8BE1-EB623137E9FB}" type="datetimeFigureOut">
              <a:rPr lang="en-US" smtClean="0"/>
              <a:pPr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B7040-30F1-4A53-A6EC-27F339D66D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29A914-F009-42D9-8B64-50F75E4EAF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04"/>
          <a:stretch/>
        </p:blipFill>
        <p:spPr>
          <a:xfrm>
            <a:off x="0" y="1985169"/>
            <a:ext cx="12192000" cy="4889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A387C2-726E-40F3-B2E7-02EA69ABC9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674740" y="-687592"/>
            <a:ext cx="4857750" cy="2943225"/>
          </a:xfrm>
          <a:prstGeom prst="rect">
            <a:avLst/>
          </a:prstGeom>
        </p:spPr>
      </p:pic>
      <p:pic>
        <p:nvPicPr>
          <p:cNvPr id="11" name="Picture 10" descr="Image result for islamic development bank logo">
            <a:extLst>
              <a:ext uri="{FF2B5EF4-FFF2-40B4-BE49-F238E27FC236}">
                <a16:creationId xmlns:a16="http://schemas.microsoft.com/office/drawing/2014/main" id="{18D04702-31CD-451C-8485-70FD90D734C6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927" y="5934486"/>
            <a:ext cx="2203688" cy="843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WB513978\AppData\Local\Microsoft\Windows\INetCache\Content.Word\ie_CFI_Logo_Orange_Blue.png">
            <a:extLst>
              <a:ext uri="{FF2B5EF4-FFF2-40B4-BE49-F238E27FC236}">
                <a16:creationId xmlns:a16="http://schemas.microsoft.com/office/drawing/2014/main" id="{3F80F385-FCB6-48B4-A1DD-EBCCAEDC1664}"/>
              </a:ext>
            </a:extLst>
          </p:cNvPr>
          <p:cNvPicPr/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63"/>
          <a:stretch/>
        </p:blipFill>
        <p:spPr bwMode="auto">
          <a:xfrm>
            <a:off x="105269" y="5928852"/>
            <a:ext cx="2283970" cy="83371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Macintosh HD:Users:Chatterji:Desktop:i2i color logo outlines.png">
            <a:extLst>
              <a:ext uri="{FF2B5EF4-FFF2-40B4-BE49-F238E27FC236}">
                <a16:creationId xmlns:a16="http://schemas.microsoft.com/office/drawing/2014/main" id="{908CC191-91AB-4A63-AEEC-5C29170190B8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833" y="5928171"/>
            <a:ext cx="1598092" cy="83371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4" name="Picture 13" descr="C:\Users\WB513978\AppData\Local\Microsoft\Windows\INetCache\Content.Word\DFID.JPG">
            <a:extLst>
              <a:ext uri="{FF2B5EF4-FFF2-40B4-BE49-F238E27FC236}">
                <a16:creationId xmlns:a16="http://schemas.microsoft.com/office/drawing/2014/main" id="{BA9E1CC4-8C66-4959-AAE4-7F21ED1D70B0}"/>
              </a:ext>
            </a:extLst>
          </p:cNvPr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4613" y="5962322"/>
            <a:ext cx="1036954" cy="7654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5B0AB02-38A7-4C10-88F2-4FB17639DC69}"/>
              </a:ext>
            </a:extLst>
          </p:cNvPr>
          <p:cNvSpPr txBox="1"/>
          <p:nvPr userDrawn="1"/>
        </p:nvSpPr>
        <p:spPr>
          <a:xfrm>
            <a:off x="105269" y="412955"/>
            <a:ext cx="1997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Dakar, Senegal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F1E8FD-AA75-493F-9A2E-E41D54AF4E3F}"/>
              </a:ext>
            </a:extLst>
          </p:cNvPr>
          <p:cNvSpPr txBox="1"/>
          <p:nvPr userDrawn="1"/>
        </p:nvSpPr>
        <p:spPr>
          <a:xfrm>
            <a:off x="9383875" y="452284"/>
            <a:ext cx="2702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January 29-31, 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AA6715-FF04-4767-83E5-4A49F485F0CB}"/>
              </a:ext>
            </a:extLst>
          </p:cNvPr>
          <p:cNvSpPr txBox="1"/>
          <p:nvPr userDrawn="1"/>
        </p:nvSpPr>
        <p:spPr>
          <a:xfrm>
            <a:off x="3963870" y="-388303"/>
            <a:ext cx="427949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3200" b="1" kern="1200" dirty="0">
              <a:solidFill>
                <a:schemeClr val="accent1">
                  <a:lumMod val="7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algn="ctr"/>
            <a:r>
              <a:rPr lang="en-US" sz="3200" b="1" kern="1200" dirty="0" err="1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IsDB</a:t>
            </a:r>
            <a:r>
              <a:rPr lang="en-US" sz="3200" b="1" kern="120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-World Bank DIME Impact Evaluation Event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ECA669-CF4E-43AA-87DE-04E26079C1A4}"/>
              </a:ext>
            </a:extLst>
          </p:cNvPr>
          <p:cNvSpPr txBox="1"/>
          <p:nvPr userDrawn="1"/>
        </p:nvSpPr>
        <p:spPr>
          <a:xfrm>
            <a:off x="4046215" y="1344323"/>
            <a:ext cx="41148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kern="120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Transforming Development through Evidence-Based Policy 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84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287903"/>
            <a:ext cx="4953001" cy="40994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408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287903"/>
            <a:ext cx="4953001" cy="40994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323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902D1F-879A-4931-833E-D84A7F5373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39887" y="1695334"/>
            <a:ext cx="4405312" cy="29257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52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1863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80" y="-8715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8404"/>
            <a:ext cx="10515600" cy="49385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287903"/>
            <a:ext cx="4953001" cy="40994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525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287903"/>
            <a:ext cx="4953001" cy="40994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056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14615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287903"/>
            <a:ext cx="4953001" cy="40994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445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775" y="0"/>
            <a:ext cx="10515600" cy="9438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287903"/>
            <a:ext cx="4953001" cy="40994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384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829"/>
            <a:ext cx="10515600" cy="10408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287903"/>
            <a:ext cx="4953001" cy="40994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379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287903"/>
            <a:ext cx="4953001" cy="40994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856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287903"/>
            <a:ext cx="4953001" cy="40994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938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287903"/>
            <a:ext cx="4953001" cy="40994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929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1F373A1-8A87-4890-9555-7CE987B55F1D}"/>
              </a:ext>
            </a:extLst>
          </p:cNvPr>
          <p:cNvCxnSpPr/>
          <p:nvPr userDrawn="1"/>
        </p:nvCxnSpPr>
        <p:spPr>
          <a:xfrm flipH="1">
            <a:off x="0" y="860425"/>
            <a:ext cx="12192000" cy="0"/>
          </a:xfrm>
          <a:prstGeom prst="line">
            <a:avLst/>
          </a:prstGeom>
          <a:ln w="19050">
            <a:solidFill>
              <a:srgbClr val="F582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Macintosh HD:Users:Chatterji:Desktop:i2i color logo outlines.png">
            <a:extLst>
              <a:ext uri="{FF2B5EF4-FFF2-40B4-BE49-F238E27FC236}">
                <a16:creationId xmlns:a16="http://schemas.microsoft.com/office/drawing/2014/main" id="{43B47C03-22A1-4F7A-86B1-916AC1859347}"/>
              </a:ext>
            </a:extLst>
          </p:cNvPr>
          <p:cNvPicPr/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294" y="6071538"/>
            <a:ext cx="1205872" cy="694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WB513978\AppData\Local\Microsoft\Windows\INetCache\Content.Word\ie_CFI_Logo_Orange_Blue.png">
            <a:extLst>
              <a:ext uri="{FF2B5EF4-FFF2-40B4-BE49-F238E27FC236}">
                <a16:creationId xmlns:a16="http://schemas.microsoft.com/office/drawing/2014/main" id="{1E4912CC-8346-458A-B03F-0B04102A920A}"/>
              </a:ext>
            </a:extLst>
          </p:cNvPr>
          <p:cNvPicPr/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63"/>
          <a:stretch/>
        </p:blipFill>
        <p:spPr bwMode="auto">
          <a:xfrm>
            <a:off x="7480718" y="6071537"/>
            <a:ext cx="1668349" cy="6499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Image result for islamic development bank logo">
            <a:extLst>
              <a:ext uri="{FF2B5EF4-FFF2-40B4-BE49-F238E27FC236}">
                <a16:creationId xmlns:a16="http://schemas.microsoft.com/office/drawing/2014/main" id="{3EB8A118-39DD-4DAC-87BC-4D4A7BAD9746}"/>
              </a:ext>
            </a:extLst>
          </p:cNvPr>
          <p:cNvPicPr/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877" y="6121508"/>
            <a:ext cx="1668349" cy="57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WB513978\AppData\Local\Microsoft\Windows\INetCache\Content.Word\DFID.JPG">
            <a:extLst>
              <a:ext uri="{FF2B5EF4-FFF2-40B4-BE49-F238E27FC236}">
                <a16:creationId xmlns:a16="http://schemas.microsoft.com/office/drawing/2014/main" id="{30A997FA-D073-428B-9EFB-9A4EF9C945F1}"/>
              </a:ext>
            </a:extLst>
          </p:cNvPr>
          <p:cNvPicPr/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78" y="6071538"/>
            <a:ext cx="860222" cy="64993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171796E-E1F6-412C-A73B-F00DBF20112F}"/>
              </a:ext>
            </a:extLst>
          </p:cNvPr>
          <p:cNvSpPr txBox="1"/>
          <p:nvPr userDrawn="1"/>
        </p:nvSpPr>
        <p:spPr>
          <a:xfrm>
            <a:off x="838200" y="6311900"/>
            <a:ext cx="3652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Dakar, Senegal </a:t>
            </a:r>
            <a:r>
              <a:rPr lang="en-US" dirty="0">
                <a:solidFill>
                  <a:schemeClr val="tx1"/>
                </a:solidFill>
              </a:rPr>
              <a:t>|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January 29-31,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03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1D5F9-0D18-43D4-BCC3-3146C4CFCE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BE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084E4F-488C-483B-856C-F9A8D1A60E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8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9AEA1B2-1936-4DDF-80CC-A835A8F7E74F}"/>
              </a:ext>
            </a:extLst>
          </p:cNvPr>
          <p:cNvGraphicFramePr/>
          <p:nvPr>
            <p:extLst/>
          </p:nvPr>
        </p:nvGraphicFramePr>
        <p:xfrm>
          <a:off x="2184085" y="2336095"/>
          <a:ext cx="7860983" cy="339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4945CE4-33A8-4BE9-8C26-136E549219B3}"/>
              </a:ext>
            </a:extLst>
          </p:cNvPr>
          <p:cNvSpPr/>
          <p:nvPr/>
        </p:nvSpPr>
        <p:spPr>
          <a:xfrm>
            <a:off x="7173280" y="2953315"/>
            <a:ext cx="2871788" cy="2777490"/>
          </a:xfrm>
          <a:prstGeom prst="roundRect">
            <a:avLst>
              <a:gd name="adj" fmla="val 10000"/>
            </a:avLst>
          </a:prstGeom>
          <a:solidFill>
            <a:srgbClr val="F58220"/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6D895D-AA5D-4E4E-BC63-B7BEAB601A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3280" y="3513969"/>
            <a:ext cx="2871788" cy="164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92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DDFF4-22B7-4C4B-944A-6AE71A7775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9099" y="2976648"/>
            <a:ext cx="8884421" cy="1524232"/>
          </a:xfrm>
        </p:spPr>
        <p:txBody>
          <a:bodyPr>
            <a:noAutofit/>
          </a:bodyPr>
          <a:lstStyle/>
          <a:p>
            <a:r>
              <a:rPr lang="fr-BE" sz="4400" b="1" noProof="0" dirty="0">
                <a:solidFill>
                  <a:schemeClr val="tx2"/>
                </a:solidFill>
              </a:rPr>
              <a:t>L’imagerie satellite pour mesurer l’activité économique locale et la croissance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396B67-11BD-40CC-AACD-707AF4256783}"/>
              </a:ext>
            </a:extLst>
          </p:cNvPr>
          <p:cNvSpPr txBox="1"/>
          <p:nvPr/>
        </p:nvSpPr>
        <p:spPr>
          <a:xfrm>
            <a:off x="3975100" y="4813300"/>
            <a:ext cx="4229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Alice Duhaut, DIME, WB</a:t>
            </a:r>
          </a:p>
        </p:txBody>
      </p:sp>
    </p:spTree>
    <p:extLst>
      <p:ext uri="{BB962C8B-B14F-4D97-AF65-F5344CB8AC3E}">
        <p14:creationId xmlns:p14="http://schemas.microsoft.com/office/powerpoint/2010/main" val="3697471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9">
            <a:extLst>
              <a:ext uri="{FF2B5EF4-FFF2-40B4-BE49-F238E27FC236}">
                <a16:creationId xmlns:a16="http://schemas.microsoft.com/office/drawing/2014/main" id="{9710D81C-6715-4092-8B3D-06D6C8C7A56E}"/>
              </a:ext>
            </a:extLst>
          </p:cNvPr>
          <p:cNvSpPr txBox="1">
            <a:spLocks/>
          </p:cNvSpPr>
          <p:nvPr/>
        </p:nvSpPr>
        <p:spPr>
          <a:xfrm>
            <a:off x="0" y="17463"/>
            <a:ext cx="12192000" cy="842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 err="1"/>
              <a:t>Lumières</a:t>
            </a:r>
            <a:r>
              <a:rPr lang="en-US" dirty="0"/>
              <a:t> de </a:t>
            </a:r>
            <a:r>
              <a:rPr lang="en-US" dirty="0" err="1"/>
              <a:t>nuit</a:t>
            </a:r>
            <a:r>
              <a:rPr lang="en-US" dirty="0"/>
              <a:t>? </a:t>
            </a:r>
          </a:p>
        </p:txBody>
      </p:sp>
      <p:sp>
        <p:nvSpPr>
          <p:cNvPr id="4" name="Content Placeholder 12">
            <a:extLst>
              <a:ext uri="{FF2B5EF4-FFF2-40B4-BE49-F238E27FC236}">
                <a16:creationId xmlns:a16="http://schemas.microsoft.com/office/drawing/2014/main" id="{7EC39545-81A1-4875-A78A-1DDB4CE92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2943" y="836850"/>
            <a:ext cx="6033155" cy="62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3600" dirty="0">
                <a:solidFill>
                  <a:srgbClr val="00B0F0"/>
                </a:solidFill>
              </a:rPr>
              <a:t>Sources</a:t>
            </a:r>
          </a:p>
        </p:txBody>
      </p:sp>
      <p:sp>
        <p:nvSpPr>
          <p:cNvPr id="29" name="Freeform 45">
            <a:extLst>
              <a:ext uri="{FF2B5EF4-FFF2-40B4-BE49-F238E27FC236}">
                <a16:creationId xmlns:a16="http://schemas.microsoft.com/office/drawing/2014/main" id="{D56F613C-FD2B-469C-8B34-26EF55453176}"/>
              </a:ext>
            </a:extLst>
          </p:cNvPr>
          <p:cNvSpPr>
            <a:spLocks noEditPoints="1"/>
          </p:cNvSpPr>
          <p:nvPr/>
        </p:nvSpPr>
        <p:spPr bwMode="auto">
          <a:xfrm>
            <a:off x="5293147" y="2935181"/>
            <a:ext cx="523875" cy="523875"/>
          </a:xfrm>
          <a:custGeom>
            <a:avLst/>
            <a:gdLst>
              <a:gd name="T0" fmla="*/ 2147483646 w 55"/>
              <a:gd name="T1" fmla="*/ 2147483646 h 55"/>
              <a:gd name="T2" fmla="*/ 0 w 55"/>
              <a:gd name="T3" fmla="*/ 2147483646 h 55"/>
              <a:gd name="T4" fmla="*/ 2147483646 w 55"/>
              <a:gd name="T5" fmla="*/ 0 h 55"/>
              <a:gd name="T6" fmla="*/ 2147483646 w 55"/>
              <a:gd name="T7" fmla="*/ 2147483646 h 55"/>
              <a:gd name="T8" fmla="*/ 2147483646 w 55"/>
              <a:gd name="T9" fmla="*/ 2147483646 h 55"/>
              <a:gd name="T10" fmla="*/ 2147483646 w 55"/>
              <a:gd name="T11" fmla="*/ 2147483646 h 55"/>
              <a:gd name="T12" fmla="*/ 2147483646 w 55"/>
              <a:gd name="T13" fmla="*/ 2147483646 h 55"/>
              <a:gd name="T14" fmla="*/ 2147483646 w 55"/>
              <a:gd name="T15" fmla="*/ 2147483646 h 55"/>
              <a:gd name="T16" fmla="*/ 2147483646 w 55"/>
              <a:gd name="T17" fmla="*/ 2147483646 h 55"/>
              <a:gd name="T18" fmla="*/ 2147483646 w 55"/>
              <a:gd name="T19" fmla="*/ 2147483646 h 55"/>
              <a:gd name="T20" fmla="*/ 2147483646 w 55"/>
              <a:gd name="T21" fmla="*/ 2147483646 h 55"/>
              <a:gd name="T22" fmla="*/ 2147483646 w 55"/>
              <a:gd name="T23" fmla="*/ 2147483646 h 55"/>
              <a:gd name="T24" fmla="*/ 2147483646 w 55"/>
              <a:gd name="T25" fmla="*/ 2147483646 h 55"/>
              <a:gd name="T26" fmla="*/ 2147483646 w 55"/>
              <a:gd name="T27" fmla="*/ 2147483646 h 55"/>
              <a:gd name="T28" fmla="*/ 2147483646 w 55"/>
              <a:gd name="T29" fmla="*/ 2147483646 h 55"/>
              <a:gd name="T30" fmla="*/ 2147483646 w 55"/>
              <a:gd name="T31" fmla="*/ 2147483646 h 55"/>
              <a:gd name="T32" fmla="*/ 2147483646 w 55"/>
              <a:gd name="T33" fmla="*/ 2147483646 h 55"/>
              <a:gd name="T34" fmla="*/ 2147483646 w 55"/>
              <a:gd name="T35" fmla="*/ 2147483646 h 55"/>
              <a:gd name="T36" fmla="*/ 2147483646 w 55"/>
              <a:gd name="T37" fmla="*/ 2147483646 h 55"/>
              <a:gd name="T38" fmla="*/ 2147483646 w 55"/>
              <a:gd name="T39" fmla="*/ 2147483646 h 55"/>
              <a:gd name="T40" fmla="*/ 2147483646 w 55"/>
              <a:gd name="T41" fmla="*/ 2147483646 h 55"/>
              <a:gd name="T42" fmla="*/ 2147483646 w 55"/>
              <a:gd name="T43" fmla="*/ 2147483646 h 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1E6C58-FCF1-4254-97D5-D806116523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0" t="20756" b="21265"/>
          <a:stretch/>
        </p:blipFill>
        <p:spPr>
          <a:xfrm>
            <a:off x="4186908" y="1697118"/>
            <a:ext cx="3818183" cy="3127419"/>
          </a:xfrm>
          <a:prstGeom prst="rect">
            <a:avLst/>
          </a:prstGeom>
        </p:spPr>
      </p:pic>
      <p:pic>
        <p:nvPicPr>
          <p:cNvPr id="8" name="Picture 7" descr="A picture containing tree&#10;&#10;Description generated with high confidence">
            <a:extLst>
              <a:ext uri="{FF2B5EF4-FFF2-40B4-BE49-F238E27FC236}">
                <a16:creationId xmlns:a16="http://schemas.microsoft.com/office/drawing/2014/main" id="{8936CCD9-8726-438A-9326-AF9D5AB36B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0" t="20756" b="21010"/>
          <a:stretch/>
        </p:blipFill>
        <p:spPr>
          <a:xfrm>
            <a:off x="8099398" y="1690249"/>
            <a:ext cx="3818183" cy="31411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25C6587-9C79-4F40-9823-3ADF55B46456}"/>
              </a:ext>
            </a:extLst>
          </p:cNvPr>
          <p:cNvSpPr txBox="1"/>
          <p:nvPr/>
        </p:nvSpPr>
        <p:spPr>
          <a:xfrm>
            <a:off x="4164216" y="4484385"/>
            <a:ext cx="1283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DMSP-OLS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D709CF-6A24-469A-A6DA-699918B99D3D}"/>
              </a:ext>
            </a:extLst>
          </p:cNvPr>
          <p:cNvSpPr txBox="1"/>
          <p:nvPr/>
        </p:nvSpPr>
        <p:spPr>
          <a:xfrm>
            <a:off x="8068423" y="4508682"/>
            <a:ext cx="1283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VIIRS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94119A-8B91-4BA8-8204-E5C8A9EF2B52}"/>
              </a:ext>
            </a:extLst>
          </p:cNvPr>
          <p:cNvSpPr txBox="1"/>
          <p:nvPr/>
        </p:nvSpPr>
        <p:spPr>
          <a:xfrm>
            <a:off x="4186908" y="1369217"/>
            <a:ext cx="77306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err="1"/>
              <a:t>Comparaison</a:t>
            </a:r>
            <a:r>
              <a:rPr lang="en-US" sz="1600" b="1" i="1" dirty="0"/>
              <a:t> des images DMSP-OLS et VIIRS de Nairobi, Kenya </a:t>
            </a:r>
            <a:r>
              <a:rPr lang="en-US" sz="1600" b="1" i="1" dirty="0" err="1"/>
              <a:t>en</a:t>
            </a:r>
            <a:r>
              <a:rPr lang="en-US" sz="1600" b="1" i="1" dirty="0"/>
              <a:t> 2013 </a:t>
            </a:r>
            <a:endParaRPr 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646895-0DCB-4B44-9688-BCE118389A8C}"/>
              </a:ext>
            </a:extLst>
          </p:cNvPr>
          <p:cNvSpPr txBox="1"/>
          <p:nvPr/>
        </p:nvSpPr>
        <p:spPr bwMode="auto">
          <a:xfrm>
            <a:off x="292155" y="1841916"/>
            <a:ext cx="3413368" cy="1323439"/>
          </a:xfrm>
          <a:prstGeom prst="rect">
            <a:avLst/>
          </a:prstGeom>
          <a:solidFill>
            <a:schemeClr val="bg1">
              <a:alpha val="75000"/>
            </a:schemeClr>
          </a:solidFill>
          <a:ln w="3175">
            <a:solidFill>
              <a:srgbClr val="1CAFEE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/>
              <a:t>DMSP-OLS</a:t>
            </a:r>
          </a:p>
          <a:p>
            <a:r>
              <a:rPr lang="en-US" sz="2000" dirty="0"/>
              <a:t>Image </a:t>
            </a:r>
            <a:r>
              <a:rPr lang="en-US" sz="2000" dirty="0" err="1"/>
              <a:t>annuelles</a:t>
            </a:r>
            <a:r>
              <a:rPr lang="en-US" sz="2000" dirty="0"/>
              <a:t> </a:t>
            </a:r>
            <a:r>
              <a:rPr lang="en-US" sz="2000" dirty="0" err="1"/>
              <a:t>disponibles</a:t>
            </a:r>
            <a:r>
              <a:rPr lang="en-US" sz="2000" dirty="0"/>
              <a:t> entre 1992 et 2013 – resolution de 2.7km.</a:t>
            </a:r>
            <a:endParaRPr lang="en-US" sz="20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24D180-414A-4C2A-A182-3C08EEEAB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334" y="3243490"/>
            <a:ext cx="3406893" cy="1323439"/>
          </a:xfrm>
          <a:prstGeom prst="rect">
            <a:avLst/>
          </a:prstGeom>
          <a:solidFill>
            <a:schemeClr val="bg1">
              <a:alpha val="74901"/>
            </a:schemeClr>
          </a:solidFill>
          <a:ln w="3175">
            <a:solidFill>
              <a:srgbClr val="0F7AA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/>
              <a:t>VIIRS</a:t>
            </a:r>
          </a:p>
          <a:p>
            <a:r>
              <a:rPr lang="en-US" sz="2000" dirty="0" err="1"/>
              <a:t>Disponible</a:t>
            </a:r>
            <a:r>
              <a:rPr lang="en-US" sz="2000" dirty="0"/>
              <a:t> </a:t>
            </a:r>
            <a:r>
              <a:rPr lang="en-US" sz="2000" dirty="0" err="1"/>
              <a:t>mensuellement</a:t>
            </a:r>
            <a:r>
              <a:rPr lang="en-US" sz="2000" dirty="0"/>
              <a:t> </a:t>
            </a:r>
            <a:r>
              <a:rPr lang="en-US" sz="2000" dirty="0" err="1"/>
              <a:t>depuis</a:t>
            </a:r>
            <a:r>
              <a:rPr lang="en-US" sz="2000" dirty="0"/>
              <a:t> </a:t>
            </a:r>
            <a:r>
              <a:rPr lang="en-US" sz="2000" dirty="0" err="1"/>
              <a:t>avril</a:t>
            </a:r>
            <a:r>
              <a:rPr lang="en-US" sz="2000" dirty="0"/>
              <a:t> 2012 – resolution de 750 m.</a:t>
            </a:r>
            <a:endParaRPr lang="en-US" sz="20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620206-5724-493A-9570-B7B67A8829E5}"/>
              </a:ext>
            </a:extLst>
          </p:cNvPr>
          <p:cNvSpPr/>
          <p:nvPr/>
        </p:nvSpPr>
        <p:spPr>
          <a:xfrm>
            <a:off x="1087120" y="5644681"/>
            <a:ext cx="10393680" cy="601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C9D104-112D-4A71-A648-272294A13F1A}"/>
              </a:ext>
            </a:extLst>
          </p:cNvPr>
          <p:cNvSpPr txBox="1"/>
          <p:nvPr/>
        </p:nvSpPr>
        <p:spPr>
          <a:xfrm>
            <a:off x="817120" y="5730234"/>
            <a:ext cx="10802957" cy="71120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1500" dirty="0"/>
              <a:t>2019</a:t>
            </a:r>
          </a:p>
          <a:p>
            <a:endParaRPr lang="en-US" sz="1000" dirty="0"/>
          </a:p>
          <a:p>
            <a:r>
              <a:rPr lang="en-US" sz="1500" dirty="0"/>
              <a:t>2018</a:t>
            </a:r>
          </a:p>
          <a:p>
            <a:endParaRPr lang="en-US" sz="1000" dirty="0"/>
          </a:p>
          <a:p>
            <a:r>
              <a:rPr lang="en-US" sz="1500" dirty="0"/>
              <a:t>2017</a:t>
            </a:r>
          </a:p>
          <a:p>
            <a:endParaRPr lang="en-US" sz="1000" dirty="0"/>
          </a:p>
          <a:p>
            <a:r>
              <a:rPr lang="en-US" sz="1500" dirty="0"/>
              <a:t>2016</a:t>
            </a:r>
          </a:p>
          <a:p>
            <a:endParaRPr lang="en-US" sz="1000" dirty="0"/>
          </a:p>
          <a:p>
            <a:r>
              <a:rPr lang="en-US" sz="1500" dirty="0"/>
              <a:t>2015</a:t>
            </a:r>
          </a:p>
          <a:p>
            <a:endParaRPr lang="en-US" sz="1000" dirty="0"/>
          </a:p>
          <a:p>
            <a:r>
              <a:rPr lang="en-US" sz="1500" dirty="0"/>
              <a:t>2014</a:t>
            </a:r>
          </a:p>
          <a:p>
            <a:endParaRPr lang="en-US" sz="1000" dirty="0"/>
          </a:p>
          <a:p>
            <a:r>
              <a:rPr lang="en-US" sz="1500" dirty="0"/>
              <a:t>2013</a:t>
            </a:r>
          </a:p>
          <a:p>
            <a:endParaRPr lang="en-US" sz="1000" dirty="0"/>
          </a:p>
          <a:p>
            <a:r>
              <a:rPr lang="en-US" sz="1500" dirty="0"/>
              <a:t>2012</a:t>
            </a:r>
          </a:p>
          <a:p>
            <a:endParaRPr lang="en-US" sz="1000" dirty="0"/>
          </a:p>
          <a:p>
            <a:r>
              <a:rPr lang="en-US" sz="1500" dirty="0"/>
              <a:t>2011</a:t>
            </a:r>
          </a:p>
          <a:p>
            <a:endParaRPr lang="en-US" sz="1000" dirty="0"/>
          </a:p>
          <a:p>
            <a:r>
              <a:rPr lang="en-US" sz="1500" dirty="0"/>
              <a:t>2010</a:t>
            </a:r>
          </a:p>
          <a:p>
            <a:endParaRPr lang="en-US" sz="1000" dirty="0"/>
          </a:p>
          <a:p>
            <a:r>
              <a:rPr lang="en-US" sz="1500" dirty="0"/>
              <a:t>2009</a:t>
            </a:r>
          </a:p>
          <a:p>
            <a:endParaRPr lang="en-US" sz="1000" dirty="0"/>
          </a:p>
          <a:p>
            <a:r>
              <a:rPr lang="en-US" sz="1500" dirty="0"/>
              <a:t>2008</a:t>
            </a:r>
          </a:p>
          <a:p>
            <a:endParaRPr lang="en-US" sz="1000" dirty="0"/>
          </a:p>
          <a:p>
            <a:r>
              <a:rPr lang="en-US" sz="1500" dirty="0"/>
              <a:t>2007</a:t>
            </a:r>
          </a:p>
          <a:p>
            <a:endParaRPr lang="en-US" sz="1000" dirty="0"/>
          </a:p>
          <a:p>
            <a:r>
              <a:rPr lang="en-US" sz="1500" dirty="0"/>
              <a:t>2006</a:t>
            </a:r>
          </a:p>
          <a:p>
            <a:endParaRPr lang="en-US" sz="1000" dirty="0"/>
          </a:p>
          <a:p>
            <a:r>
              <a:rPr lang="en-US" sz="1500" dirty="0"/>
              <a:t>2005</a:t>
            </a:r>
          </a:p>
          <a:p>
            <a:endParaRPr lang="en-US" sz="1000" dirty="0"/>
          </a:p>
          <a:p>
            <a:r>
              <a:rPr lang="en-US" sz="1500" dirty="0"/>
              <a:t>2004</a:t>
            </a:r>
          </a:p>
          <a:p>
            <a:endParaRPr lang="en-US" sz="1000" dirty="0"/>
          </a:p>
          <a:p>
            <a:r>
              <a:rPr lang="en-US" sz="1500" dirty="0"/>
              <a:t>2003</a:t>
            </a:r>
          </a:p>
          <a:p>
            <a:endParaRPr lang="en-US" sz="1000" dirty="0"/>
          </a:p>
          <a:p>
            <a:r>
              <a:rPr lang="en-US" sz="1500" dirty="0"/>
              <a:t>2002</a:t>
            </a:r>
          </a:p>
          <a:p>
            <a:endParaRPr lang="en-US" sz="1000" dirty="0"/>
          </a:p>
          <a:p>
            <a:r>
              <a:rPr lang="en-US" sz="1500" dirty="0"/>
              <a:t>2001</a:t>
            </a:r>
          </a:p>
          <a:p>
            <a:endParaRPr lang="en-US" sz="1000" dirty="0"/>
          </a:p>
          <a:p>
            <a:r>
              <a:rPr lang="en-US" sz="1500" dirty="0"/>
              <a:t>2000</a:t>
            </a:r>
          </a:p>
          <a:p>
            <a:endParaRPr lang="en-US" sz="1000" dirty="0"/>
          </a:p>
          <a:p>
            <a:r>
              <a:rPr lang="en-US" sz="1500" dirty="0"/>
              <a:t>1999</a:t>
            </a:r>
          </a:p>
          <a:p>
            <a:endParaRPr lang="en-US" sz="1000" dirty="0"/>
          </a:p>
          <a:p>
            <a:r>
              <a:rPr lang="en-US" sz="1500" dirty="0"/>
              <a:t>1998</a:t>
            </a:r>
          </a:p>
          <a:p>
            <a:endParaRPr lang="en-US" sz="1000" dirty="0"/>
          </a:p>
          <a:p>
            <a:r>
              <a:rPr lang="en-US" sz="1500" dirty="0"/>
              <a:t>1997</a:t>
            </a:r>
          </a:p>
          <a:p>
            <a:endParaRPr lang="en-US" sz="1000" dirty="0"/>
          </a:p>
          <a:p>
            <a:r>
              <a:rPr lang="en-US" sz="1500" dirty="0"/>
              <a:t>1996</a:t>
            </a:r>
          </a:p>
          <a:p>
            <a:endParaRPr lang="en-US" sz="1000" dirty="0"/>
          </a:p>
          <a:p>
            <a:r>
              <a:rPr lang="en-US" sz="1500" dirty="0"/>
              <a:t>1995</a:t>
            </a:r>
          </a:p>
          <a:p>
            <a:endParaRPr lang="en-US" sz="1000" dirty="0"/>
          </a:p>
          <a:p>
            <a:r>
              <a:rPr lang="en-US" sz="1500" dirty="0"/>
              <a:t>1994</a:t>
            </a:r>
          </a:p>
          <a:p>
            <a:endParaRPr lang="en-US" sz="1000" dirty="0"/>
          </a:p>
          <a:p>
            <a:r>
              <a:rPr lang="en-US" sz="1500" dirty="0"/>
              <a:t>1993</a:t>
            </a:r>
          </a:p>
          <a:p>
            <a:endParaRPr lang="en-US" sz="1000" dirty="0"/>
          </a:p>
          <a:p>
            <a:r>
              <a:rPr lang="en-US" sz="1500" dirty="0"/>
              <a:t>1992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832DE3-4336-4933-B347-DDEBA2B12B6C}"/>
              </a:ext>
            </a:extLst>
          </p:cNvPr>
          <p:cNvSpPr/>
          <p:nvPr/>
        </p:nvSpPr>
        <p:spPr>
          <a:xfrm>
            <a:off x="1087120" y="5315224"/>
            <a:ext cx="8264725" cy="27816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DMSP-OLS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6837F0-9F25-4751-B8A8-EA0557BE6F7B}"/>
              </a:ext>
            </a:extLst>
          </p:cNvPr>
          <p:cNvSpPr/>
          <p:nvPr/>
        </p:nvSpPr>
        <p:spPr>
          <a:xfrm>
            <a:off x="8869680" y="4977868"/>
            <a:ext cx="2895600" cy="278166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VIIRS</a:t>
            </a:r>
          </a:p>
        </p:txBody>
      </p:sp>
    </p:spTree>
    <p:extLst>
      <p:ext uri="{BB962C8B-B14F-4D97-AF65-F5344CB8AC3E}">
        <p14:creationId xmlns:p14="http://schemas.microsoft.com/office/powerpoint/2010/main" val="1067303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18">
            <a:extLst>
              <a:ext uri="{FF2B5EF4-FFF2-40B4-BE49-F238E27FC236}">
                <a16:creationId xmlns:a16="http://schemas.microsoft.com/office/drawing/2014/main" id="{762BD115-3E85-4891-87DD-8042B5ABDCAC}"/>
              </a:ext>
            </a:extLst>
          </p:cNvPr>
          <p:cNvSpPr txBox="1">
            <a:spLocks/>
          </p:cNvSpPr>
          <p:nvPr/>
        </p:nvSpPr>
        <p:spPr>
          <a:xfrm>
            <a:off x="838201" y="1440873"/>
            <a:ext cx="10716490" cy="46017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123B6E-5B8A-4A03-9742-3437A26424CB}"/>
              </a:ext>
            </a:extLst>
          </p:cNvPr>
          <p:cNvSpPr txBox="1"/>
          <p:nvPr/>
        </p:nvSpPr>
        <p:spPr>
          <a:xfrm>
            <a:off x="352338" y="1627464"/>
            <a:ext cx="9722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8" name="Title 9">
            <a:extLst>
              <a:ext uri="{FF2B5EF4-FFF2-40B4-BE49-F238E27FC236}">
                <a16:creationId xmlns:a16="http://schemas.microsoft.com/office/drawing/2014/main" id="{2B44A84B-F9AD-4849-A609-9D1DC50AC5F7}"/>
              </a:ext>
            </a:extLst>
          </p:cNvPr>
          <p:cNvSpPr txBox="1">
            <a:spLocks/>
          </p:cNvSpPr>
          <p:nvPr/>
        </p:nvSpPr>
        <p:spPr>
          <a:xfrm>
            <a:off x="0" y="17463"/>
            <a:ext cx="12192000" cy="842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7F6BFC-F23D-4BEC-936A-7225337F1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3898" y="1257300"/>
            <a:ext cx="5801574" cy="39497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0155EA8-FC0C-465A-AEE7-90BDF047643C}"/>
              </a:ext>
            </a:extLst>
          </p:cNvPr>
          <p:cNvSpPr txBox="1"/>
          <p:nvPr/>
        </p:nvSpPr>
        <p:spPr>
          <a:xfrm>
            <a:off x="10187176" y="5788831"/>
            <a:ext cx="866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Figure from Alder (2017)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C61CD9-7E45-41DD-85C1-AC0320A2B849}"/>
              </a:ext>
            </a:extLst>
          </p:cNvPr>
          <p:cNvSpPr txBox="1"/>
          <p:nvPr/>
        </p:nvSpPr>
        <p:spPr>
          <a:xfrm>
            <a:off x="3163789" y="6088066"/>
            <a:ext cx="34263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Figure from </a:t>
            </a:r>
            <a:r>
              <a:rPr lang="en-US" sz="10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Michalopoulos</a:t>
            </a:r>
            <a:r>
              <a:rPr lang="en-US" sz="10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</a:t>
            </a:r>
            <a:r>
              <a:rPr lang="en-US" sz="10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Papaioannau</a:t>
            </a:r>
            <a:r>
              <a:rPr lang="en-US" sz="10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(2012)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DEEA0E-CDF1-4945-BFAC-D8CCCCC16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465" y="0"/>
            <a:ext cx="10515600" cy="1325563"/>
          </a:xfrm>
        </p:spPr>
        <p:txBody>
          <a:bodyPr/>
          <a:lstStyle/>
          <a:p>
            <a:r>
              <a:rPr lang="fr-BE" b="1" noProof="0" dirty="0">
                <a:solidFill>
                  <a:schemeClr val="tx2"/>
                </a:solidFill>
              </a:rPr>
              <a:t>Lumières dans la nuit- pour mesurer quoi?</a:t>
            </a:r>
            <a:br>
              <a:rPr lang="fr-BE" b="1" noProof="0" dirty="0">
                <a:solidFill>
                  <a:schemeClr val="tx2"/>
                </a:solidFill>
              </a:rPr>
            </a:br>
            <a:endParaRPr lang="fr-BE" b="1" noProof="0" dirty="0">
              <a:solidFill>
                <a:schemeClr val="tx2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A78175-F597-45AD-B411-30A2D6B06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3" y="895504"/>
            <a:ext cx="6041571" cy="4938559"/>
          </a:xfrm>
        </p:spPr>
        <p:txBody>
          <a:bodyPr>
            <a:normAutofit fontScale="77500" lnSpcReduction="20000"/>
          </a:bodyPr>
          <a:lstStyle/>
          <a:p>
            <a:pPr marL="285750" indent="-285750"/>
            <a:endParaRPr lang="fr-BE" noProof="0" dirty="0"/>
          </a:p>
          <a:p>
            <a:pPr marL="285750" indent="-285750"/>
            <a:r>
              <a:rPr lang="fr-BE" noProof="0" dirty="0"/>
              <a:t>Des recherches récentes ont montré que les illuminations de nuit …</a:t>
            </a:r>
          </a:p>
          <a:p>
            <a:pPr marL="0" indent="0">
              <a:buNone/>
            </a:pPr>
            <a:endParaRPr lang="fr-BE" noProof="0" dirty="0"/>
          </a:p>
          <a:p>
            <a:pPr marL="742950" lvl="1" indent="-285750">
              <a:lnSpc>
                <a:spcPct val="130000"/>
              </a:lnSpc>
              <a:spcBef>
                <a:spcPts val="0"/>
              </a:spcBef>
            </a:pPr>
            <a:r>
              <a:rPr lang="fr-BE" sz="2200" noProof="0" dirty="0"/>
              <a:t>Reflètent bien la </a:t>
            </a:r>
            <a:r>
              <a:rPr lang="fr-BE" sz="2200" b="1" noProof="0" dirty="0"/>
              <a:t>croissance du PIB à long terme </a:t>
            </a:r>
            <a:r>
              <a:rPr lang="fr-BE" sz="2200" noProof="0" dirty="0"/>
              <a:t>et ses fluctuations de </a:t>
            </a:r>
            <a:r>
              <a:rPr lang="fr-BE" sz="2200" b="1" noProof="0" dirty="0"/>
              <a:t>court terme</a:t>
            </a:r>
            <a:r>
              <a:rPr lang="fr-BE" sz="2200" noProof="0" dirty="0"/>
              <a:t>. (Henderson, Storeygard and Weil, 2012)</a:t>
            </a:r>
          </a:p>
          <a:p>
            <a:pPr marL="742950" lvl="1" indent="-285750">
              <a:lnSpc>
                <a:spcPct val="130000"/>
              </a:lnSpc>
              <a:spcBef>
                <a:spcPts val="0"/>
              </a:spcBef>
            </a:pPr>
            <a:r>
              <a:rPr lang="fr-BE" sz="2200" noProof="0" dirty="0"/>
              <a:t>Reflètent bien la variation  d’un indice de richesse in (Weidmann and </a:t>
            </a:r>
            <a:r>
              <a:rPr lang="fr-BE" sz="2200" noProof="0" dirty="0" err="1"/>
              <a:t>Schutte</a:t>
            </a:r>
            <a:r>
              <a:rPr lang="fr-BE" sz="2200" noProof="0" dirty="0"/>
              <a:t>, 2017).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fr-BE" sz="2200" b="1" noProof="0" dirty="0"/>
              <a:t>Très corrélées avec les indicateurs de développement local – </a:t>
            </a:r>
            <a:r>
              <a:rPr lang="fr-BE" sz="2200" noProof="0" dirty="0"/>
              <a:t>accès à l’</a:t>
            </a:r>
            <a:r>
              <a:rPr lang="fr-BE" sz="2200" noProof="0" dirty="0" err="1"/>
              <a:t>éléctricté</a:t>
            </a:r>
            <a:r>
              <a:rPr lang="fr-BE" sz="2200" noProof="0" dirty="0"/>
              <a:t>, égouts, eau potable et éducation (</a:t>
            </a:r>
            <a:r>
              <a:rPr lang="fr-BE" sz="2200" noProof="0" dirty="0" err="1"/>
              <a:t>Michalopoulos</a:t>
            </a:r>
            <a:r>
              <a:rPr lang="fr-BE" sz="2200" noProof="0" dirty="0"/>
              <a:t> and </a:t>
            </a:r>
            <a:r>
              <a:rPr lang="fr-BE" sz="2200" noProof="0" dirty="0" err="1"/>
              <a:t>Papaioannau</a:t>
            </a:r>
            <a:r>
              <a:rPr lang="fr-BE" sz="2200" noProof="0" dirty="0"/>
              <a:t>, 2012).</a:t>
            </a:r>
          </a:p>
          <a:p>
            <a:pPr marL="457200" lvl="1" indent="0">
              <a:lnSpc>
                <a:spcPct val="130000"/>
              </a:lnSpc>
              <a:spcBef>
                <a:spcPts val="0"/>
              </a:spcBef>
              <a:buNone/>
            </a:pPr>
            <a:endParaRPr lang="fr-BE" sz="2200" noProof="0" dirty="0"/>
          </a:p>
          <a:p>
            <a:r>
              <a:rPr lang="fr-BE" b="1" noProof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Les illuminations sont un proxy de l’activité économique et des mesures de développement humain.  </a:t>
            </a:r>
            <a:endParaRPr lang="fr-BE" noProof="0" dirty="0"/>
          </a:p>
          <a:p>
            <a:endParaRPr lang="fr-BE" noProof="0" dirty="0"/>
          </a:p>
        </p:txBody>
      </p:sp>
    </p:spTree>
    <p:extLst>
      <p:ext uri="{BB962C8B-B14F-4D97-AF65-F5344CB8AC3E}">
        <p14:creationId xmlns:p14="http://schemas.microsoft.com/office/powerpoint/2010/main" val="1502615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538B1C2-555F-4A60-B281-5DC31D5F9C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6" t="3286" r="4570" b="3009"/>
          <a:stretch/>
        </p:blipFill>
        <p:spPr>
          <a:xfrm>
            <a:off x="8077200" y="1480627"/>
            <a:ext cx="3477491" cy="4662297"/>
          </a:xfrm>
          <a:prstGeom prst="rect">
            <a:avLst/>
          </a:prstGeom>
        </p:spPr>
      </p:pic>
      <p:sp>
        <p:nvSpPr>
          <p:cNvPr id="25" name="Content Placeholder 18">
            <a:extLst>
              <a:ext uri="{FF2B5EF4-FFF2-40B4-BE49-F238E27FC236}">
                <a16:creationId xmlns:a16="http://schemas.microsoft.com/office/drawing/2014/main" id="{762BD115-3E85-4891-87DD-8042B5ABDCAC}"/>
              </a:ext>
            </a:extLst>
          </p:cNvPr>
          <p:cNvSpPr txBox="1">
            <a:spLocks/>
          </p:cNvSpPr>
          <p:nvPr/>
        </p:nvSpPr>
        <p:spPr>
          <a:xfrm>
            <a:off x="838201" y="1440873"/>
            <a:ext cx="10716490" cy="46017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123B6E-5B8A-4A03-9742-3437A26424CB}"/>
              </a:ext>
            </a:extLst>
          </p:cNvPr>
          <p:cNvSpPr txBox="1"/>
          <p:nvPr/>
        </p:nvSpPr>
        <p:spPr>
          <a:xfrm>
            <a:off x="352338" y="1627464"/>
            <a:ext cx="9722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8" name="Title 9">
            <a:extLst>
              <a:ext uri="{FF2B5EF4-FFF2-40B4-BE49-F238E27FC236}">
                <a16:creationId xmlns:a16="http://schemas.microsoft.com/office/drawing/2014/main" id="{2B44A84B-F9AD-4849-A609-9D1DC50AC5F7}"/>
              </a:ext>
            </a:extLst>
          </p:cNvPr>
          <p:cNvSpPr txBox="1">
            <a:spLocks/>
          </p:cNvSpPr>
          <p:nvPr/>
        </p:nvSpPr>
        <p:spPr>
          <a:xfrm>
            <a:off x="0" y="17463"/>
            <a:ext cx="12192000" cy="842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346635-9C4F-4A70-A0AB-8B0E0944CCA0}"/>
              </a:ext>
            </a:extLst>
          </p:cNvPr>
          <p:cNvSpPr txBox="1"/>
          <p:nvPr/>
        </p:nvSpPr>
        <p:spPr>
          <a:xfrm>
            <a:off x="5603574" y="960552"/>
            <a:ext cx="4891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Utlisation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des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lumières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de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nuit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pour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l’évaluation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des corridors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routiers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155EA8-FC0C-465A-AEE7-90BDF047643C}"/>
              </a:ext>
            </a:extLst>
          </p:cNvPr>
          <p:cNvSpPr txBox="1"/>
          <p:nvPr/>
        </p:nvSpPr>
        <p:spPr>
          <a:xfrm>
            <a:off x="10187176" y="5788831"/>
            <a:ext cx="866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Figure from Alder (2017)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31C401-11FF-477C-BD76-056CE6A33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051" y="0"/>
            <a:ext cx="10515600" cy="1325563"/>
          </a:xfrm>
        </p:spPr>
        <p:txBody>
          <a:bodyPr/>
          <a:lstStyle/>
          <a:p>
            <a:r>
              <a:rPr lang="fr-BE" noProof="0" dirty="0">
                <a:solidFill>
                  <a:schemeClr val="tx2"/>
                </a:solidFill>
              </a:rPr>
              <a:t>Lumières dans la nuit et corridors routiers</a:t>
            </a:r>
            <a:br>
              <a:rPr lang="fr-BE" noProof="0" dirty="0">
                <a:solidFill>
                  <a:schemeClr val="tx2"/>
                </a:solidFill>
              </a:rPr>
            </a:br>
            <a:endParaRPr lang="fr-BE" noProof="0" dirty="0">
              <a:solidFill>
                <a:schemeClr val="tx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8D5FA1-4A1D-44D5-B537-F81196C96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656" y="1091446"/>
            <a:ext cx="6134101" cy="4938559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lnSpc>
                <a:spcPct val="130000"/>
              </a:lnSpc>
              <a:spcBef>
                <a:spcPts val="0"/>
              </a:spcBef>
            </a:pPr>
            <a:r>
              <a:rPr lang="fr-BE" noProof="0" dirty="0"/>
              <a:t>Alder (2017) utilise les lumières nocturnes pour estimer les </a:t>
            </a:r>
            <a:r>
              <a:rPr lang="fr-BE" b="1" noProof="0" dirty="0"/>
              <a:t>effets des autoroutes sur le revenu réel </a:t>
            </a:r>
            <a:r>
              <a:rPr lang="fr-BE" noProof="0" dirty="0"/>
              <a:t>en Inde.</a:t>
            </a:r>
          </a:p>
          <a:p>
            <a:pPr marL="285750" indent="-285750">
              <a:lnSpc>
                <a:spcPct val="130000"/>
              </a:lnSpc>
              <a:spcBef>
                <a:spcPts val="0"/>
              </a:spcBef>
            </a:pPr>
            <a:r>
              <a:rPr lang="fr-BE" noProof="0" dirty="0"/>
              <a:t>Storeygard (2016) utilise les lumières nocturnes pour examiner le rôle des </a:t>
            </a:r>
            <a:r>
              <a:rPr lang="fr-BE" b="1" noProof="0" dirty="0"/>
              <a:t>coûts de transports </a:t>
            </a:r>
            <a:r>
              <a:rPr lang="fr-BE" noProof="0" dirty="0"/>
              <a:t>entre villes </a:t>
            </a:r>
            <a:r>
              <a:rPr lang="fr-BE" b="1" noProof="0" dirty="0"/>
              <a:t>sur le revenu des villes d’Afrique Sub-Saharienne.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fr-BE" noProof="0" dirty="0" err="1"/>
              <a:t>BenYishay</a:t>
            </a:r>
            <a:r>
              <a:rPr lang="fr-BE" noProof="0" dirty="0"/>
              <a:t> et al. (2018) estime </a:t>
            </a:r>
            <a:r>
              <a:rPr lang="fr-BE" b="1" noProof="0" dirty="0"/>
              <a:t>l’impact de la réhabilitation des routes </a:t>
            </a:r>
            <a:r>
              <a:rPr lang="fr-BE" noProof="0" dirty="0"/>
              <a:t>en Cisjordanie </a:t>
            </a:r>
            <a:r>
              <a:rPr lang="fr-BE" b="1" noProof="0" dirty="0"/>
              <a:t>sur l'activité économique locale </a:t>
            </a:r>
            <a:r>
              <a:rPr lang="fr-BE" noProof="0" dirty="0"/>
              <a:t>et trouve que les impacts sont plus grand là où les lumières étaient déjà plus brillantes avant l’intervention. </a:t>
            </a:r>
          </a:p>
        </p:txBody>
      </p:sp>
    </p:spTree>
    <p:extLst>
      <p:ext uri="{BB962C8B-B14F-4D97-AF65-F5344CB8AC3E}">
        <p14:creationId xmlns:p14="http://schemas.microsoft.com/office/powerpoint/2010/main" val="1490160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45">
            <a:extLst>
              <a:ext uri="{FF2B5EF4-FFF2-40B4-BE49-F238E27FC236}">
                <a16:creationId xmlns:a16="http://schemas.microsoft.com/office/drawing/2014/main" id="{D56F613C-FD2B-469C-8B34-26EF55453176}"/>
              </a:ext>
            </a:extLst>
          </p:cNvPr>
          <p:cNvSpPr>
            <a:spLocks noEditPoints="1"/>
          </p:cNvSpPr>
          <p:nvPr/>
        </p:nvSpPr>
        <p:spPr bwMode="auto">
          <a:xfrm>
            <a:off x="10407794" y="3720709"/>
            <a:ext cx="523875" cy="523875"/>
          </a:xfrm>
          <a:custGeom>
            <a:avLst/>
            <a:gdLst>
              <a:gd name="T0" fmla="*/ 2147483646 w 55"/>
              <a:gd name="T1" fmla="*/ 2147483646 h 55"/>
              <a:gd name="T2" fmla="*/ 0 w 55"/>
              <a:gd name="T3" fmla="*/ 2147483646 h 55"/>
              <a:gd name="T4" fmla="*/ 2147483646 w 55"/>
              <a:gd name="T5" fmla="*/ 0 h 55"/>
              <a:gd name="T6" fmla="*/ 2147483646 w 55"/>
              <a:gd name="T7" fmla="*/ 2147483646 h 55"/>
              <a:gd name="T8" fmla="*/ 2147483646 w 55"/>
              <a:gd name="T9" fmla="*/ 2147483646 h 55"/>
              <a:gd name="T10" fmla="*/ 2147483646 w 55"/>
              <a:gd name="T11" fmla="*/ 2147483646 h 55"/>
              <a:gd name="T12" fmla="*/ 2147483646 w 55"/>
              <a:gd name="T13" fmla="*/ 2147483646 h 55"/>
              <a:gd name="T14" fmla="*/ 2147483646 w 55"/>
              <a:gd name="T15" fmla="*/ 2147483646 h 55"/>
              <a:gd name="T16" fmla="*/ 2147483646 w 55"/>
              <a:gd name="T17" fmla="*/ 2147483646 h 55"/>
              <a:gd name="T18" fmla="*/ 2147483646 w 55"/>
              <a:gd name="T19" fmla="*/ 2147483646 h 55"/>
              <a:gd name="T20" fmla="*/ 2147483646 w 55"/>
              <a:gd name="T21" fmla="*/ 2147483646 h 55"/>
              <a:gd name="T22" fmla="*/ 2147483646 w 55"/>
              <a:gd name="T23" fmla="*/ 2147483646 h 55"/>
              <a:gd name="T24" fmla="*/ 2147483646 w 55"/>
              <a:gd name="T25" fmla="*/ 2147483646 h 55"/>
              <a:gd name="T26" fmla="*/ 2147483646 w 55"/>
              <a:gd name="T27" fmla="*/ 2147483646 h 55"/>
              <a:gd name="T28" fmla="*/ 2147483646 w 55"/>
              <a:gd name="T29" fmla="*/ 2147483646 h 55"/>
              <a:gd name="T30" fmla="*/ 2147483646 w 55"/>
              <a:gd name="T31" fmla="*/ 2147483646 h 55"/>
              <a:gd name="T32" fmla="*/ 2147483646 w 55"/>
              <a:gd name="T33" fmla="*/ 2147483646 h 55"/>
              <a:gd name="T34" fmla="*/ 2147483646 w 55"/>
              <a:gd name="T35" fmla="*/ 2147483646 h 55"/>
              <a:gd name="T36" fmla="*/ 2147483646 w 55"/>
              <a:gd name="T37" fmla="*/ 2147483646 h 55"/>
              <a:gd name="T38" fmla="*/ 2147483646 w 55"/>
              <a:gd name="T39" fmla="*/ 2147483646 h 55"/>
              <a:gd name="T40" fmla="*/ 2147483646 w 55"/>
              <a:gd name="T41" fmla="*/ 2147483646 h 55"/>
              <a:gd name="T42" fmla="*/ 2147483646 w 55"/>
              <a:gd name="T43" fmla="*/ 2147483646 h 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9">
            <a:extLst>
              <a:ext uri="{FF2B5EF4-FFF2-40B4-BE49-F238E27FC236}">
                <a16:creationId xmlns:a16="http://schemas.microsoft.com/office/drawing/2014/main" id="{C3A40D00-83B9-4125-AD22-6FEA2CEFFF78}"/>
              </a:ext>
            </a:extLst>
          </p:cNvPr>
          <p:cNvSpPr txBox="1">
            <a:spLocks/>
          </p:cNvSpPr>
          <p:nvPr/>
        </p:nvSpPr>
        <p:spPr>
          <a:xfrm>
            <a:off x="0" y="17463"/>
            <a:ext cx="12192000" cy="842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Application des </a:t>
            </a:r>
            <a:r>
              <a:rPr lang="en-US" dirty="0" err="1"/>
              <a:t>lumières</a:t>
            </a:r>
            <a:r>
              <a:rPr lang="en-US" dirty="0"/>
              <a:t> de </a:t>
            </a:r>
            <a:r>
              <a:rPr lang="en-US" dirty="0" err="1"/>
              <a:t>nuit</a:t>
            </a:r>
            <a:endParaRPr lang="en-US" dirty="0"/>
          </a:p>
          <a:p>
            <a:pPr>
              <a:defRPr/>
            </a:pPr>
            <a:r>
              <a:rPr lang="en-US" dirty="0"/>
              <a:t>: Kenya</a:t>
            </a:r>
          </a:p>
        </p:txBody>
      </p:sp>
      <p:pic>
        <p:nvPicPr>
          <p:cNvPr id="5" name="Picture 4" descr="A picture containing text, map, kite, person&#10;&#10;Description generated with very high confidence">
            <a:extLst>
              <a:ext uri="{FF2B5EF4-FFF2-40B4-BE49-F238E27FC236}">
                <a16:creationId xmlns:a16="http://schemas.microsoft.com/office/drawing/2014/main" id="{89B8771B-F806-4FA7-B16A-93AEE47BB4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" t="5938" r="3270" b="6054"/>
          <a:stretch/>
        </p:blipFill>
        <p:spPr>
          <a:xfrm>
            <a:off x="1102488" y="922568"/>
            <a:ext cx="4302269" cy="52019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6205B89-0875-4042-9820-E24D989140AA}"/>
              </a:ext>
            </a:extLst>
          </p:cNvPr>
          <p:cNvSpPr txBox="1"/>
          <p:nvPr/>
        </p:nvSpPr>
        <p:spPr>
          <a:xfrm>
            <a:off x="0" y="864323"/>
            <a:ext cx="12192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/>
              <a:t>L</a:t>
            </a:r>
          </a:p>
        </p:txBody>
      </p:sp>
      <p:sp>
        <p:nvSpPr>
          <p:cNvPr id="28" name="Freeform 45">
            <a:extLst>
              <a:ext uri="{FF2B5EF4-FFF2-40B4-BE49-F238E27FC236}">
                <a16:creationId xmlns:a16="http://schemas.microsoft.com/office/drawing/2014/main" id="{5F2A9C6F-CDE1-4E97-BBA8-25526BF19C4D}"/>
              </a:ext>
            </a:extLst>
          </p:cNvPr>
          <p:cNvSpPr>
            <a:spLocks noEditPoints="1"/>
          </p:cNvSpPr>
          <p:nvPr/>
        </p:nvSpPr>
        <p:spPr bwMode="auto">
          <a:xfrm>
            <a:off x="4877505" y="4530005"/>
            <a:ext cx="523875" cy="523875"/>
          </a:xfrm>
          <a:custGeom>
            <a:avLst/>
            <a:gdLst>
              <a:gd name="T0" fmla="*/ 2147483646 w 55"/>
              <a:gd name="T1" fmla="*/ 2147483646 h 55"/>
              <a:gd name="T2" fmla="*/ 0 w 55"/>
              <a:gd name="T3" fmla="*/ 2147483646 h 55"/>
              <a:gd name="T4" fmla="*/ 2147483646 w 55"/>
              <a:gd name="T5" fmla="*/ 0 h 55"/>
              <a:gd name="T6" fmla="*/ 2147483646 w 55"/>
              <a:gd name="T7" fmla="*/ 2147483646 h 55"/>
              <a:gd name="T8" fmla="*/ 2147483646 w 55"/>
              <a:gd name="T9" fmla="*/ 2147483646 h 55"/>
              <a:gd name="T10" fmla="*/ 2147483646 w 55"/>
              <a:gd name="T11" fmla="*/ 2147483646 h 55"/>
              <a:gd name="T12" fmla="*/ 2147483646 w 55"/>
              <a:gd name="T13" fmla="*/ 2147483646 h 55"/>
              <a:gd name="T14" fmla="*/ 2147483646 w 55"/>
              <a:gd name="T15" fmla="*/ 2147483646 h 55"/>
              <a:gd name="T16" fmla="*/ 2147483646 w 55"/>
              <a:gd name="T17" fmla="*/ 2147483646 h 55"/>
              <a:gd name="T18" fmla="*/ 2147483646 w 55"/>
              <a:gd name="T19" fmla="*/ 2147483646 h 55"/>
              <a:gd name="T20" fmla="*/ 2147483646 w 55"/>
              <a:gd name="T21" fmla="*/ 2147483646 h 55"/>
              <a:gd name="T22" fmla="*/ 2147483646 w 55"/>
              <a:gd name="T23" fmla="*/ 2147483646 h 55"/>
              <a:gd name="T24" fmla="*/ 2147483646 w 55"/>
              <a:gd name="T25" fmla="*/ 2147483646 h 55"/>
              <a:gd name="T26" fmla="*/ 2147483646 w 55"/>
              <a:gd name="T27" fmla="*/ 2147483646 h 55"/>
              <a:gd name="T28" fmla="*/ 2147483646 w 55"/>
              <a:gd name="T29" fmla="*/ 2147483646 h 55"/>
              <a:gd name="T30" fmla="*/ 2147483646 w 55"/>
              <a:gd name="T31" fmla="*/ 2147483646 h 55"/>
              <a:gd name="T32" fmla="*/ 2147483646 w 55"/>
              <a:gd name="T33" fmla="*/ 2147483646 h 55"/>
              <a:gd name="T34" fmla="*/ 2147483646 w 55"/>
              <a:gd name="T35" fmla="*/ 2147483646 h 55"/>
              <a:gd name="T36" fmla="*/ 2147483646 w 55"/>
              <a:gd name="T37" fmla="*/ 2147483646 h 55"/>
              <a:gd name="T38" fmla="*/ 2147483646 w 55"/>
              <a:gd name="T39" fmla="*/ 2147483646 h 55"/>
              <a:gd name="T40" fmla="*/ 2147483646 w 55"/>
              <a:gd name="T41" fmla="*/ 2147483646 h 55"/>
              <a:gd name="T42" fmla="*/ 2147483646 w 55"/>
              <a:gd name="T43" fmla="*/ 2147483646 h 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720B7-7B28-466E-ABAA-D7AEF96C0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2585" y="1009804"/>
            <a:ext cx="5127171" cy="4938559"/>
          </a:xfrm>
        </p:spPr>
        <p:txBody>
          <a:bodyPr>
            <a:normAutofit fontScale="92500" lnSpcReduction="20000"/>
          </a:bodyPr>
          <a:lstStyle/>
          <a:p>
            <a:r>
              <a:rPr lang="fr-BE" noProof="0" dirty="0"/>
              <a:t>La Banque Mondiale investit dans </a:t>
            </a:r>
            <a:r>
              <a:rPr lang="fr-BE" dirty="0"/>
              <a:t>l’amélioration</a:t>
            </a:r>
            <a:r>
              <a:rPr lang="fr-BE" noProof="0" dirty="0"/>
              <a:t> des corridors dans le nord du Kenya pour </a:t>
            </a:r>
            <a:r>
              <a:rPr lang="fr-BE" b="1" noProof="0" dirty="0"/>
              <a:t>supporter les échanges</a:t>
            </a:r>
            <a:r>
              <a:rPr lang="fr-BE" noProof="0" dirty="0"/>
              <a:t> et pour</a:t>
            </a:r>
            <a:r>
              <a:rPr lang="fr-BE" b="1" noProof="0" dirty="0"/>
              <a:t> améliorer l’accès des populations pastorales aux marchés </a:t>
            </a:r>
            <a:r>
              <a:rPr lang="fr-BE" noProof="0" dirty="0"/>
              <a:t>et </a:t>
            </a:r>
            <a:r>
              <a:rPr lang="fr-BE" b="1" noProof="0" dirty="0"/>
              <a:t>aux services de base</a:t>
            </a:r>
          </a:p>
          <a:p>
            <a:r>
              <a:rPr lang="fr-BE" dirty="0"/>
              <a:t>L’équipe utilise des lumières de jour et de nuit pour</a:t>
            </a:r>
            <a:r>
              <a:rPr lang="fr-BE" b="1" dirty="0"/>
              <a:t> créer une mesure de l'urbanisation.</a:t>
            </a:r>
          </a:p>
          <a:p>
            <a:r>
              <a:rPr lang="fr-BE" noProof="0" dirty="0"/>
              <a:t>Analyse si la nouvelle route à </a:t>
            </a:r>
            <a:r>
              <a:rPr lang="fr-BE" b="1" noProof="0" dirty="0"/>
              <a:t>accéléré l’urbanisation</a:t>
            </a:r>
            <a:r>
              <a:rPr lang="fr-BE" noProof="0" dirty="0"/>
              <a:t>.</a:t>
            </a:r>
            <a:endParaRPr lang="fr-BE" b="1" noProof="0" dirty="0"/>
          </a:p>
          <a:p>
            <a:r>
              <a:rPr lang="fr-BE" noProof="0" dirty="0"/>
              <a:t>Complémente ces donnees avec des donnees administratives pour comprendre les effets sur les marches agricoles du nord. </a:t>
            </a:r>
            <a:endParaRPr lang="fr-BE" b="1" noProof="0" dirty="0"/>
          </a:p>
          <a:p>
            <a:endParaRPr lang="fr-BE" noProof="0" dirty="0"/>
          </a:p>
        </p:txBody>
      </p:sp>
    </p:spTree>
    <p:extLst>
      <p:ext uri="{BB962C8B-B14F-4D97-AF65-F5344CB8AC3E}">
        <p14:creationId xmlns:p14="http://schemas.microsoft.com/office/powerpoint/2010/main" val="3400518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17.png">
            <a:extLst>
              <a:ext uri="{FF2B5EF4-FFF2-40B4-BE49-F238E27FC236}">
                <a16:creationId xmlns:a16="http://schemas.microsoft.com/office/drawing/2014/main" id="{D2908768-1B09-4310-8787-C2C559C80CDC}"/>
              </a:ext>
            </a:extLst>
          </p:cNvPr>
          <p:cNvPicPr/>
          <p:nvPr/>
        </p:nvPicPr>
        <p:blipFill>
          <a:blip r:embed="rId2"/>
          <a:srcRect l="3205" t="12164" b="12371"/>
          <a:stretch>
            <a:fillRect/>
          </a:stretch>
        </p:blipFill>
        <p:spPr>
          <a:xfrm>
            <a:off x="68481" y="1616347"/>
            <a:ext cx="5362581" cy="3910551"/>
          </a:xfrm>
          <a:prstGeom prst="rect">
            <a:avLst/>
          </a:prstGeom>
          <a:ln/>
        </p:spPr>
      </p:pic>
      <p:sp>
        <p:nvSpPr>
          <p:cNvPr id="17417" name="Freeform 45">
            <a:extLst>
              <a:ext uri="{FF2B5EF4-FFF2-40B4-BE49-F238E27FC236}">
                <a16:creationId xmlns:a16="http://schemas.microsoft.com/office/drawing/2014/main" id="{2F2BD2C3-D683-4E91-88B0-A14317F99E49}"/>
              </a:ext>
            </a:extLst>
          </p:cNvPr>
          <p:cNvSpPr>
            <a:spLocks noEditPoints="1"/>
          </p:cNvSpPr>
          <p:nvPr/>
        </p:nvSpPr>
        <p:spPr bwMode="auto">
          <a:xfrm>
            <a:off x="5847738" y="4794846"/>
            <a:ext cx="523875" cy="523875"/>
          </a:xfrm>
          <a:custGeom>
            <a:avLst/>
            <a:gdLst>
              <a:gd name="T0" fmla="*/ 2147483646 w 55"/>
              <a:gd name="T1" fmla="*/ 2147483646 h 55"/>
              <a:gd name="T2" fmla="*/ 0 w 55"/>
              <a:gd name="T3" fmla="*/ 2147483646 h 55"/>
              <a:gd name="T4" fmla="*/ 2147483646 w 55"/>
              <a:gd name="T5" fmla="*/ 0 h 55"/>
              <a:gd name="T6" fmla="*/ 2147483646 w 55"/>
              <a:gd name="T7" fmla="*/ 2147483646 h 55"/>
              <a:gd name="T8" fmla="*/ 2147483646 w 55"/>
              <a:gd name="T9" fmla="*/ 2147483646 h 55"/>
              <a:gd name="T10" fmla="*/ 2147483646 w 55"/>
              <a:gd name="T11" fmla="*/ 2147483646 h 55"/>
              <a:gd name="T12" fmla="*/ 2147483646 w 55"/>
              <a:gd name="T13" fmla="*/ 2147483646 h 55"/>
              <a:gd name="T14" fmla="*/ 2147483646 w 55"/>
              <a:gd name="T15" fmla="*/ 2147483646 h 55"/>
              <a:gd name="T16" fmla="*/ 2147483646 w 55"/>
              <a:gd name="T17" fmla="*/ 2147483646 h 55"/>
              <a:gd name="T18" fmla="*/ 2147483646 w 55"/>
              <a:gd name="T19" fmla="*/ 2147483646 h 55"/>
              <a:gd name="T20" fmla="*/ 2147483646 w 55"/>
              <a:gd name="T21" fmla="*/ 2147483646 h 55"/>
              <a:gd name="T22" fmla="*/ 2147483646 w 55"/>
              <a:gd name="T23" fmla="*/ 2147483646 h 55"/>
              <a:gd name="T24" fmla="*/ 2147483646 w 55"/>
              <a:gd name="T25" fmla="*/ 2147483646 h 55"/>
              <a:gd name="T26" fmla="*/ 2147483646 w 55"/>
              <a:gd name="T27" fmla="*/ 2147483646 h 55"/>
              <a:gd name="T28" fmla="*/ 2147483646 w 55"/>
              <a:gd name="T29" fmla="*/ 2147483646 h 55"/>
              <a:gd name="T30" fmla="*/ 2147483646 w 55"/>
              <a:gd name="T31" fmla="*/ 2147483646 h 55"/>
              <a:gd name="T32" fmla="*/ 2147483646 w 55"/>
              <a:gd name="T33" fmla="*/ 2147483646 h 55"/>
              <a:gd name="T34" fmla="*/ 2147483646 w 55"/>
              <a:gd name="T35" fmla="*/ 2147483646 h 55"/>
              <a:gd name="T36" fmla="*/ 2147483646 w 55"/>
              <a:gd name="T37" fmla="*/ 2147483646 h 55"/>
              <a:gd name="T38" fmla="*/ 2147483646 w 55"/>
              <a:gd name="T39" fmla="*/ 2147483646 h 55"/>
              <a:gd name="T40" fmla="*/ 2147483646 w 55"/>
              <a:gd name="T41" fmla="*/ 2147483646 h 55"/>
              <a:gd name="T42" fmla="*/ 2147483646 w 55"/>
              <a:gd name="T43" fmla="*/ 2147483646 h 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itle 9">
            <a:extLst>
              <a:ext uri="{FF2B5EF4-FFF2-40B4-BE49-F238E27FC236}">
                <a16:creationId xmlns:a16="http://schemas.microsoft.com/office/drawing/2014/main" id="{D553E1CA-4FCE-4D62-ABB5-977CC0ADF17A}"/>
              </a:ext>
            </a:extLst>
          </p:cNvPr>
          <p:cNvSpPr txBox="1">
            <a:spLocks/>
          </p:cNvSpPr>
          <p:nvPr/>
        </p:nvSpPr>
        <p:spPr>
          <a:xfrm>
            <a:off x="0" y="17463"/>
            <a:ext cx="12192000" cy="842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Application des </a:t>
            </a:r>
            <a:r>
              <a:rPr lang="en-US" dirty="0" err="1"/>
              <a:t>lumières</a:t>
            </a:r>
            <a:r>
              <a:rPr lang="en-US" dirty="0"/>
              <a:t> de </a:t>
            </a:r>
            <a:r>
              <a:rPr lang="en-US" dirty="0" err="1"/>
              <a:t>nuit</a:t>
            </a:r>
            <a:endParaRPr lang="en-US" dirty="0"/>
          </a:p>
          <a:p>
            <a:pPr>
              <a:defRPr/>
            </a:pPr>
            <a:r>
              <a:rPr lang="en-US" dirty="0"/>
              <a:t>: </a:t>
            </a:r>
            <a:r>
              <a:rPr lang="en-US" dirty="0" err="1"/>
              <a:t>Irak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11CDE7-1688-4477-8DF0-C00F51564E87}"/>
              </a:ext>
            </a:extLst>
          </p:cNvPr>
          <p:cNvSpPr txBox="1"/>
          <p:nvPr/>
        </p:nvSpPr>
        <p:spPr>
          <a:xfrm>
            <a:off x="948906" y="864323"/>
            <a:ext cx="997213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BB791-5D26-4081-A129-AF2185E35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7657" y="979713"/>
            <a:ext cx="5872843" cy="4938559"/>
          </a:xfrm>
        </p:spPr>
        <p:txBody>
          <a:bodyPr>
            <a:normAutofit fontScale="92500" lnSpcReduction="10000"/>
          </a:bodyPr>
          <a:lstStyle/>
          <a:p>
            <a:r>
              <a:rPr lang="fr-BE" noProof="0" dirty="0"/>
              <a:t>La Banque Mondiale investit dans l’amélioration des corridors pour </a:t>
            </a:r>
            <a:r>
              <a:rPr lang="fr-BE" b="1" noProof="0" dirty="0"/>
              <a:t>supporter les échanges et promouvoir  le développement</a:t>
            </a:r>
          </a:p>
          <a:p>
            <a:r>
              <a:rPr lang="fr-BE" altLang="en-US" noProof="0" dirty="0"/>
              <a:t>Utilise le timing de la mise en œuvre des travaux et leur localisation pour </a:t>
            </a:r>
            <a:r>
              <a:rPr lang="fr-BE" altLang="en-US" b="1" noProof="0" dirty="0"/>
              <a:t>examiner les changements</a:t>
            </a:r>
            <a:r>
              <a:rPr lang="fr-BE" altLang="en-US" noProof="0" dirty="0"/>
              <a:t> dans les lumières de nuit autour de l’autoroute. </a:t>
            </a:r>
          </a:p>
          <a:p>
            <a:r>
              <a:rPr lang="fr-BE" altLang="en-US" noProof="0" dirty="0"/>
              <a:t>En plus des illuminations, l’équipe utilise des enquêtes des ménages et des données sur l’environnement </a:t>
            </a:r>
          </a:p>
          <a:p>
            <a:r>
              <a:rPr lang="fr-BE" altLang="en-US" noProof="0" dirty="0"/>
              <a:t>Utilise différentes approche : triple différence, étude d’événement, et méthode du contrôle synthétique</a:t>
            </a:r>
          </a:p>
          <a:p>
            <a:endParaRPr lang="fr-BE" altLang="en-US" noProof="0" dirty="0"/>
          </a:p>
          <a:p>
            <a:endParaRPr lang="fr-BE" noProof="0" dirty="0"/>
          </a:p>
        </p:txBody>
      </p:sp>
    </p:spTree>
    <p:extLst>
      <p:ext uri="{BB962C8B-B14F-4D97-AF65-F5344CB8AC3E}">
        <p14:creationId xmlns:p14="http://schemas.microsoft.com/office/powerpoint/2010/main" val="533127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generated with high confidence">
            <a:extLst>
              <a:ext uri="{FF2B5EF4-FFF2-40B4-BE49-F238E27FC236}">
                <a16:creationId xmlns:a16="http://schemas.microsoft.com/office/drawing/2014/main" id="{0D6437F1-D565-4075-A888-5E9DB0BD0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01" y="1574412"/>
            <a:ext cx="6299200" cy="46372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B47D8DD-A721-41FA-B199-848DE179F0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" y="1556970"/>
            <a:ext cx="5547361" cy="4672139"/>
          </a:xfrm>
          <a:prstGeom prst="rect">
            <a:avLst/>
          </a:prstGeom>
        </p:spPr>
      </p:pic>
      <p:sp>
        <p:nvSpPr>
          <p:cNvPr id="3" name="Title 9">
            <a:extLst>
              <a:ext uri="{FF2B5EF4-FFF2-40B4-BE49-F238E27FC236}">
                <a16:creationId xmlns:a16="http://schemas.microsoft.com/office/drawing/2014/main" id="{9710D81C-6715-4092-8B3D-06D6C8C7A56E}"/>
              </a:ext>
            </a:extLst>
          </p:cNvPr>
          <p:cNvSpPr txBox="1">
            <a:spLocks/>
          </p:cNvSpPr>
          <p:nvPr/>
        </p:nvSpPr>
        <p:spPr>
          <a:xfrm>
            <a:off x="0" y="17463"/>
            <a:ext cx="12192000" cy="842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sz="3400" dirty="0"/>
              <a:t>Application des </a:t>
            </a:r>
            <a:r>
              <a:rPr lang="en-US" sz="3400" dirty="0" err="1"/>
              <a:t>lumières</a:t>
            </a:r>
            <a:r>
              <a:rPr lang="en-US" sz="3400" dirty="0"/>
              <a:t> de </a:t>
            </a:r>
            <a:r>
              <a:rPr lang="en-US" sz="3400" dirty="0" err="1"/>
              <a:t>nuit</a:t>
            </a:r>
            <a:endParaRPr lang="en-US" sz="3400" dirty="0"/>
          </a:p>
          <a:p>
            <a:pPr>
              <a:defRPr/>
            </a:pPr>
            <a:r>
              <a:rPr lang="en-US" sz="3400" dirty="0"/>
              <a:t>: </a:t>
            </a:r>
            <a:r>
              <a:rPr lang="en-US" sz="3400" dirty="0" err="1"/>
              <a:t>Ethiopie</a:t>
            </a:r>
            <a:endParaRPr lang="en-US" sz="3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332DF9-F09B-4AA2-9C22-F3499AE43133}"/>
              </a:ext>
            </a:extLst>
          </p:cNvPr>
          <p:cNvSpPr txBox="1"/>
          <p:nvPr/>
        </p:nvSpPr>
        <p:spPr>
          <a:xfrm>
            <a:off x="1036320" y="854448"/>
            <a:ext cx="10119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En</a:t>
            </a:r>
            <a:r>
              <a:rPr lang="en-US" dirty="0"/>
              <a:t> 1997,  </a:t>
            </a:r>
            <a:r>
              <a:rPr lang="en-US" dirty="0" err="1"/>
              <a:t>l’Ethiopie</a:t>
            </a:r>
            <a:r>
              <a:rPr lang="en-US" dirty="0"/>
              <a:t> </a:t>
            </a:r>
            <a:r>
              <a:rPr lang="en-US" dirty="0" err="1"/>
              <a:t>s’est</a:t>
            </a:r>
            <a:r>
              <a:rPr lang="en-US" dirty="0"/>
              <a:t> </a:t>
            </a:r>
            <a:r>
              <a:rPr lang="en-US" dirty="0" err="1"/>
              <a:t>engagé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le </a:t>
            </a:r>
            <a:r>
              <a:rPr lang="en-US" dirty="0" err="1"/>
              <a:t>Programme</a:t>
            </a:r>
            <a:r>
              <a:rPr lang="en-US" dirty="0"/>
              <a:t> de </a:t>
            </a:r>
            <a:r>
              <a:rPr lang="en-US" dirty="0" err="1"/>
              <a:t>Developpement</a:t>
            </a:r>
            <a:r>
              <a:rPr lang="en-US" dirty="0"/>
              <a:t> du </a:t>
            </a:r>
            <a:r>
              <a:rPr lang="en-US" dirty="0" err="1"/>
              <a:t>Secteur</a:t>
            </a:r>
            <a:r>
              <a:rPr lang="en-US" dirty="0"/>
              <a:t> </a:t>
            </a:r>
            <a:r>
              <a:rPr lang="en-US" dirty="0" err="1"/>
              <a:t>Routier</a:t>
            </a:r>
            <a:r>
              <a:rPr lang="en-US" dirty="0"/>
              <a:t> pour </a:t>
            </a:r>
            <a:r>
              <a:rPr lang="en-US" dirty="0" err="1"/>
              <a:t>agrandir</a:t>
            </a:r>
            <a:r>
              <a:rPr lang="en-US" dirty="0"/>
              <a:t> et </a:t>
            </a:r>
            <a:r>
              <a:rPr lang="en-US" dirty="0" err="1"/>
              <a:t>améliorer</a:t>
            </a:r>
            <a:r>
              <a:rPr lang="en-US" dirty="0"/>
              <a:t> le </a:t>
            </a:r>
            <a:r>
              <a:rPr lang="en-US" dirty="0" err="1"/>
              <a:t>réseau</a:t>
            </a:r>
            <a:r>
              <a:rPr lang="en-US" dirty="0"/>
              <a:t> </a:t>
            </a:r>
            <a:r>
              <a:rPr lang="en-US" dirty="0" err="1"/>
              <a:t>routier</a:t>
            </a:r>
            <a:r>
              <a:rPr lang="en-US" dirty="0"/>
              <a:t>. L’’</a:t>
            </a:r>
            <a:r>
              <a:rPr lang="en-US" dirty="0" err="1"/>
              <a:t>Ethiopie</a:t>
            </a:r>
            <a:r>
              <a:rPr lang="en-US" dirty="0"/>
              <a:t> a vu son </a:t>
            </a:r>
            <a:r>
              <a:rPr lang="en-US" dirty="0" err="1"/>
              <a:t>réseau</a:t>
            </a:r>
            <a:r>
              <a:rPr lang="en-US" dirty="0"/>
              <a:t> passer de </a:t>
            </a:r>
            <a:r>
              <a:rPr lang="en-US" b="1" dirty="0"/>
              <a:t>26,550km  </a:t>
            </a:r>
            <a:r>
              <a:rPr lang="en-US" b="1" dirty="0" err="1"/>
              <a:t>en</a:t>
            </a:r>
            <a:r>
              <a:rPr lang="en-US" b="1" dirty="0"/>
              <a:t> 1997 à 121,000km de </a:t>
            </a:r>
            <a:r>
              <a:rPr lang="en-US" b="1" dirty="0" err="1"/>
              <a:t>nos</a:t>
            </a:r>
            <a:r>
              <a:rPr lang="en-US" b="1" dirty="0"/>
              <a:t> </a:t>
            </a:r>
            <a:r>
              <a:rPr lang="en-US" b="1" dirty="0" err="1"/>
              <a:t>jours</a:t>
            </a:r>
            <a:r>
              <a:rPr lang="en-US" b="1" dirty="0"/>
              <a:t>.</a:t>
            </a:r>
            <a:r>
              <a:rPr lang="en-US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2D331C-5A48-43FF-942E-0E9B59344604}"/>
              </a:ext>
            </a:extLst>
          </p:cNvPr>
          <p:cNvSpPr txBox="1"/>
          <p:nvPr/>
        </p:nvSpPr>
        <p:spPr>
          <a:xfrm>
            <a:off x="3500942" y="2111100"/>
            <a:ext cx="337338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700" i="1" dirty="0" err="1"/>
              <a:t>L’équipe</a:t>
            </a:r>
            <a:r>
              <a:rPr lang="en-US" sz="1700" i="1" dirty="0"/>
              <a:t> combine les </a:t>
            </a:r>
            <a:r>
              <a:rPr lang="en-US" sz="1700" i="1" dirty="0" err="1"/>
              <a:t>lumières</a:t>
            </a:r>
            <a:r>
              <a:rPr lang="en-US" sz="1700" i="1" dirty="0"/>
              <a:t> de </a:t>
            </a:r>
            <a:r>
              <a:rPr lang="en-US" sz="1700" i="1" dirty="0" err="1"/>
              <a:t>nuit</a:t>
            </a:r>
            <a:r>
              <a:rPr lang="en-US" sz="1700" i="1" dirty="0"/>
              <a:t> et des donnees </a:t>
            </a:r>
            <a:r>
              <a:rPr lang="en-US" sz="1700" i="1" dirty="0" err="1"/>
              <a:t>routières</a:t>
            </a:r>
            <a:r>
              <a:rPr lang="en-US" sz="1700" i="1" dirty="0"/>
              <a:t>  pour </a:t>
            </a:r>
            <a:r>
              <a:rPr lang="en-US" sz="1700" i="1" dirty="0" err="1"/>
              <a:t>évaluer</a:t>
            </a:r>
            <a:r>
              <a:rPr lang="en-US" sz="1700" i="1" dirty="0"/>
              <a:t> </a:t>
            </a:r>
            <a:r>
              <a:rPr lang="en-US" sz="1700" i="1" dirty="0" err="1"/>
              <a:t>l’impact</a:t>
            </a:r>
            <a:r>
              <a:rPr lang="en-US" sz="1700" i="1" dirty="0"/>
              <a:t> des routes sur le </a:t>
            </a:r>
            <a:r>
              <a:rPr lang="en-US" sz="1700" i="1" dirty="0" err="1"/>
              <a:t>développement</a:t>
            </a:r>
            <a:r>
              <a:rPr lang="en-US" sz="1700" i="1" dirty="0"/>
              <a:t> </a:t>
            </a:r>
            <a:r>
              <a:rPr lang="en-US" sz="1700" i="1" dirty="0" err="1"/>
              <a:t>économique</a:t>
            </a:r>
            <a:r>
              <a:rPr lang="en-US" sz="17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6850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9">
            <a:extLst>
              <a:ext uri="{FF2B5EF4-FFF2-40B4-BE49-F238E27FC236}">
                <a16:creationId xmlns:a16="http://schemas.microsoft.com/office/drawing/2014/main" id="{9710D81C-6715-4092-8B3D-06D6C8C7A56E}"/>
              </a:ext>
            </a:extLst>
          </p:cNvPr>
          <p:cNvSpPr txBox="1">
            <a:spLocks/>
          </p:cNvSpPr>
          <p:nvPr/>
        </p:nvSpPr>
        <p:spPr>
          <a:xfrm>
            <a:off x="0" y="17463"/>
            <a:ext cx="12192000" cy="842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" name="Freeform 45">
            <a:extLst>
              <a:ext uri="{FF2B5EF4-FFF2-40B4-BE49-F238E27FC236}">
                <a16:creationId xmlns:a16="http://schemas.microsoft.com/office/drawing/2014/main" id="{D56F613C-FD2B-469C-8B34-26EF55453176}"/>
              </a:ext>
            </a:extLst>
          </p:cNvPr>
          <p:cNvSpPr>
            <a:spLocks noEditPoints="1"/>
          </p:cNvSpPr>
          <p:nvPr/>
        </p:nvSpPr>
        <p:spPr bwMode="auto">
          <a:xfrm>
            <a:off x="5453829" y="3920078"/>
            <a:ext cx="523875" cy="523875"/>
          </a:xfrm>
          <a:custGeom>
            <a:avLst/>
            <a:gdLst>
              <a:gd name="T0" fmla="*/ 2147483646 w 55"/>
              <a:gd name="T1" fmla="*/ 2147483646 h 55"/>
              <a:gd name="T2" fmla="*/ 0 w 55"/>
              <a:gd name="T3" fmla="*/ 2147483646 h 55"/>
              <a:gd name="T4" fmla="*/ 2147483646 w 55"/>
              <a:gd name="T5" fmla="*/ 0 h 55"/>
              <a:gd name="T6" fmla="*/ 2147483646 w 55"/>
              <a:gd name="T7" fmla="*/ 2147483646 h 55"/>
              <a:gd name="T8" fmla="*/ 2147483646 w 55"/>
              <a:gd name="T9" fmla="*/ 2147483646 h 55"/>
              <a:gd name="T10" fmla="*/ 2147483646 w 55"/>
              <a:gd name="T11" fmla="*/ 2147483646 h 55"/>
              <a:gd name="T12" fmla="*/ 2147483646 w 55"/>
              <a:gd name="T13" fmla="*/ 2147483646 h 55"/>
              <a:gd name="T14" fmla="*/ 2147483646 w 55"/>
              <a:gd name="T15" fmla="*/ 2147483646 h 55"/>
              <a:gd name="T16" fmla="*/ 2147483646 w 55"/>
              <a:gd name="T17" fmla="*/ 2147483646 h 55"/>
              <a:gd name="T18" fmla="*/ 2147483646 w 55"/>
              <a:gd name="T19" fmla="*/ 2147483646 h 55"/>
              <a:gd name="T20" fmla="*/ 2147483646 w 55"/>
              <a:gd name="T21" fmla="*/ 2147483646 h 55"/>
              <a:gd name="T22" fmla="*/ 2147483646 w 55"/>
              <a:gd name="T23" fmla="*/ 2147483646 h 55"/>
              <a:gd name="T24" fmla="*/ 2147483646 w 55"/>
              <a:gd name="T25" fmla="*/ 2147483646 h 55"/>
              <a:gd name="T26" fmla="*/ 2147483646 w 55"/>
              <a:gd name="T27" fmla="*/ 2147483646 h 55"/>
              <a:gd name="T28" fmla="*/ 2147483646 w 55"/>
              <a:gd name="T29" fmla="*/ 2147483646 h 55"/>
              <a:gd name="T30" fmla="*/ 2147483646 w 55"/>
              <a:gd name="T31" fmla="*/ 2147483646 h 55"/>
              <a:gd name="T32" fmla="*/ 2147483646 w 55"/>
              <a:gd name="T33" fmla="*/ 2147483646 h 55"/>
              <a:gd name="T34" fmla="*/ 2147483646 w 55"/>
              <a:gd name="T35" fmla="*/ 2147483646 h 55"/>
              <a:gd name="T36" fmla="*/ 2147483646 w 55"/>
              <a:gd name="T37" fmla="*/ 2147483646 h 55"/>
              <a:gd name="T38" fmla="*/ 2147483646 w 55"/>
              <a:gd name="T39" fmla="*/ 2147483646 h 55"/>
              <a:gd name="T40" fmla="*/ 2147483646 w 55"/>
              <a:gd name="T41" fmla="*/ 2147483646 h 55"/>
              <a:gd name="T42" fmla="*/ 2147483646 w 55"/>
              <a:gd name="T43" fmla="*/ 2147483646 h 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061B62-5308-4D69-92A1-7552593BB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61257"/>
            <a:ext cx="10308771" cy="918154"/>
          </a:xfrm>
        </p:spPr>
        <p:txBody>
          <a:bodyPr>
            <a:normAutofit fontScale="90000"/>
          </a:bodyPr>
          <a:lstStyle/>
          <a:p>
            <a:r>
              <a:rPr lang="fr-BE" noProof="0" dirty="0">
                <a:solidFill>
                  <a:schemeClr val="tx2"/>
                </a:solidFill>
              </a:rPr>
              <a:t>Imagerie satellitaire- bénéfices des lumières de nuit et nouvelles pistes</a:t>
            </a:r>
            <a:br>
              <a:rPr lang="fr-BE" noProof="0" dirty="0"/>
            </a:br>
            <a:endParaRPr lang="fr-BE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4FD29F-ECC4-4E0A-A7D1-78157ACDD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2643" y="1286781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b="1" noProof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Bénéfices des lumières de nuit</a:t>
            </a:r>
          </a:p>
          <a:p>
            <a:pPr lvl="1"/>
            <a:r>
              <a:rPr lang="fr-BE" noProof="0" dirty="0"/>
              <a:t>Une partie des lumières de nuit peut être utilisée pour mesurer l'activité économique locale régulièrement.</a:t>
            </a:r>
          </a:p>
          <a:p>
            <a:pPr lvl="1"/>
            <a:r>
              <a:rPr lang="fr-BE" noProof="0" dirty="0"/>
              <a:t>Mesure identique dans différents pays</a:t>
            </a:r>
          </a:p>
          <a:p>
            <a:pPr lvl="1"/>
            <a:r>
              <a:rPr lang="fr-BE" noProof="0" dirty="0"/>
              <a:t>Utile dans les contextes ou la collecte des données est difficile, couteuse ou dans le cas où il n'existe que peu de données.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80FB81-5FE6-4617-AD14-D402793271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1815" y="1273629"/>
            <a:ext cx="5181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BE" b="1" noProof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Nouvelles pistes:</a:t>
            </a:r>
          </a:p>
          <a:p>
            <a:pPr lvl="1"/>
            <a:r>
              <a:rPr lang="fr-BE" noProof="0" dirty="0"/>
              <a:t>Imagerie de jour pour obtenir des mesures plus détaillées</a:t>
            </a:r>
          </a:p>
          <a:p>
            <a:pPr marL="457200" lvl="1" indent="0">
              <a:buNone/>
            </a:pPr>
            <a:r>
              <a:rPr lang="fr-BE" dirty="0"/>
              <a:t>=&gt; </a:t>
            </a:r>
            <a:r>
              <a:rPr lang="fr-BE" noProof="0" dirty="0"/>
              <a:t>Quelles sont les caractéristiques des quartiers les plus pauvres?</a:t>
            </a:r>
          </a:p>
        </p:txBody>
      </p:sp>
    </p:spTree>
    <p:extLst>
      <p:ext uri="{BB962C8B-B14F-4D97-AF65-F5344CB8AC3E}">
        <p14:creationId xmlns:p14="http://schemas.microsoft.com/office/powerpoint/2010/main" val="216718339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DB_workshop_Template_updated.pptx" id="{850602BA-C866-48C4-AADC-42BF8FDD3487}" vid="{F0F06058-557E-4F58-B547-43D9C3F33B5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5F101D03C7524DA3B009A83DEF7DB7" ma:contentTypeVersion="5" ma:contentTypeDescription="Create a new document." ma:contentTypeScope="" ma:versionID="c0fa5cf68f64983b6e5d53bf8ebc0170">
  <xsd:schema xmlns:xsd="http://www.w3.org/2001/XMLSchema" xmlns:xs="http://www.w3.org/2001/XMLSchema" xmlns:p="http://schemas.microsoft.com/office/2006/metadata/properties" xmlns:ns2="7aeaac16-d1c1-416a-a2d4-605faa18cce0" targetNamespace="http://schemas.microsoft.com/office/2006/metadata/properties" ma:root="true" ma:fieldsID="2fe6e6b32757ce520516dd7a164614ca" ns2:_="">
    <xsd:import namespace="7aeaac16-d1c1-416a-a2d4-605faa18cc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eaac16-d1c1-416a-a2d4-605faa18cc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CC571E-06C4-4B16-90B5-0E52B93865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551B72-DD3C-4C48-9512-5ADC0DF1ACBA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terms/"/>
    <ds:schemaRef ds:uri="7aeaac16-d1c1-416a-a2d4-605faa18cce0"/>
    <ds:schemaRef ds:uri="http://www.w3.org/XML/1998/namespace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E26A732-1459-4DEF-8D44-595687AAC6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eaac16-d1c1-416a-a2d4-605faa18cc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IsDB_workshop_Template_updated</Template>
  <TotalTime>1164</TotalTime>
  <Words>1316</Words>
  <Application>Microsoft Office PowerPoint</Application>
  <PresentationFormat>Widescreen</PresentationFormat>
  <Paragraphs>181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1_Custom Design</vt:lpstr>
      <vt:lpstr>PowerPoint Presentation</vt:lpstr>
      <vt:lpstr>L’imagerie satellite pour mesurer l’activité économique locale et la croissance</vt:lpstr>
      <vt:lpstr>PowerPoint Presentation</vt:lpstr>
      <vt:lpstr>Lumières dans la nuit- pour mesurer quoi? </vt:lpstr>
      <vt:lpstr>Lumières dans la nuit et corridors routiers </vt:lpstr>
      <vt:lpstr>PowerPoint Presentation</vt:lpstr>
      <vt:lpstr>PowerPoint Presentation</vt:lpstr>
      <vt:lpstr>PowerPoint Presentation</vt:lpstr>
      <vt:lpstr>Imagerie satellitaire- bénéfices des lumières de nuit et nouvelles pistes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 Duhaut</dc:creator>
  <cp:lastModifiedBy>Alice Duhaut</cp:lastModifiedBy>
  <cp:revision>12</cp:revision>
  <dcterms:created xsi:type="dcterms:W3CDTF">2019-01-30T14:09:25Z</dcterms:created>
  <dcterms:modified xsi:type="dcterms:W3CDTF">2019-01-31T09:33:51Z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0x0101009C5F101D03C7524DA3B009A83DEF7DB7</vt:lpwstr>
  </property>
</Properties>
</file>