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A430C0A-5464-4FE4-84EB-FF9C94016DF4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42996" y="4625789"/>
            <a:ext cx="9892751" cy="403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48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1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6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09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4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8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4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7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2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80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96389"/>
            <a:ext cx="8991600" cy="4922775"/>
          </a:xfrm>
        </p:spPr>
        <p:txBody>
          <a:bodyPr>
            <a:normAutofit/>
          </a:bodyPr>
          <a:lstStyle/>
          <a:p>
            <a:r>
              <a:rPr lang="en-US" sz="4400" b="1" cap="none" dirty="0"/>
              <a:t>How can financial inclusion </a:t>
            </a:r>
            <a:br>
              <a:rPr lang="en-US" sz="4400" b="1" cap="none" dirty="0"/>
            </a:br>
            <a:r>
              <a:rPr lang="en-US" sz="4400" b="1" cap="none" dirty="0"/>
              <a:t>help women and the poor?</a:t>
            </a:r>
            <a:br>
              <a:rPr lang="en-US" sz="4400" b="1" cap="none" dirty="0"/>
            </a:br>
            <a:br>
              <a:rPr lang="en-US" sz="1800" b="1" dirty="0"/>
            </a:br>
            <a:r>
              <a:rPr lang="en-US" sz="3100" b="0" cap="none" dirty="0"/>
              <a:t>Leora Klapper</a:t>
            </a:r>
            <a:br>
              <a:rPr lang="en-US" sz="2700" b="0" cap="none" dirty="0"/>
            </a:br>
            <a:br>
              <a:rPr lang="en-US" sz="2700" b="0" cap="none" dirty="0"/>
            </a:br>
            <a:r>
              <a:rPr lang="en-US" sz="2700" b="0" u="sng" cap="none" dirty="0"/>
              <a:t>Discussion:</a:t>
            </a:r>
            <a:r>
              <a:rPr lang="en-US" sz="2700" b="0" cap="none" dirty="0"/>
              <a:t> </a:t>
            </a:r>
            <a:br>
              <a:rPr lang="en-US" sz="2700" b="0" cap="none" dirty="0"/>
            </a:br>
            <a:r>
              <a:rPr lang="en-US" sz="2400" b="0" cap="none" dirty="0"/>
              <a:t>Sole Martinez Peria</a:t>
            </a:r>
            <a:br>
              <a:rPr lang="en-US" sz="2400" b="0" cap="none" dirty="0"/>
            </a:br>
            <a:r>
              <a:rPr lang="en-US" sz="2400" b="0" cap="none" dirty="0"/>
              <a:t>Macro Financial Division</a:t>
            </a:r>
            <a:br>
              <a:rPr lang="en-US" sz="2400" b="0" cap="none" dirty="0"/>
            </a:br>
            <a:r>
              <a:rPr lang="en-US" sz="2400" b="0" cap="none" dirty="0"/>
              <a:t>Research Department </a:t>
            </a:r>
            <a:br>
              <a:rPr lang="en-US" sz="2400" b="0" cap="none" dirty="0"/>
            </a:br>
            <a:r>
              <a:rPr lang="en-US" sz="2400" b="0" cap="none" dirty="0"/>
              <a:t>IMF</a:t>
            </a:r>
            <a:br>
              <a:rPr lang="en-US" sz="2400" dirty="0"/>
            </a:br>
            <a:br>
              <a:rPr lang="en-US" sz="2700" cap="none" dirty="0"/>
            </a:br>
            <a:br>
              <a:rPr lang="en-US" sz="2700" cap="none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4558553"/>
            <a:ext cx="10098740" cy="1479175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Prepared for the World Bank Conference ”Finance and Development: The Unfinished Agenda” </a:t>
            </a:r>
          </a:p>
          <a:p>
            <a:r>
              <a:rPr lang="en-US" dirty="0"/>
              <a:t>November 2, 2016</a:t>
            </a:r>
          </a:p>
          <a:p>
            <a:r>
              <a:rPr lang="en-US" dirty="0"/>
              <a:t>World Bank Group Headquarters</a:t>
            </a:r>
          </a:p>
        </p:txBody>
      </p:sp>
    </p:spTree>
    <p:extLst>
      <p:ext uri="{BB962C8B-B14F-4D97-AF65-F5344CB8AC3E}">
        <p14:creationId xmlns:p14="http://schemas.microsoft.com/office/powerpoint/2010/main" val="172549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953" y="609600"/>
            <a:ext cx="10475259" cy="135636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/>
              <a:t>What are the preconditions for "safe" inclusion?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4" y="2057400"/>
            <a:ext cx="10569388" cy="4038600"/>
          </a:xfrm>
        </p:spPr>
        <p:txBody>
          <a:bodyPr/>
          <a:lstStyle/>
          <a:p>
            <a:r>
              <a:rPr lang="en-US" dirty="0"/>
              <a:t> How important is the regulatory environment? What regulations make sense and which ones don’t?</a:t>
            </a:r>
          </a:p>
          <a:p>
            <a:r>
              <a:rPr lang="en-US" dirty="0"/>
              <a:t>How important is consumer protection? Who is best positioned to do this?</a:t>
            </a:r>
          </a:p>
          <a:p>
            <a:r>
              <a:rPr lang="en-US" dirty="0"/>
              <a:t>How critical is financial literacy? What concepts should be emphasized and through which delivery channels?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66482" y="1546412"/>
            <a:ext cx="10623177" cy="2689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96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In sum…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846" y="2057400"/>
            <a:ext cx="10248025" cy="4038600"/>
          </a:xfrm>
        </p:spPr>
        <p:txBody>
          <a:bodyPr>
            <a:normAutofit/>
          </a:bodyPr>
          <a:lstStyle/>
          <a:p>
            <a:r>
              <a:rPr lang="en-US" sz="2400" dirty="0"/>
              <a:t>WB efforts and in particular </a:t>
            </a:r>
            <a:r>
              <a:rPr lang="en-US" sz="2400" dirty="0" err="1"/>
              <a:t>Leora’s</a:t>
            </a:r>
            <a:r>
              <a:rPr lang="en-US" sz="2400" dirty="0"/>
              <a:t> work on inclusion has been vital in advancing our understanding of the subject.</a:t>
            </a:r>
          </a:p>
          <a:p>
            <a:r>
              <a:rPr lang="en-US" sz="2400" dirty="0" err="1"/>
              <a:t>Findex</a:t>
            </a:r>
            <a:r>
              <a:rPr lang="en-US" sz="2400" dirty="0"/>
              <a:t> </a:t>
            </a:r>
            <a:r>
              <a:rPr lang="en-US" sz="2400"/>
              <a:t>data have </a:t>
            </a:r>
            <a:r>
              <a:rPr lang="en-US" sz="2400" dirty="0"/>
              <a:t>been key to mapping financial inclusion around the world.</a:t>
            </a:r>
          </a:p>
          <a:p>
            <a:r>
              <a:rPr lang="en-US" sz="2400" dirty="0"/>
              <a:t>Yet, there are still many open questions and room for further research.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67846" y="1640541"/>
            <a:ext cx="10623177" cy="2689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71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do we learn?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48118"/>
            <a:ext cx="9872871" cy="4347882"/>
          </a:xfrm>
        </p:spPr>
        <p:txBody>
          <a:bodyPr>
            <a:normAutofit/>
          </a:bodyPr>
          <a:lstStyle/>
          <a:p>
            <a:r>
              <a:rPr lang="en-US" sz="2400" dirty="0"/>
              <a:t>Latest numbers on inclusion…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Around the world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By gender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By income strata</a:t>
            </a:r>
          </a:p>
          <a:p>
            <a:r>
              <a:rPr lang="en-US" sz="2400" dirty="0"/>
              <a:t>Some low hanging fruits to increase inclusion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E.g., payment of government wages and transfers into accounts</a:t>
            </a:r>
          </a:p>
          <a:p>
            <a:r>
              <a:rPr lang="en-US" sz="2400" dirty="0"/>
              <a:t>Nice summary of the empirical evidence on the impact of inclusion and, in particular, of digital payments</a:t>
            </a:r>
          </a:p>
          <a:p>
            <a:r>
              <a:rPr lang="en-US" sz="2400" dirty="0"/>
              <a:t>Reminder that there is a lot we do not know yet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43000" y="1546412"/>
            <a:ext cx="10246659" cy="2689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25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Open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400" dirty="0"/>
              <a:t>Is financial inclusion macro-relevant? 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Which aspect of inclusion matters most? 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Does financial inclusion impact the effectiveness of government policies?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Is there a dark side to financial inclusion?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What are the barriers to inclusion?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What policies promote financial inclusion?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What are the preconditions for "safe" inclusion?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143000" y="1546412"/>
            <a:ext cx="10246659" cy="2689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21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Is financial inclusion macro-relevant?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63486"/>
            <a:ext cx="9872871" cy="433251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  </a:t>
            </a:r>
            <a:r>
              <a:rPr lang="en-US" sz="2600" dirty="0"/>
              <a:t>Most of the existing evidence is at the micro-level</a:t>
            </a:r>
            <a:r>
              <a:rPr lang="en-US" sz="2400" dirty="0"/>
              <a:t>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/>
              <a:t>There are concerns about external validity and non-measured general equilibrium effects.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Sahay et al (2015) is an exception but data is limited and identification is questionable.</a:t>
            </a:r>
          </a:p>
          <a:p>
            <a:r>
              <a:rPr lang="en-US" sz="2400" dirty="0"/>
              <a:t>More research is needed: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To measure the impact of inclusion on growth and income inequality at the macro level.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To identify the mechanisms by which financial inclusion can have macro economic effects and affect growth and income inequality.</a:t>
            </a:r>
          </a:p>
          <a:p>
            <a:r>
              <a:rPr lang="en-US" sz="2400" dirty="0"/>
              <a:t> Data and proper identification are significant limitations here.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143000" y="1546412"/>
            <a:ext cx="10246659" cy="2689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31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2" y="609600"/>
            <a:ext cx="11107269" cy="13563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Which aspects of financial inclusion matter most?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2" y="1815737"/>
            <a:ext cx="10383859" cy="4280263"/>
          </a:xfrm>
        </p:spPr>
        <p:txBody>
          <a:bodyPr/>
          <a:lstStyle/>
          <a:p>
            <a:r>
              <a:rPr lang="en-US" dirty="0"/>
              <a:t> Episodes such as the US sub-prime crisis and the microfinance crisis in India have raised concerns about the wisdom of promoting access to credit by the poor.</a:t>
            </a:r>
          </a:p>
          <a:p>
            <a:r>
              <a:rPr lang="en-US" dirty="0"/>
              <a:t>Hence, financial inclusion efforts have tilted significantly towards promoting account ownership.</a:t>
            </a:r>
          </a:p>
          <a:p>
            <a:r>
              <a:rPr lang="en-US" dirty="0"/>
              <a:t>Is this the right focus?</a:t>
            </a:r>
          </a:p>
          <a:p>
            <a:r>
              <a:rPr lang="en-US" dirty="0"/>
              <a:t>Can we be sure that promoting account ownership yields better long-run outcomes regarding growth and income inequality relative to access to credit or to insurance?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32011" y="1567543"/>
            <a:ext cx="11107269" cy="576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76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609600"/>
            <a:ext cx="11201399" cy="13563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Does inclusion affect other government policies?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272" y="2057400"/>
            <a:ext cx="10623176" cy="4038600"/>
          </a:xfrm>
        </p:spPr>
        <p:txBody>
          <a:bodyPr/>
          <a:lstStyle/>
          <a:p>
            <a:r>
              <a:rPr lang="en-US" sz="2400" dirty="0"/>
              <a:t>Is the effectiveness of monetary policy affected by the extent of financial inclusion?</a:t>
            </a:r>
          </a:p>
          <a:p>
            <a:r>
              <a:rPr lang="en-US" sz="2400" dirty="0"/>
              <a:t>How does inclusion affect fiscal policy?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Does it reduce tax evasion?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Can fiscal multipliers be influenced by financial inclusion?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72353" y="1541417"/>
            <a:ext cx="11058093" cy="1844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98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609600"/>
            <a:ext cx="10246659" cy="13563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Is there a dark side to financial inclusion?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2" y="2057400"/>
            <a:ext cx="10249389" cy="4038600"/>
          </a:xfrm>
        </p:spPr>
        <p:txBody>
          <a:bodyPr>
            <a:normAutofit/>
          </a:bodyPr>
          <a:lstStyle/>
          <a:p>
            <a:r>
              <a:rPr lang="en-US" sz="2400" dirty="0"/>
              <a:t>Which aspects of financial inclusion can have a negative impact on financial stability and under what circumstances?</a:t>
            </a:r>
          </a:p>
          <a:p>
            <a:pPr lvl="8"/>
            <a:endParaRPr lang="en-US" sz="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Credit to low income individuals?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Growth of accounts without appropriate safeguards against money laundering?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Fast pace growth of accounts with poorly regulated institutions that cannot safely intermediate funds?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68188" y="1546412"/>
            <a:ext cx="10421471" cy="403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33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188" y="609600"/>
            <a:ext cx="10050332" cy="13563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are the main barriers to inclusion?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9872871" cy="4267200"/>
          </a:xfrm>
        </p:spPr>
        <p:txBody>
          <a:bodyPr/>
          <a:lstStyle/>
          <a:p>
            <a:r>
              <a:rPr lang="en-US" sz="2400" dirty="0"/>
              <a:t>Some “demand side” evidence exists on the importance of eligibility, distance, and trust.</a:t>
            </a:r>
          </a:p>
          <a:p>
            <a:r>
              <a:rPr lang="en-US" sz="2400" dirty="0"/>
              <a:t>Need better supply side data 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Documentation  and other eligibility requirements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Fees and other 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Available forms of delivery of services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68188" y="1546412"/>
            <a:ext cx="10421471" cy="403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75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529" y="609600"/>
            <a:ext cx="10461811" cy="13563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policies best promote financial inclusion?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10327340" cy="4038600"/>
          </a:xfrm>
        </p:spPr>
        <p:txBody>
          <a:bodyPr>
            <a:normAutofit/>
          </a:bodyPr>
          <a:lstStyle/>
          <a:p>
            <a:r>
              <a:rPr lang="en-US" sz="2400" dirty="0"/>
              <a:t>Limited evidence available.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Allen et al. (2016)</a:t>
            </a:r>
          </a:p>
          <a:p>
            <a:r>
              <a:rPr lang="en-US" sz="2400" dirty="0"/>
              <a:t>Many countries are pursuing financial inclusion strategies. What do we know about the effectiveness of the policies being implemented?</a:t>
            </a:r>
          </a:p>
          <a:p>
            <a:r>
              <a:rPr lang="en-US" sz="2400" dirty="0"/>
              <a:t>Is there a preferred set of measures? </a:t>
            </a:r>
          </a:p>
          <a:p>
            <a:r>
              <a:rPr lang="en-US" sz="2400" dirty="0"/>
              <a:t>Is there a recommended sequencing?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008529" y="1546412"/>
            <a:ext cx="10381130" cy="211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34662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505</TotalTime>
  <Words>637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Courier New</vt:lpstr>
      <vt:lpstr>Basis</vt:lpstr>
      <vt:lpstr>How can financial inclusion  help women and the poor?  Leora Klapper  Discussion:  Sole Martinez Peria Macro Financial Division Research Department  IMF   </vt:lpstr>
      <vt:lpstr>What do we learn?</vt:lpstr>
      <vt:lpstr>Open questions </vt:lpstr>
      <vt:lpstr>Is financial inclusion macro-relevant? </vt:lpstr>
      <vt:lpstr>Which aspects of financial inclusion matter most?</vt:lpstr>
      <vt:lpstr>Does inclusion affect other government policies?</vt:lpstr>
      <vt:lpstr>Is there a dark side to financial inclusion?</vt:lpstr>
      <vt:lpstr>What are the main barriers to inclusion?</vt:lpstr>
      <vt:lpstr>What policies best promote financial inclusion?</vt:lpstr>
      <vt:lpstr>What are the preconditions for "safe" inclusion?</vt:lpstr>
      <vt:lpstr>In sum…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financial inclusion help the poor?  Leora Klapper  Discussion:  Sole Martinez Peria</dc:title>
  <dc:creator>Martinez Peria, Maria</dc:creator>
  <cp:lastModifiedBy>Martinez Peria, Maria</cp:lastModifiedBy>
  <cp:revision>21</cp:revision>
  <dcterms:created xsi:type="dcterms:W3CDTF">2016-10-31T16:11:22Z</dcterms:created>
  <dcterms:modified xsi:type="dcterms:W3CDTF">2016-11-02T13:47:00Z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