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03" r:id="rId3"/>
    <p:sldId id="301" r:id="rId4"/>
    <p:sldId id="295" r:id="rId5"/>
    <p:sldId id="296" r:id="rId6"/>
    <p:sldId id="297" r:id="rId7"/>
    <p:sldId id="298" r:id="rId8"/>
    <p:sldId id="312" r:id="rId9"/>
    <p:sldId id="293" r:id="rId10"/>
    <p:sldId id="294" r:id="rId11"/>
    <p:sldId id="267" r:id="rId12"/>
    <p:sldId id="273" r:id="rId13"/>
    <p:sldId id="272" r:id="rId14"/>
    <p:sldId id="271" r:id="rId15"/>
    <p:sldId id="274" r:id="rId16"/>
    <p:sldId id="275" r:id="rId17"/>
    <p:sldId id="283" r:id="rId18"/>
    <p:sldId id="268" r:id="rId19"/>
    <p:sldId id="269" r:id="rId20"/>
    <p:sldId id="270" r:id="rId21"/>
    <p:sldId id="307" r:id="rId22"/>
    <p:sldId id="304" r:id="rId23"/>
    <p:sldId id="305" r:id="rId24"/>
    <p:sldId id="314" r:id="rId25"/>
    <p:sldId id="315" r:id="rId26"/>
    <p:sldId id="308" r:id="rId27"/>
    <p:sldId id="306" r:id="rId28"/>
    <p:sldId id="316" r:id="rId29"/>
    <p:sldId id="276" r:id="rId30"/>
    <p:sldId id="280" r:id="rId31"/>
    <p:sldId id="278" r:id="rId32"/>
    <p:sldId id="277" r:id="rId33"/>
    <p:sldId id="279" r:id="rId34"/>
    <p:sldId id="281" r:id="rId35"/>
    <p:sldId id="310" r:id="rId36"/>
    <p:sldId id="28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jitha Bashir" initials="SB" lastIdx="1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85" autoAdjust="0"/>
  </p:normalViewPr>
  <p:slideViewPr>
    <p:cSldViewPr snapToGrid="0" snapToObjects="1">
      <p:cViewPr varScale="1">
        <p:scale>
          <a:sx n="80" d="100"/>
          <a:sy n="80" d="100"/>
        </p:scale>
        <p:origin x="-1920" y="-11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11T15:52:58.217" idx="14">
    <p:pos x="10" y="10"/>
    <p:text>Ddin't we get something from the Philippines (from Sharon's compilation)?</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11T15:32:09.748" idx="1">
    <p:pos x="10" y="10"/>
    <p:text>This is good, but perhps the countries coudl be organized in such a way that they can easily recognize themselves . One possibility is to have two columns along with the 8 rows - eg Anglophone and Francohpe, then list countries in alphabetical order within each column. I think you will see immediately tha the Francophone are lagging</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5-11T15:34:57.425" idx="2">
    <p:pos x="4556" y="530"/>
    <p:text>I would add -  how are we ensuring that the CONTENT of the new courses is actually what is needed by employers or the global market, ie that the quality is high</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5-11T15:43:25.764" idx="8">
    <p:pos x="5215" y="815"/>
    <p:text>The organizing framework of this second part is not clear. Either at the beginning or at the end, before the questions, we have to say that universities and TVET institutions can use technology for expanding access and/or improving quality.  IT can be used to supplement teaching   and/ or for self-learning by students. And that some technology has to be used by everyone, but there is also specialized technology for research.  The slides are also not linked to the digital skills framework presented earlier</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5-11T15:43:44.577" idx="9">
    <p:pos x="4195" y="655"/>
    <p:text>I don't think that research should be merged with communication. It is quite different</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5-11T15:44:40.666" idx="10">
    <p:pos x="4708" y="336"/>
    <p:text>The purpose of the next four slides (20-24) is not clear. Many of them probably know about some or all of them.  And these courses are for students. How shoudl universities or TVET instiuttions use them? I woudl suggest deleting the examples and having a slide about how universities / TVET instiuttions are using them in practice in other places</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5-11T15:38:18.210" idx="4">
    <p:pos x="10" y="10"/>
    <p:text>Perhaps we don't need this as Udemy is presenting later</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5-11T15:39:14.667" idx="5">
    <p:pos x="10" y="10"/>
    <p:text>Same commnet as for an earlier slide on how to organize the countries</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5-11T15:39:32.880" idx="6">
    <p:pos x="10" y="10"/>
    <p:text>Ditto</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72E5D-D020-3F41-BAD2-F4B299BFC4B8}" type="doc">
      <dgm:prSet loTypeId="urn:microsoft.com/office/officeart/2005/8/layout/vList4" loCatId="list" qsTypeId="urn:microsoft.com/office/officeart/2005/8/quickstyle/simple2" qsCatId="simple" csTypeId="urn:microsoft.com/office/officeart/2005/8/colors/colorful3" csCatId="colorful" phldr="1"/>
      <dgm:spPr/>
      <dgm:t>
        <a:bodyPr/>
        <a:lstStyle/>
        <a:p>
          <a:endParaRPr lang="en-US"/>
        </a:p>
      </dgm:t>
    </dgm:pt>
    <dgm:pt modelId="{9BA24DEC-6315-F447-AB94-B27D63CB2FF8}">
      <dgm:prSet phldrT="[Text]"/>
      <dgm:spPr>
        <a:solidFill>
          <a:srgbClr val="DB712A"/>
        </a:solidFill>
      </dgm:spPr>
      <dgm:t>
        <a:bodyPr/>
        <a:lstStyle/>
        <a:p>
          <a:r>
            <a:rPr lang="en-US" sz="2100" b="1" dirty="0"/>
            <a:t>LEVEL 2</a:t>
          </a:r>
        </a:p>
        <a:p>
          <a:r>
            <a:rPr lang="en-US" sz="2100" b="1" dirty="0"/>
            <a:t>Siemens Certified Mechatronic Systems Associate</a:t>
          </a:r>
        </a:p>
      </dgm:t>
    </dgm:pt>
    <dgm:pt modelId="{C209B814-D2CE-2142-B70B-00C283A01659}" type="parTrans" cxnId="{51066972-B135-6742-9251-953F63FA81BF}">
      <dgm:prSet/>
      <dgm:spPr/>
      <dgm:t>
        <a:bodyPr/>
        <a:lstStyle/>
        <a:p>
          <a:endParaRPr lang="en-US"/>
        </a:p>
      </dgm:t>
    </dgm:pt>
    <dgm:pt modelId="{ECFCD87B-26CF-0147-B91B-47F7E8350177}" type="sibTrans" cxnId="{51066972-B135-6742-9251-953F63FA81BF}">
      <dgm:prSet/>
      <dgm:spPr/>
      <dgm:t>
        <a:bodyPr/>
        <a:lstStyle/>
        <a:p>
          <a:endParaRPr lang="en-US"/>
        </a:p>
      </dgm:t>
    </dgm:pt>
    <dgm:pt modelId="{5627DF61-BF4B-084E-8E8E-32A432ABACEA}">
      <dgm:prSet phldrT="[Text]" custT="1"/>
      <dgm:spPr>
        <a:solidFill>
          <a:srgbClr val="DB712A"/>
        </a:solidFill>
      </dgm:spPr>
      <dgm:t>
        <a:bodyPr/>
        <a:lstStyle/>
        <a:p>
          <a:r>
            <a:rPr lang="en-US" sz="2000" b="1" dirty="0"/>
            <a:t>Introduction to Totally Integrated Automation </a:t>
          </a:r>
        </a:p>
      </dgm:t>
    </dgm:pt>
    <dgm:pt modelId="{DDDB2CA4-0BE1-5A49-9FF9-8034A37611EE}" type="parTrans" cxnId="{EE49DF11-C80E-934F-A29C-CEBDCD115E78}">
      <dgm:prSet/>
      <dgm:spPr/>
      <dgm:t>
        <a:bodyPr/>
        <a:lstStyle/>
        <a:p>
          <a:endParaRPr lang="en-US"/>
        </a:p>
      </dgm:t>
    </dgm:pt>
    <dgm:pt modelId="{5E1C322B-C32E-4B47-B9E7-8F161007AB91}" type="sibTrans" cxnId="{EE49DF11-C80E-934F-A29C-CEBDCD115E78}">
      <dgm:prSet/>
      <dgm:spPr/>
      <dgm:t>
        <a:bodyPr/>
        <a:lstStyle/>
        <a:p>
          <a:endParaRPr lang="en-US"/>
        </a:p>
      </dgm:t>
    </dgm:pt>
    <dgm:pt modelId="{1ED2B345-D1E7-474C-A95B-AB4AD1301AFE}">
      <dgm:prSet phldrT="[Text]"/>
      <dgm:spPr>
        <a:solidFill>
          <a:schemeClr val="accent4">
            <a:lumMod val="75000"/>
          </a:schemeClr>
        </a:solidFill>
      </dgm:spPr>
      <dgm:t>
        <a:bodyPr/>
        <a:lstStyle/>
        <a:p>
          <a:r>
            <a:rPr lang="en-US" sz="2100" b="1" dirty="0"/>
            <a:t>LEVEL 1</a:t>
          </a:r>
        </a:p>
        <a:p>
          <a:r>
            <a:rPr lang="en-US" sz="2100" b="1" dirty="0"/>
            <a:t>Siemens Certified Mechatronic Systems Assistant</a:t>
          </a:r>
        </a:p>
      </dgm:t>
    </dgm:pt>
    <dgm:pt modelId="{6550C774-0B33-DA47-995E-FAA7D191AE76}" type="sibTrans" cxnId="{9B18634F-B5DA-2D46-8E81-2C703E58CC8E}">
      <dgm:prSet/>
      <dgm:spPr/>
      <dgm:t>
        <a:bodyPr/>
        <a:lstStyle/>
        <a:p>
          <a:endParaRPr lang="en-US"/>
        </a:p>
      </dgm:t>
    </dgm:pt>
    <dgm:pt modelId="{BD98DDF2-258D-F240-8724-47D1C7C82763}" type="parTrans" cxnId="{9B18634F-B5DA-2D46-8E81-2C703E58CC8E}">
      <dgm:prSet/>
      <dgm:spPr/>
      <dgm:t>
        <a:bodyPr/>
        <a:lstStyle/>
        <a:p>
          <a:endParaRPr lang="en-US"/>
        </a:p>
      </dgm:t>
    </dgm:pt>
    <dgm:pt modelId="{44D24154-78DC-6940-8C99-A9FD775288E2}">
      <dgm:prSet phldrT="[Text]" custT="1"/>
      <dgm:spPr>
        <a:solidFill>
          <a:schemeClr val="accent4">
            <a:lumMod val="75000"/>
          </a:schemeClr>
        </a:solidFill>
      </dgm:spPr>
      <dgm:t>
        <a:bodyPr/>
        <a:lstStyle/>
        <a:p>
          <a:r>
            <a:rPr lang="en-US" sz="2000" b="1" dirty="0"/>
            <a:t>Electrical Components</a:t>
          </a:r>
        </a:p>
      </dgm:t>
    </dgm:pt>
    <dgm:pt modelId="{E91A6C68-EED5-324F-9C40-83784F120935}" type="sibTrans" cxnId="{11581C31-873D-B441-9755-3DE1A94A2A3A}">
      <dgm:prSet/>
      <dgm:spPr/>
      <dgm:t>
        <a:bodyPr/>
        <a:lstStyle/>
        <a:p>
          <a:endParaRPr lang="en-US"/>
        </a:p>
      </dgm:t>
    </dgm:pt>
    <dgm:pt modelId="{CED65278-ED9C-FC48-9A88-464B30CF405C}" type="parTrans" cxnId="{11581C31-873D-B441-9755-3DE1A94A2A3A}">
      <dgm:prSet/>
      <dgm:spPr/>
      <dgm:t>
        <a:bodyPr/>
        <a:lstStyle/>
        <a:p>
          <a:endParaRPr lang="en-US"/>
        </a:p>
      </dgm:t>
    </dgm:pt>
    <dgm:pt modelId="{1FA26E85-9B95-4F45-987C-D4C3D81DBE8B}">
      <dgm:prSet custT="1"/>
      <dgm:spPr>
        <a:solidFill>
          <a:srgbClr val="DB712A"/>
        </a:solidFill>
      </dgm:spPr>
      <dgm:t>
        <a:bodyPr/>
        <a:lstStyle/>
        <a:p>
          <a:r>
            <a:rPr lang="en-US" sz="2000" b="1" dirty="0"/>
            <a:t>Automation systems</a:t>
          </a:r>
        </a:p>
      </dgm:t>
    </dgm:pt>
    <dgm:pt modelId="{527051B6-EC2F-D741-A41B-C1D0A6F233CF}" type="parTrans" cxnId="{B5889DAC-DB65-9642-B166-032E2D30B53F}">
      <dgm:prSet/>
      <dgm:spPr/>
      <dgm:t>
        <a:bodyPr/>
        <a:lstStyle/>
        <a:p>
          <a:endParaRPr lang="en-US"/>
        </a:p>
      </dgm:t>
    </dgm:pt>
    <dgm:pt modelId="{DB691124-3C2C-F640-B4D4-4AE439ADFF88}" type="sibTrans" cxnId="{B5889DAC-DB65-9642-B166-032E2D30B53F}">
      <dgm:prSet/>
      <dgm:spPr/>
      <dgm:t>
        <a:bodyPr/>
        <a:lstStyle/>
        <a:p>
          <a:endParaRPr lang="en-US"/>
        </a:p>
      </dgm:t>
    </dgm:pt>
    <dgm:pt modelId="{4B2904E9-463E-2545-861A-F1252189896E}">
      <dgm:prSet custT="1"/>
      <dgm:spPr>
        <a:solidFill>
          <a:srgbClr val="DB712A"/>
        </a:solidFill>
      </dgm:spPr>
      <dgm:t>
        <a:bodyPr/>
        <a:lstStyle/>
        <a:p>
          <a:r>
            <a:rPr lang="en-US" sz="2000" b="1" dirty="0"/>
            <a:t>Motor control</a:t>
          </a:r>
        </a:p>
      </dgm:t>
    </dgm:pt>
    <dgm:pt modelId="{CBC788E1-7D52-FB44-BD6B-2CC3763A84CC}" type="parTrans" cxnId="{0430363B-CFE3-124A-9BEE-15591715630A}">
      <dgm:prSet/>
      <dgm:spPr/>
      <dgm:t>
        <a:bodyPr/>
        <a:lstStyle/>
        <a:p>
          <a:endParaRPr lang="en-US"/>
        </a:p>
      </dgm:t>
    </dgm:pt>
    <dgm:pt modelId="{19252DC2-9733-FE4B-B31D-13CE2FA725C2}" type="sibTrans" cxnId="{0430363B-CFE3-124A-9BEE-15591715630A}">
      <dgm:prSet/>
      <dgm:spPr/>
      <dgm:t>
        <a:bodyPr/>
        <a:lstStyle/>
        <a:p>
          <a:endParaRPr lang="en-US"/>
        </a:p>
      </dgm:t>
    </dgm:pt>
    <dgm:pt modelId="{DAEC8FA2-AA09-FA44-8EAC-581B1CC91ABB}">
      <dgm:prSet custT="1"/>
      <dgm:spPr>
        <a:solidFill>
          <a:srgbClr val="DB712A"/>
        </a:solidFill>
      </dgm:spPr>
      <dgm:t>
        <a:bodyPr/>
        <a:lstStyle/>
        <a:p>
          <a:r>
            <a:rPr lang="en-US" sz="2000" b="1" dirty="0"/>
            <a:t>Mechanics and machine elements</a:t>
          </a:r>
        </a:p>
      </dgm:t>
    </dgm:pt>
    <dgm:pt modelId="{E6B468F5-3657-B341-AB18-EB903A2AAB87}" type="parTrans" cxnId="{E4D1F977-1801-344A-912C-C9A0CADE365B}">
      <dgm:prSet/>
      <dgm:spPr/>
      <dgm:t>
        <a:bodyPr/>
        <a:lstStyle/>
        <a:p>
          <a:endParaRPr lang="en-US"/>
        </a:p>
      </dgm:t>
    </dgm:pt>
    <dgm:pt modelId="{0C58EE9F-E6F6-AF40-8E30-7A1C71442FC9}" type="sibTrans" cxnId="{E4D1F977-1801-344A-912C-C9A0CADE365B}">
      <dgm:prSet/>
      <dgm:spPr/>
      <dgm:t>
        <a:bodyPr/>
        <a:lstStyle/>
        <a:p>
          <a:endParaRPr lang="en-US"/>
        </a:p>
      </dgm:t>
    </dgm:pt>
    <dgm:pt modelId="{2BAD6541-5B75-C841-A500-92803056C28E}">
      <dgm:prSet custT="1"/>
      <dgm:spPr>
        <a:solidFill>
          <a:srgbClr val="DB712A"/>
        </a:solidFill>
      </dgm:spPr>
      <dgm:t>
        <a:bodyPr/>
        <a:lstStyle/>
        <a:p>
          <a:r>
            <a:rPr lang="en-US" sz="2000" b="1" dirty="0"/>
            <a:t>Manufacturing processes</a:t>
          </a:r>
        </a:p>
      </dgm:t>
    </dgm:pt>
    <dgm:pt modelId="{68673DFD-A1E4-1C4A-BC13-3786D5C5211A}" type="parTrans" cxnId="{DC669B01-A012-DE46-9B1A-1D59F24ED04A}">
      <dgm:prSet/>
      <dgm:spPr/>
      <dgm:t>
        <a:bodyPr/>
        <a:lstStyle/>
        <a:p>
          <a:endParaRPr lang="en-US"/>
        </a:p>
      </dgm:t>
    </dgm:pt>
    <dgm:pt modelId="{0A06FA6B-DC91-AF40-8525-C24484F4E515}" type="sibTrans" cxnId="{DC669B01-A012-DE46-9B1A-1D59F24ED04A}">
      <dgm:prSet/>
      <dgm:spPr/>
      <dgm:t>
        <a:bodyPr/>
        <a:lstStyle/>
        <a:p>
          <a:endParaRPr lang="en-US"/>
        </a:p>
      </dgm:t>
    </dgm:pt>
    <dgm:pt modelId="{6C5DBCE9-73AE-B54B-BD46-A21DCB262932}">
      <dgm:prSet custT="1"/>
      <dgm:spPr/>
      <dgm:t>
        <a:bodyPr/>
        <a:lstStyle/>
        <a:p>
          <a:r>
            <a:rPr lang="en-US" sz="2000" b="1" dirty="0"/>
            <a:t>Mechanical Components and Electric Drives </a:t>
          </a:r>
        </a:p>
      </dgm:t>
    </dgm:pt>
    <dgm:pt modelId="{FF4AC79E-1C6E-8E4B-B345-3A69A88DE75A}" type="parTrans" cxnId="{7CC2C5ED-A018-7147-AAC5-3F8FD1A0D55C}">
      <dgm:prSet/>
      <dgm:spPr/>
      <dgm:t>
        <a:bodyPr/>
        <a:lstStyle/>
        <a:p>
          <a:endParaRPr lang="en-US"/>
        </a:p>
      </dgm:t>
    </dgm:pt>
    <dgm:pt modelId="{8B3C6414-AE5B-464D-B119-5202B6886B15}" type="sibTrans" cxnId="{7CC2C5ED-A018-7147-AAC5-3F8FD1A0D55C}">
      <dgm:prSet/>
      <dgm:spPr/>
      <dgm:t>
        <a:bodyPr/>
        <a:lstStyle/>
        <a:p>
          <a:endParaRPr lang="en-US"/>
        </a:p>
      </dgm:t>
    </dgm:pt>
    <dgm:pt modelId="{51C3C01E-251D-1B40-AB4D-907441DCFFAF}">
      <dgm:prSet custT="1"/>
      <dgm:spPr/>
      <dgm:t>
        <a:bodyPr/>
        <a:lstStyle/>
        <a:p>
          <a:r>
            <a:rPr lang="en-US" sz="2000" b="1" dirty="0"/>
            <a:t>(Electro) Pneumatic and Hydraulic Circuits </a:t>
          </a:r>
        </a:p>
      </dgm:t>
    </dgm:pt>
    <dgm:pt modelId="{13E1CB58-FD14-AF4F-8F44-7F3EF33F38A2}" type="parTrans" cxnId="{70056B20-8A47-9748-B909-8A810FAFE4E5}">
      <dgm:prSet/>
      <dgm:spPr/>
      <dgm:t>
        <a:bodyPr/>
        <a:lstStyle/>
        <a:p>
          <a:endParaRPr lang="en-US"/>
        </a:p>
      </dgm:t>
    </dgm:pt>
    <dgm:pt modelId="{926066D8-237F-ED4E-8D87-0BF105245C74}" type="sibTrans" cxnId="{70056B20-8A47-9748-B909-8A810FAFE4E5}">
      <dgm:prSet/>
      <dgm:spPr/>
      <dgm:t>
        <a:bodyPr/>
        <a:lstStyle/>
        <a:p>
          <a:endParaRPr lang="en-US"/>
        </a:p>
      </dgm:t>
    </dgm:pt>
    <dgm:pt modelId="{CFC47A39-B3F8-A748-9F22-BD89D9CEA12E}">
      <dgm:prSet custT="1"/>
      <dgm:spPr/>
      <dgm:t>
        <a:bodyPr/>
        <a:lstStyle/>
        <a:p>
          <a:r>
            <a:rPr lang="en-US" sz="2000" b="1" dirty="0"/>
            <a:t>Digital Fundamentals and PLCs</a:t>
          </a:r>
        </a:p>
      </dgm:t>
    </dgm:pt>
    <dgm:pt modelId="{329EE580-FF9E-6A44-AA3F-037BD4308937}" type="parTrans" cxnId="{9A86AAB3-6BD8-D34B-B81E-C25F985089CB}">
      <dgm:prSet/>
      <dgm:spPr/>
      <dgm:t>
        <a:bodyPr/>
        <a:lstStyle/>
        <a:p>
          <a:endParaRPr lang="en-US"/>
        </a:p>
      </dgm:t>
    </dgm:pt>
    <dgm:pt modelId="{62F53A18-BB7E-9840-AC61-529E9816F952}" type="sibTrans" cxnId="{9A86AAB3-6BD8-D34B-B81E-C25F985089CB}">
      <dgm:prSet/>
      <dgm:spPr/>
      <dgm:t>
        <a:bodyPr/>
        <a:lstStyle/>
        <a:p>
          <a:endParaRPr lang="en-US"/>
        </a:p>
      </dgm:t>
    </dgm:pt>
    <dgm:pt modelId="{38BB80F5-7879-0740-B8FF-1137AF6BCA09}" type="pres">
      <dgm:prSet presAssocID="{D3E72E5D-D020-3F41-BAD2-F4B299BFC4B8}" presName="linear" presStyleCnt="0">
        <dgm:presLayoutVars>
          <dgm:dir/>
          <dgm:resizeHandles val="exact"/>
        </dgm:presLayoutVars>
      </dgm:prSet>
      <dgm:spPr/>
      <dgm:t>
        <a:bodyPr/>
        <a:lstStyle/>
        <a:p>
          <a:endParaRPr lang="en-US"/>
        </a:p>
      </dgm:t>
    </dgm:pt>
    <dgm:pt modelId="{6CAF28E1-3381-2840-9F53-A4A68E5E449F}" type="pres">
      <dgm:prSet presAssocID="{1ED2B345-D1E7-474C-A95B-AB4AD1301AFE}" presName="comp" presStyleCnt="0"/>
      <dgm:spPr/>
    </dgm:pt>
    <dgm:pt modelId="{6CD463A5-DCAE-BA45-8789-E86FC629AD8E}" type="pres">
      <dgm:prSet presAssocID="{1ED2B345-D1E7-474C-A95B-AB4AD1301AFE}" presName="box" presStyleLbl="node1" presStyleIdx="0" presStyleCnt="2" custScaleY="121467"/>
      <dgm:spPr/>
      <dgm:t>
        <a:bodyPr/>
        <a:lstStyle/>
        <a:p>
          <a:endParaRPr lang="en-US"/>
        </a:p>
      </dgm:t>
    </dgm:pt>
    <dgm:pt modelId="{DE599202-CB67-FE4F-BA37-B88577EF6700}" type="pres">
      <dgm:prSet presAssocID="{1ED2B345-D1E7-474C-A95B-AB4AD1301AFE}"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1B58DC8-38EC-7647-B8D1-F46D8E72B3F4}" type="pres">
      <dgm:prSet presAssocID="{1ED2B345-D1E7-474C-A95B-AB4AD1301AFE}" presName="text" presStyleLbl="node1" presStyleIdx="0" presStyleCnt="2">
        <dgm:presLayoutVars>
          <dgm:bulletEnabled val="1"/>
        </dgm:presLayoutVars>
      </dgm:prSet>
      <dgm:spPr/>
      <dgm:t>
        <a:bodyPr/>
        <a:lstStyle/>
        <a:p>
          <a:endParaRPr lang="en-US"/>
        </a:p>
      </dgm:t>
    </dgm:pt>
    <dgm:pt modelId="{0CCD2A7C-A370-C747-99CE-5C0329A8818F}" type="pres">
      <dgm:prSet presAssocID="{6550C774-0B33-DA47-995E-FAA7D191AE76}" presName="spacer" presStyleCnt="0"/>
      <dgm:spPr/>
    </dgm:pt>
    <dgm:pt modelId="{415557B6-54CC-3840-9FE1-6022BECC3389}" type="pres">
      <dgm:prSet presAssocID="{9BA24DEC-6315-F447-AB94-B27D63CB2FF8}" presName="comp" presStyleCnt="0"/>
      <dgm:spPr/>
    </dgm:pt>
    <dgm:pt modelId="{24726389-DD9B-7F40-AA21-566F209FE381}" type="pres">
      <dgm:prSet presAssocID="{9BA24DEC-6315-F447-AB94-B27D63CB2FF8}" presName="box" presStyleLbl="node1" presStyleIdx="1" presStyleCnt="2" custScaleY="127761"/>
      <dgm:spPr/>
      <dgm:t>
        <a:bodyPr/>
        <a:lstStyle/>
        <a:p>
          <a:endParaRPr lang="en-US"/>
        </a:p>
      </dgm:t>
    </dgm:pt>
    <dgm:pt modelId="{693BE238-32B0-784A-8680-630C0842A277}" type="pres">
      <dgm:prSet presAssocID="{9BA24DEC-6315-F447-AB94-B27D63CB2FF8}"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1E2473A3-F53C-5D47-B096-612979703403}" type="pres">
      <dgm:prSet presAssocID="{9BA24DEC-6315-F447-AB94-B27D63CB2FF8}" presName="text" presStyleLbl="node1" presStyleIdx="1" presStyleCnt="2">
        <dgm:presLayoutVars>
          <dgm:bulletEnabled val="1"/>
        </dgm:presLayoutVars>
      </dgm:prSet>
      <dgm:spPr/>
      <dgm:t>
        <a:bodyPr/>
        <a:lstStyle/>
        <a:p>
          <a:endParaRPr lang="en-US"/>
        </a:p>
      </dgm:t>
    </dgm:pt>
  </dgm:ptLst>
  <dgm:cxnLst>
    <dgm:cxn modelId="{BC3FD5CA-6EF7-6045-8D63-1A325CCC3E4E}" type="presOf" srcId="{D3E72E5D-D020-3F41-BAD2-F4B299BFC4B8}" destId="{38BB80F5-7879-0740-B8FF-1137AF6BCA09}" srcOrd="0" destOrd="0" presId="urn:microsoft.com/office/officeart/2005/8/layout/vList4"/>
    <dgm:cxn modelId="{027F7EC6-4C5D-B44A-99A4-4B3199281442}" type="presOf" srcId="{6C5DBCE9-73AE-B54B-BD46-A21DCB262932}" destId="{6CD463A5-DCAE-BA45-8789-E86FC629AD8E}" srcOrd="0" destOrd="2" presId="urn:microsoft.com/office/officeart/2005/8/layout/vList4"/>
    <dgm:cxn modelId="{B5889DAC-DB65-9642-B166-032E2D30B53F}" srcId="{9BA24DEC-6315-F447-AB94-B27D63CB2FF8}" destId="{1FA26E85-9B95-4F45-987C-D4C3D81DBE8B}" srcOrd="1" destOrd="0" parTransId="{527051B6-EC2F-D741-A41B-C1D0A6F233CF}" sibTransId="{DB691124-3C2C-F640-B4D4-4AE439ADFF88}"/>
    <dgm:cxn modelId="{7CC2C5ED-A018-7147-AAC5-3F8FD1A0D55C}" srcId="{1ED2B345-D1E7-474C-A95B-AB4AD1301AFE}" destId="{6C5DBCE9-73AE-B54B-BD46-A21DCB262932}" srcOrd="1" destOrd="0" parTransId="{FF4AC79E-1C6E-8E4B-B345-3A69A88DE75A}" sibTransId="{8B3C6414-AE5B-464D-B119-5202B6886B15}"/>
    <dgm:cxn modelId="{C30166D8-2FAD-0744-AF54-3AC1C8086556}" type="presOf" srcId="{DAEC8FA2-AA09-FA44-8EAC-581B1CC91ABB}" destId="{24726389-DD9B-7F40-AA21-566F209FE381}" srcOrd="0" destOrd="4" presId="urn:microsoft.com/office/officeart/2005/8/layout/vList4"/>
    <dgm:cxn modelId="{84DA4400-8AEF-F343-9D34-D8FE520E7040}" type="presOf" srcId="{44D24154-78DC-6940-8C99-A9FD775288E2}" destId="{41B58DC8-38EC-7647-B8D1-F46D8E72B3F4}" srcOrd="1" destOrd="1" presId="urn:microsoft.com/office/officeart/2005/8/layout/vList4"/>
    <dgm:cxn modelId="{D0A9CC75-5173-A041-B027-964A353A0176}" type="presOf" srcId="{44D24154-78DC-6940-8C99-A9FD775288E2}" destId="{6CD463A5-DCAE-BA45-8789-E86FC629AD8E}" srcOrd="0" destOrd="1" presId="urn:microsoft.com/office/officeart/2005/8/layout/vList4"/>
    <dgm:cxn modelId="{11581C31-873D-B441-9755-3DE1A94A2A3A}" srcId="{1ED2B345-D1E7-474C-A95B-AB4AD1301AFE}" destId="{44D24154-78DC-6940-8C99-A9FD775288E2}" srcOrd="0" destOrd="0" parTransId="{CED65278-ED9C-FC48-9A88-464B30CF405C}" sibTransId="{E91A6C68-EED5-324F-9C40-83784F120935}"/>
    <dgm:cxn modelId="{4484F15B-299F-5D45-9D9B-A710A6CE8BC6}" type="presOf" srcId="{51C3C01E-251D-1B40-AB4D-907441DCFFAF}" destId="{6CD463A5-DCAE-BA45-8789-E86FC629AD8E}" srcOrd="0" destOrd="3" presId="urn:microsoft.com/office/officeart/2005/8/layout/vList4"/>
    <dgm:cxn modelId="{BD5EA785-9D74-EB4D-8E6C-4E803CA76D3F}" type="presOf" srcId="{1ED2B345-D1E7-474C-A95B-AB4AD1301AFE}" destId="{41B58DC8-38EC-7647-B8D1-F46D8E72B3F4}" srcOrd="1" destOrd="0" presId="urn:microsoft.com/office/officeart/2005/8/layout/vList4"/>
    <dgm:cxn modelId="{6A143EF7-5FB0-D246-AEE3-F7176F408A48}" type="presOf" srcId="{4B2904E9-463E-2545-861A-F1252189896E}" destId="{24726389-DD9B-7F40-AA21-566F209FE381}" srcOrd="0" destOrd="3" presId="urn:microsoft.com/office/officeart/2005/8/layout/vList4"/>
    <dgm:cxn modelId="{FC096AD7-90F0-2348-9C25-706E79891140}" type="presOf" srcId="{6C5DBCE9-73AE-B54B-BD46-A21DCB262932}" destId="{41B58DC8-38EC-7647-B8D1-F46D8E72B3F4}" srcOrd="1" destOrd="2" presId="urn:microsoft.com/office/officeart/2005/8/layout/vList4"/>
    <dgm:cxn modelId="{30F20FD2-FD4D-ED40-95DA-5DC4D3F3D2F1}" type="presOf" srcId="{1FA26E85-9B95-4F45-987C-D4C3D81DBE8B}" destId="{1E2473A3-F53C-5D47-B096-612979703403}" srcOrd="1" destOrd="2" presId="urn:microsoft.com/office/officeart/2005/8/layout/vList4"/>
    <dgm:cxn modelId="{39237AFF-F7B0-0242-87F7-B5CBD1E2890E}" type="presOf" srcId="{4B2904E9-463E-2545-861A-F1252189896E}" destId="{1E2473A3-F53C-5D47-B096-612979703403}" srcOrd="1" destOrd="3" presId="urn:microsoft.com/office/officeart/2005/8/layout/vList4"/>
    <dgm:cxn modelId="{E4D1F977-1801-344A-912C-C9A0CADE365B}" srcId="{9BA24DEC-6315-F447-AB94-B27D63CB2FF8}" destId="{DAEC8FA2-AA09-FA44-8EAC-581B1CC91ABB}" srcOrd="3" destOrd="0" parTransId="{E6B468F5-3657-B341-AB18-EB903A2AAB87}" sibTransId="{0C58EE9F-E6F6-AF40-8E30-7A1C71442FC9}"/>
    <dgm:cxn modelId="{EE20D88D-446B-1046-86F6-D63ACB5B9DAB}" type="presOf" srcId="{2BAD6541-5B75-C841-A500-92803056C28E}" destId="{24726389-DD9B-7F40-AA21-566F209FE381}" srcOrd="0" destOrd="5" presId="urn:microsoft.com/office/officeart/2005/8/layout/vList4"/>
    <dgm:cxn modelId="{51066972-B135-6742-9251-953F63FA81BF}" srcId="{D3E72E5D-D020-3F41-BAD2-F4B299BFC4B8}" destId="{9BA24DEC-6315-F447-AB94-B27D63CB2FF8}" srcOrd="1" destOrd="0" parTransId="{C209B814-D2CE-2142-B70B-00C283A01659}" sibTransId="{ECFCD87B-26CF-0147-B91B-47F7E8350177}"/>
    <dgm:cxn modelId="{1D232EBC-4C92-574D-8F06-65D9F06DA79E}" type="presOf" srcId="{9BA24DEC-6315-F447-AB94-B27D63CB2FF8}" destId="{24726389-DD9B-7F40-AA21-566F209FE381}" srcOrd="0" destOrd="0" presId="urn:microsoft.com/office/officeart/2005/8/layout/vList4"/>
    <dgm:cxn modelId="{0B05DC11-3A57-E44A-BB2C-A1A9C8CD67FF}" type="presOf" srcId="{5627DF61-BF4B-084E-8E8E-32A432ABACEA}" destId="{24726389-DD9B-7F40-AA21-566F209FE381}" srcOrd="0" destOrd="1" presId="urn:microsoft.com/office/officeart/2005/8/layout/vList4"/>
    <dgm:cxn modelId="{9B18634F-B5DA-2D46-8E81-2C703E58CC8E}" srcId="{D3E72E5D-D020-3F41-BAD2-F4B299BFC4B8}" destId="{1ED2B345-D1E7-474C-A95B-AB4AD1301AFE}" srcOrd="0" destOrd="0" parTransId="{BD98DDF2-258D-F240-8724-47D1C7C82763}" sibTransId="{6550C774-0B33-DA47-995E-FAA7D191AE76}"/>
    <dgm:cxn modelId="{B01B2400-27F3-A94C-B925-1AF62EB9F41D}" type="presOf" srcId="{CFC47A39-B3F8-A748-9F22-BD89D9CEA12E}" destId="{6CD463A5-DCAE-BA45-8789-E86FC629AD8E}" srcOrd="0" destOrd="4" presId="urn:microsoft.com/office/officeart/2005/8/layout/vList4"/>
    <dgm:cxn modelId="{BF5DF638-A63E-6E49-AC1B-466F71D9B96B}" type="presOf" srcId="{2BAD6541-5B75-C841-A500-92803056C28E}" destId="{1E2473A3-F53C-5D47-B096-612979703403}" srcOrd="1" destOrd="5" presId="urn:microsoft.com/office/officeart/2005/8/layout/vList4"/>
    <dgm:cxn modelId="{C4620215-8007-C349-AC16-931C51B0AF36}" type="presOf" srcId="{1FA26E85-9B95-4F45-987C-D4C3D81DBE8B}" destId="{24726389-DD9B-7F40-AA21-566F209FE381}" srcOrd="0" destOrd="2" presId="urn:microsoft.com/office/officeart/2005/8/layout/vList4"/>
    <dgm:cxn modelId="{193BC1D3-45EA-EF42-99AE-8B3B9F5BD2D4}" type="presOf" srcId="{1ED2B345-D1E7-474C-A95B-AB4AD1301AFE}" destId="{6CD463A5-DCAE-BA45-8789-E86FC629AD8E}" srcOrd="0" destOrd="0" presId="urn:microsoft.com/office/officeart/2005/8/layout/vList4"/>
    <dgm:cxn modelId="{EE49DF11-C80E-934F-A29C-CEBDCD115E78}" srcId="{9BA24DEC-6315-F447-AB94-B27D63CB2FF8}" destId="{5627DF61-BF4B-084E-8E8E-32A432ABACEA}" srcOrd="0" destOrd="0" parTransId="{DDDB2CA4-0BE1-5A49-9FF9-8034A37611EE}" sibTransId="{5E1C322B-C32E-4B47-B9E7-8F161007AB91}"/>
    <dgm:cxn modelId="{4C221B8B-52A1-B946-9EF4-6D299A140D2D}" type="presOf" srcId="{CFC47A39-B3F8-A748-9F22-BD89D9CEA12E}" destId="{41B58DC8-38EC-7647-B8D1-F46D8E72B3F4}" srcOrd="1" destOrd="4" presId="urn:microsoft.com/office/officeart/2005/8/layout/vList4"/>
    <dgm:cxn modelId="{0430363B-CFE3-124A-9BEE-15591715630A}" srcId="{9BA24DEC-6315-F447-AB94-B27D63CB2FF8}" destId="{4B2904E9-463E-2545-861A-F1252189896E}" srcOrd="2" destOrd="0" parTransId="{CBC788E1-7D52-FB44-BD6B-2CC3763A84CC}" sibTransId="{19252DC2-9733-FE4B-B31D-13CE2FA725C2}"/>
    <dgm:cxn modelId="{7F9CA9E2-A9E1-9540-BCE6-6F98BFBEDE4C}" type="presOf" srcId="{51C3C01E-251D-1B40-AB4D-907441DCFFAF}" destId="{41B58DC8-38EC-7647-B8D1-F46D8E72B3F4}" srcOrd="1" destOrd="3" presId="urn:microsoft.com/office/officeart/2005/8/layout/vList4"/>
    <dgm:cxn modelId="{CE105DBB-D758-8E41-A9B4-011BFC159074}" type="presOf" srcId="{5627DF61-BF4B-084E-8E8E-32A432ABACEA}" destId="{1E2473A3-F53C-5D47-B096-612979703403}" srcOrd="1" destOrd="1" presId="urn:microsoft.com/office/officeart/2005/8/layout/vList4"/>
    <dgm:cxn modelId="{DC669B01-A012-DE46-9B1A-1D59F24ED04A}" srcId="{9BA24DEC-6315-F447-AB94-B27D63CB2FF8}" destId="{2BAD6541-5B75-C841-A500-92803056C28E}" srcOrd="4" destOrd="0" parTransId="{68673DFD-A1E4-1C4A-BC13-3786D5C5211A}" sibTransId="{0A06FA6B-DC91-AF40-8525-C24484F4E515}"/>
    <dgm:cxn modelId="{9A86AAB3-6BD8-D34B-B81E-C25F985089CB}" srcId="{1ED2B345-D1E7-474C-A95B-AB4AD1301AFE}" destId="{CFC47A39-B3F8-A748-9F22-BD89D9CEA12E}" srcOrd="3" destOrd="0" parTransId="{329EE580-FF9E-6A44-AA3F-037BD4308937}" sibTransId="{62F53A18-BB7E-9840-AC61-529E9816F952}"/>
    <dgm:cxn modelId="{70056B20-8A47-9748-B909-8A810FAFE4E5}" srcId="{1ED2B345-D1E7-474C-A95B-AB4AD1301AFE}" destId="{51C3C01E-251D-1B40-AB4D-907441DCFFAF}" srcOrd="2" destOrd="0" parTransId="{13E1CB58-FD14-AF4F-8F44-7F3EF33F38A2}" sibTransId="{926066D8-237F-ED4E-8D87-0BF105245C74}"/>
    <dgm:cxn modelId="{427C1E2D-4390-0240-A8A8-2E5E48CC8E5B}" type="presOf" srcId="{9BA24DEC-6315-F447-AB94-B27D63CB2FF8}" destId="{1E2473A3-F53C-5D47-B096-612979703403}" srcOrd="1" destOrd="0" presId="urn:microsoft.com/office/officeart/2005/8/layout/vList4"/>
    <dgm:cxn modelId="{EF55A12D-BCFC-184A-9A83-964E39B58552}" type="presOf" srcId="{DAEC8FA2-AA09-FA44-8EAC-581B1CC91ABB}" destId="{1E2473A3-F53C-5D47-B096-612979703403}" srcOrd="1" destOrd="4" presId="urn:microsoft.com/office/officeart/2005/8/layout/vList4"/>
    <dgm:cxn modelId="{08629AC1-7AC2-2B4E-B7CB-BCF8524145BB}" type="presParOf" srcId="{38BB80F5-7879-0740-B8FF-1137AF6BCA09}" destId="{6CAF28E1-3381-2840-9F53-A4A68E5E449F}" srcOrd="0" destOrd="0" presId="urn:microsoft.com/office/officeart/2005/8/layout/vList4"/>
    <dgm:cxn modelId="{048C753E-E178-B346-81EF-84009967D0CC}" type="presParOf" srcId="{6CAF28E1-3381-2840-9F53-A4A68E5E449F}" destId="{6CD463A5-DCAE-BA45-8789-E86FC629AD8E}" srcOrd="0" destOrd="0" presId="urn:microsoft.com/office/officeart/2005/8/layout/vList4"/>
    <dgm:cxn modelId="{2DF916E9-D62A-5A49-B11B-647C5A984562}" type="presParOf" srcId="{6CAF28E1-3381-2840-9F53-A4A68E5E449F}" destId="{DE599202-CB67-FE4F-BA37-B88577EF6700}" srcOrd="1" destOrd="0" presId="urn:microsoft.com/office/officeart/2005/8/layout/vList4"/>
    <dgm:cxn modelId="{7F325AD3-A02D-1E4B-B062-D99615604BB0}" type="presParOf" srcId="{6CAF28E1-3381-2840-9F53-A4A68E5E449F}" destId="{41B58DC8-38EC-7647-B8D1-F46D8E72B3F4}" srcOrd="2" destOrd="0" presId="urn:microsoft.com/office/officeart/2005/8/layout/vList4"/>
    <dgm:cxn modelId="{E0A9D80B-CB10-7341-B68C-0F4B88E5964A}" type="presParOf" srcId="{38BB80F5-7879-0740-B8FF-1137AF6BCA09}" destId="{0CCD2A7C-A370-C747-99CE-5C0329A8818F}" srcOrd="1" destOrd="0" presId="urn:microsoft.com/office/officeart/2005/8/layout/vList4"/>
    <dgm:cxn modelId="{B8DABD0B-0112-634C-936A-9303341B8F7C}" type="presParOf" srcId="{38BB80F5-7879-0740-B8FF-1137AF6BCA09}" destId="{415557B6-54CC-3840-9FE1-6022BECC3389}" srcOrd="2" destOrd="0" presId="urn:microsoft.com/office/officeart/2005/8/layout/vList4"/>
    <dgm:cxn modelId="{9068FE85-47BA-D542-ADA9-35FD33027B5F}" type="presParOf" srcId="{415557B6-54CC-3840-9FE1-6022BECC3389}" destId="{24726389-DD9B-7F40-AA21-566F209FE381}" srcOrd="0" destOrd="0" presId="urn:microsoft.com/office/officeart/2005/8/layout/vList4"/>
    <dgm:cxn modelId="{4E157411-603C-6B41-860D-B2BDE89017FC}" type="presParOf" srcId="{415557B6-54CC-3840-9FE1-6022BECC3389}" destId="{693BE238-32B0-784A-8680-630C0842A277}" srcOrd="1" destOrd="0" presId="urn:microsoft.com/office/officeart/2005/8/layout/vList4"/>
    <dgm:cxn modelId="{E1499D38-1B68-294D-BAB5-DB5EBEDE2097}" type="presParOf" srcId="{415557B6-54CC-3840-9FE1-6022BECC3389}" destId="{1E2473A3-F53C-5D47-B096-61297970340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463A5-DCAE-BA45-8789-E86FC629AD8E}">
      <dsp:nvSpPr>
        <dsp:cNvPr id="0" name=""/>
        <dsp:cNvSpPr/>
      </dsp:nvSpPr>
      <dsp:spPr>
        <a:xfrm>
          <a:off x="0" y="0"/>
          <a:ext cx="5725716" cy="2337833"/>
        </a:xfrm>
        <a:prstGeom prst="roundRect">
          <a:avLst>
            <a:gd name="adj" fmla="val 10000"/>
          </a:avLst>
        </a:prstGeom>
        <a:solidFill>
          <a:schemeClr val="accent4">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933450">
            <a:lnSpc>
              <a:spcPct val="90000"/>
            </a:lnSpc>
            <a:spcBef>
              <a:spcPct val="0"/>
            </a:spcBef>
            <a:spcAft>
              <a:spcPct val="35000"/>
            </a:spcAft>
          </a:pPr>
          <a:r>
            <a:rPr lang="en-US" sz="2100" b="1" kern="1200" dirty="0"/>
            <a:t>LEVEL 1</a:t>
          </a:r>
        </a:p>
        <a:p>
          <a:pPr lvl="0" algn="l" defTabSz="933450">
            <a:lnSpc>
              <a:spcPct val="90000"/>
            </a:lnSpc>
            <a:spcBef>
              <a:spcPct val="0"/>
            </a:spcBef>
            <a:spcAft>
              <a:spcPct val="35000"/>
            </a:spcAft>
          </a:pPr>
          <a:r>
            <a:rPr lang="en-US" sz="2100" b="1" kern="1200" dirty="0"/>
            <a:t>Siemens Certified Mechatronic Systems Assistant</a:t>
          </a:r>
        </a:p>
        <a:p>
          <a:pPr marL="228600" lvl="1" indent="-228600" algn="l" defTabSz="889000">
            <a:lnSpc>
              <a:spcPct val="90000"/>
            </a:lnSpc>
            <a:spcBef>
              <a:spcPct val="0"/>
            </a:spcBef>
            <a:spcAft>
              <a:spcPct val="15000"/>
            </a:spcAft>
            <a:buChar char="••"/>
          </a:pPr>
          <a:r>
            <a:rPr lang="en-US" sz="2000" b="1" kern="1200" dirty="0"/>
            <a:t>Electrical Components</a:t>
          </a:r>
        </a:p>
        <a:p>
          <a:pPr marL="228600" lvl="1" indent="-228600" algn="l" defTabSz="889000">
            <a:lnSpc>
              <a:spcPct val="90000"/>
            </a:lnSpc>
            <a:spcBef>
              <a:spcPct val="0"/>
            </a:spcBef>
            <a:spcAft>
              <a:spcPct val="15000"/>
            </a:spcAft>
            <a:buChar char="••"/>
          </a:pPr>
          <a:r>
            <a:rPr lang="en-US" sz="2000" b="1" kern="1200" dirty="0"/>
            <a:t>Mechanical Components and Electric Drives </a:t>
          </a:r>
        </a:p>
        <a:p>
          <a:pPr marL="228600" lvl="1" indent="-228600" algn="l" defTabSz="889000">
            <a:lnSpc>
              <a:spcPct val="90000"/>
            </a:lnSpc>
            <a:spcBef>
              <a:spcPct val="0"/>
            </a:spcBef>
            <a:spcAft>
              <a:spcPct val="15000"/>
            </a:spcAft>
            <a:buChar char="••"/>
          </a:pPr>
          <a:r>
            <a:rPr lang="en-US" sz="2000" b="1" kern="1200" dirty="0"/>
            <a:t>(Electro) Pneumatic and Hydraulic Circuits </a:t>
          </a:r>
        </a:p>
        <a:p>
          <a:pPr marL="228600" lvl="1" indent="-228600" algn="l" defTabSz="889000">
            <a:lnSpc>
              <a:spcPct val="90000"/>
            </a:lnSpc>
            <a:spcBef>
              <a:spcPct val="0"/>
            </a:spcBef>
            <a:spcAft>
              <a:spcPct val="15000"/>
            </a:spcAft>
            <a:buChar char="••"/>
          </a:pPr>
          <a:r>
            <a:rPr lang="en-US" sz="2000" b="1" kern="1200" dirty="0"/>
            <a:t>Digital Fundamentals and PLCs</a:t>
          </a:r>
        </a:p>
      </dsp:txBody>
      <dsp:txXfrm>
        <a:off x="1337609" y="0"/>
        <a:ext cx="4388106" cy="2337833"/>
      </dsp:txXfrm>
    </dsp:sp>
    <dsp:sp modelId="{DE599202-CB67-FE4F-BA37-B88577EF6700}">
      <dsp:nvSpPr>
        <dsp:cNvPr id="0" name=""/>
        <dsp:cNvSpPr/>
      </dsp:nvSpPr>
      <dsp:spPr>
        <a:xfrm>
          <a:off x="192466" y="399050"/>
          <a:ext cx="1145143" cy="153973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4726389-DD9B-7F40-AA21-566F209FE381}">
      <dsp:nvSpPr>
        <dsp:cNvPr id="0" name=""/>
        <dsp:cNvSpPr/>
      </dsp:nvSpPr>
      <dsp:spPr>
        <a:xfrm>
          <a:off x="0" y="2530300"/>
          <a:ext cx="5725716" cy="2458972"/>
        </a:xfrm>
        <a:prstGeom prst="roundRect">
          <a:avLst>
            <a:gd name="adj" fmla="val 10000"/>
          </a:avLst>
        </a:prstGeom>
        <a:solidFill>
          <a:srgbClr val="DB712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933450">
            <a:lnSpc>
              <a:spcPct val="90000"/>
            </a:lnSpc>
            <a:spcBef>
              <a:spcPct val="0"/>
            </a:spcBef>
            <a:spcAft>
              <a:spcPct val="35000"/>
            </a:spcAft>
          </a:pPr>
          <a:r>
            <a:rPr lang="en-US" sz="2100" b="1" kern="1200" dirty="0"/>
            <a:t>LEVEL 2</a:t>
          </a:r>
        </a:p>
        <a:p>
          <a:pPr lvl="0" algn="l" defTabSz="933450">
            <a:lnSpc>
              <a:spcPct val="90000"/>
            </a:lnSpc>
            <a:spcBef>
              <a:spcPct val="0"/>
            </a:spcBef>
            <a:spcAft>
              <a:spcPct val="35000"/>
            </a:spcAft>
          </a:pPr>
          <a:r>
            <a:rPr lang="en-US" sz="2100" b="1" kern="1200" dirty="0"/>
            <a:t>Siemens Certified Mechatronic Systems Associate</a:t>
          </a:r>
        </a:p>
        <a:p>
          <a:pPr marL="228600" lvl="1" indent="-228600" algn="l" defTabSz="889000">
            <a:lnSpc>
              <a:spcPct val="90000"/>
            </a:lnSpc>
            <a:spcBef>
              <a:spcPct val="0"/>
            </a:spcBef>
            <a:spcAft>
              <a:spcPct val="15000"/>
            </a:spcAft>
            <a:buChar char="••"/>
          </a:pPr>
          <a:r>
            <a:rPr lang="en-US" sz="2000" b="1" kern="1200" dirty="0"/>
            <a:t>Introduction to Totally Integrated Automation </a:t>
          </a:r>
        </a:p>
        <a:p>
          <a:pPr marL="228600" lvl="1" indent="-228600" algn="l" defTabSz="889000">
            <a:lnSpc>
              <a:spcPct val="90000"/>
            </a:lnSpc>
            <a:spcBef>
              <a:spcPct val="0"/>
            </a:spcBef>
            <a:spcAft>
              <a:spcPct val="15000"/>
            </a:spcAft>
            <a:buChar char="••"/>
          </a:pPr>
          <a:r>
            <a:rPr lang="en-US" sz="2000" b="1" kern="1200" dirty="0"/>
            <a:t>Automation systems</a:t>
          </a:r>
        </a:p>
        <a:p>
          <a:pPr marL="228600" lvl="1" indent="-228600" algn="l" defTabSz="889000">
            <a:lnSpc>
              <a:spcPct val="90000"/>
            </a:lnSpc>
            <a:spcBef>
              <a:spcPct val="0"/>
            </a:spcBef>
            <a:spcAft>
              <a:spcPct val="15000"/>
            </a:spcAft>
            <a:buChar char="••"/>
          </a:pPr>
          <a:r>
            <a:rPr lang="en-US" sz="2000" b="1" kern="1200" dirty="0"/>
            <a:t>Motor control</a:t>
          </a:r>
        </a:p>
        <a:p>
          <a:pPr marL="228600" lvl="1" indent="-228600" algn="l" defTabSz="889000">
            <a:lnSpc>
              <a:spcPct val="90000"/>
            </a:lnSpc>
            <a:spcBef>
              <a:spcPct val="0"/>
            </a:spcBef>
            <a:spcAft>
              <a:spcPct val="15000"/>
            </a:spcAft>
            <a:buChar char="••"/>
          </a:pPr>
          <a:r>
            <a:rPr lang="en-US" sz="2000" b="1" kern="1200" dirty="0"/>
            <a:t>Mechanics and machine elements</a:t>
          </a:r>
        </a:p>
        <a:p>
          <a:pPr marL="228600" lvl="1" indent="-228600" algn="l" defTabSz="889000">
            <a:lnSpc>
              <a:spcPct val="90000"/>
            </a:lnSpc>
            <a:spcBef>
              <a:spcPct val="0"/>
            </a:spcBef>
            <a:spcAft>
              <a:spcPct val="15000"/>
            </a:spcAft>
            <a:buChar char="••"/>
          </a:pPr>
          <a:r>
            <a:rPr lang="en-US" sz="2000" b="1" kern="1200" dirty="0"/>
            <a:t>Manufacturing processes</a:t>
          </a:r>
        </a:p>
      </dsp:txBody>
      <dsp:txXfrm>
        <a:off x="1337609" y="2530300"/>
        <a:ext cx="4388106" cy="2458972"/>
      </dsp:txXfrm>
    </dsp:sp>
    <dsp:sp modelId="{693BE238-32B0-784A-8680-630C0842A277}">
      <dsp:nvSpPr>
        <dsp:cNvPr id="0" name=""/>
        <dsp:cNvSpPr/>
      </dsp:nvSpPr>
      <dsp:spPr>
        <a:xfrm>
          <a:off x="192466" y="2989919"/>
          <a:ext cx="1145143" cy="153973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0B9E03-198B-6941-849C-C31016F40E2F}" type="datetimeFigureOut">
              <a:rPr lang="en-US" smtClean="0"/>
              <a:t>5/17/19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83A5F8-0E1C-6846-977F-894E6420188D}" type="slidenum">
              <a:rPr lang="en-US" smtClean="0"/>
              <a:t>‹#›</a:t>
            </a:fld>
            <a:endParaRPr lang="en-US"/>
          </a:p>
        </p:txBody>
      </p:sp>
    </p:spTree>
    <p:extLst>
      <p:ext uri="{BB962C8B-B14F-4D97-AF65-F5344CB8AC3E}">
        <p14:creationId xmlns:p14="http://schemas.microsoft.com/office/powerpoint/2010/main" val="1200329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2" y="6217240"/>
            <a:ext cx="5486399" cy="367121"/>
          </a:xfrm>
          <a:prstGeom prst="rect">
            <a:avLst/>
          </a:prstGeom>
          <a:noFill/>
          <a:ln>
            <a:noFill/>
          </a:ln>
        </p:spPr>
        <p:txBody>
          <a:bodyPr lIns="91405" tIns="91405" rIns="91405" bIns="91405" anchor="ctr" anchorCtr="0">
            <a:spAutoFit/>
          </a:bodyPr>
          <a:lstStyle/>
          <a:p>
            <a:endParaRPr dirty="0"/>
          </a:p>
        </p:txBody>
      </p:sp>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9822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2" y="6217240"/>
            <a:ext cx="5486399" cy="367121"/>
          </a:xfrm>
          <a:prstGeom prst="rect">
            <a:avLst/>
          </a:prstGeom>
          <a:noFill/>
          <a:ln>
            <a:noFill/>
          </a:ln>
        </p:spPr>
        <p:txBody>
          <a:bodyPr lIns="91410" tIns="91410" rIns="91410" bIns="91410" anchor="ctr" anchorCtr="0">
            <a:spAutoFit/>
          </a:bodyPr>
          <a:lstStyle/>
          <a:p>
            <a:endParaRPr dirty="0"/>
          </a:p>
        </p:txBody>
      </p:sp>
      <p:sp>
        <p:nvSpPr>
          <p:cNvPr id="201" name="Shape 201"/>
          <p:cNvSpPr>
            <a:spLocks noGrp="1" noRot="1" noChangeAspect="1"/>
          </p:cNvSpPr>
          <p:nvPr>
            <p:ph type="sldImg" idx="2"/>
          </p:nvPr>
        </p:nvSpPr>
        <p:spPr>
          <a:xfrm>
            <a:off x="1143000" y="684213"/>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5616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24</a:t>
            </a:fld>
            <a:endParaRPr lang="en-US" dirty="0"/>
          </a:p>
        </p:txBody>
      </p:sp>
    </p:spTree>
    <p:extLst>
      <p:ext uri="{BB962C8B-B14F-4D97-AF65-F5344CB8AC3E}">
        <p14:creationId xmlns:p14="http://schemas.microsoft.com/office/powerpoint/2010/main" val="166637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F911E-3E1F-4DD6-9C27-A37FDBB11856}" type="slidenum">
              <a:rPr lang="en-US" smtClean="0"/>
              <a:t>25</a:t>
            </a:fld>
            <a:endParaRPr lang="en-US" dirty="0"/>
          </a:p>
        </p:txBody>
      </p:sp>
    </p:spTree>
    <p:extLst>
      <p:ext uri="{BB962C8B-B14F-4D97-AF65-F5344CB8AC3E}">
        <p14:creationId xmlns:p14="http://schemas.microsoft.com/office/powerpoint/2010/main" val="190774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EA98B9-359B-9247-9AD4-584D31DABD9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66190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EA98B9-359B-9247-9AD4-584D31DABD9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60999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EA98B9-359B-9247-9AD4-584D31DABD9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49144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EA98B9-359B-9247-9AD4-584D31DABD9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300930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EA98B9-359B-9247-9AD4-584D31DABD9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280699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EA98B9-359B-9247-9AD4-584D31DABD9C}"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120823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EA98B9-359B-9247-9AD4-584D31DABD9C}" type="datetimeFigureOut">
              <a:rPr lang="en-US" smtClean="0"/>
              <a:t>5/17/19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2023511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EA98B9-359B-9247-9AD4-584D31DABD9C}" type="datetimeFigureOut">
              <a:rPr lang="en-US" smtClean="0"/>
              <a:t>5/17/19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184951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A98B9-359B-9247-9AD4-584D31DABD9C}" type="datetimeFigureOut">
              <a:rPr lang="en-US" smtClean="0"/>
              <a:t>5/17/19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1098488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EA98B9-359B-9247-9AD4-584D31DABD9C}"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129553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EA98B9-359B-9247-9AD4-584D31DABD9C}"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6BA0F-21EF-C942-BFAF-267BFAE03C7C}" type="slidenum">
              <a:rPr lang="en-US" smtClean="0"/>
              <a:t>‹#›</a:t>
            </a:fld>
            <a:endParaRPr lang="en-US"/>
          </a:p>
        </p:txBody>
      </p:sp>
    </p:spTree>
    <p:extLst>
      <p:ext uri="{BB962C8B-B14F-4D97-AF65-F5344CB8AC3E}">
        <p14:creationId xmlns:p14="http://schemas.microsoft.com/office/powerpoint/2010/main" val="40167481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A98B9-359B-9247-9AD4-584D31DABD9C}" type="datetimeFigureOut">
              <a:rPr lang="en-US" smtClean="0"/>
              <a:t>5/17/19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6BA0F-21EF-C942-BFAF-267BFAE03C7C}" type="slidenum">
              <a:rPr lang="en-US" smtClean="0"/>
              <a:t>‹#›</a:t>
            </a:fld>
            <a:endParaRPr lang="en-US"/>
          </a:p>
        </p:txBody>
      </p:sp>
    </p:spTree>
    <p:extLst>
      <p:ext uri="{BB962C8B-B14F-4D97-AF65-F5344CB8AC3E}">
        <p14:creationId xmlns:p14="http://schemas.microsoft.com/office/powerpoint/2010/main" val="422017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comments" Target="../comments/commen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 Id="rId3" Type="http://schemas.openxmlformats.org/officeDocument/2006/relationships/comments" Target="../comments/commen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comments" Target="../comments/commen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normAutofit/>
          </a:bodyPr>
          <a:lstStyle/>
          <a:p>
            <a:r>
              <a:rPr lang="en-US" sz="3600" dirty="0"/>
              <a:t>KIGALI, MAY 19, 2019</a:t>
            </a:r>
          </a:p>
        </p:txBody>
      </p:sp>
      <p:sp>
        <p:nvSpPr>
          <p:cNvPr id="3" name="Subtitle 2"/>
          <p:cNvSpPr>
            <a:spLocks noGrp="1"/>
          </p:cNvSpPr>
          <p:nvPr>
            <p:ph type="subTitle" idx="1"/>
          </p:nvPr>
        </p:nvSpPr>
        <p:spPr>
          <a:xfrm>
            <a:off x="1371600" y="2610190"/>
            <a:ext cx="6400800" cy="3028610"/>
          </a:xfrm>
        </p:spPr>
        <p:txBody>
          <a:bodyPr>
            <a:normAutofit/>
          </a:bodyPr>
          <a:lstStyle/>
          <a:p>
            <a:r>
              <a:rPr lang="en-US" sz="4800" dirty="0"/>
              <a:t>COUNTRY WORKSHOP ON READINESS FOR THE 4</a:t>
            </a:r>
            <a:r>
              <a:rPr lang="en-US" sz="4800" baseline="30000" dirty="0"/>
              <a:t>th</a:t>
            </a:r>
            <a:r>
              <a:rPr lang="en-US" sz="4800" dirty="0"/>
              <a:t>  INDUSTRIAL REVOLUTION</a:t>
            </a:r>
          </a:p>
          <a:p>
            <a:endParaRPr lang="en-US" sz="4800" dirty="0"/>
          </a:p>
        </p:txBody>
      </p:sp>
    </p:spTree>
    <p:extLst>
      <p:ext uri="{BB962C8B-B14F-4D97-AF65-F5344CB8AC3E}">
        <p14:creationId xmlns:p14="http://schemas.microsoft.com/office/powerpoint/2010/main" val="10595564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4876"/>
            <a:ext cx="7561805" cy="1293194"/>
          </a:xfrm>
        </p:spPr>
        <p:txBody>
          <a:bodyPr>
            <a:normAutofit fontScale="90000"/>
          </a:bodyPr>
          <a:lstStyle/>
          <a:p>
            <a:r>
              <a:rPr lang="en-US" sz="2800" dirty="0">
                <a:solidFill>
                  <a:srgbClr val="376092"/>
                </a:solidFill>
              </a:rPr>
              <a:t>US vs. African engineering:  Most African universities  do  not require capstone (thesis or project)</a:t>
            </a:r>
          </a:p>
        </p:txBody>
      </p:sp>
      <p:sp>
        <p:nvSpPr>
          <p:cNvPr id="3" name="Subtitle 2"/>
          <p:cNvSpPr>
            <a:spLocks noGrp="1"/>
          </p:cNvSpPr>
          <p:nvPr>
            <p:ph type="subTitle" idx="1"/>
          </p:nvPr>
        </p:nvSpPr>
        <p:spPr>
          <a:xfrm>
            <a:off x="1371600" y="2610190"/>
            <a:ext cx="6400800" cy="3028610"/>
          </a:xfrm>
        </p:spPr>
        <p:txBody>
          <a:bodyPr>
            <a:normAutofit/>
          </a:bodyPr>
          <a:lstStyle/>
          <a:p>
            <a:r>
              <a:rPr lang="en-US" sz="4000" b="1" dirty="0">
                <a:solidFill>
                  <a:srgbClr val="FF0000"/>
                </a:solidFill>
              </a:rPr>
              <a:t> </a:t>
            </a:r>
          </a:p>
          <a:p>
            <a:endParaRPr lang="en-US" sz="3600" dirty="0">
              <a:solidFill>
                <a:srgbClr val="FF0000"/>
              </a:solidFill>
            </a:endParaRPr>
          </a:p>
        </p:txBody>
      </p:sp>
      <p:pic>
        <p:nvPicPr>
          <p:cNvPr id="4" name="Picture 3"/>
          <p:cNvPicPr>
            <a:picLocks noChangeAspect="1"/>
          </p:cNvPicPr>
          <p:nvPr/>
        </p:nvPicPr>
        <p:blipFill>
          <a:blip r:embed="rId2"/>
          <a:stretch>
            <a:fillRect/>
          </a:stretch>
        </p:blipFill>
        <p:spPr>
          <a:xfrm>
            <a:off x="0" y="1448070"/>
            <a:ext cx="9144000" cy="5126318"/>
          </a:xfrm>
          <a:prstGeom prst="rect">
            <a:avLst/>
          </a:prstGeom>
        </p:spPr>
      </p:pic>
    </p:spTree>
    <p:extLst>
      <p:ext uri="{BB962C8B-B14F-4D97-AF65-F5344CB8AC3E}">
        <p14:creationId xmlns:p14="http://schemas.microsoft.com/office/powerpoint/2010/main" val="24590071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96874"/>
            <a:ext cx="8112025" cy="783418"/>
          </a:xfrm>
        </p:spPr>
        <p:txBody>
          <a:bodyPr>
            <a:noAutofit/>
          </a:bodyPr>
          <a:lstStyle/>
          <a:p>
            <a:r>
              <a:rPr lang="en-US" sz="3200" dirty="0">
                <a:solidFill>
                  <a:srgbClr val="FF0000"/>
                </a:solidFill>
              </a:rPr>
              <a:t>Advanced &amp; highly specialized courses </a:t>
            </a:r>
            <a:br>
              <a:rPr lang="en-US" sz="3200" dirty="0">
                <a:solidFill>
                  <a:srgbClr val="FF0000"/>
                </a:solidFill>
              </a:rPr>
            </a:br>
            <a:r>
              <a:rPr lang="en-US" sz="3200" dirty="0">
                <a:solidFill>
                  <a:srgbClr val="FF0000"/>
                </a:solidFill>
              </a:rPr>
              <a:t>in the 4 IR</a:t>
            </a:r>
          </a:p>
        </p:txBody>
      </p:sp>
      <p:sp>
        <p:nvSpPr>
          <p:cNvPr id="3" name="Subtitle 2"/>
          <p:cNvSpPr>
            <a:spLocks noGrp="1"/>
          </p:cNvSpPr>
          <p:nvPr>
            <p:ph type="subTitle" idx="1"/>
          </p:nvPr>
        </p:nvSpPr>
        <p:spPr>
          <a:xfrm>
            <a:off x="569052" y="1392254"/>
            <a:ext cx="8025742" cy="5263028"/>
          </a:xfrm>
        </p:spPr>
        <p:txBody>
          <a:bodyPr>
            <a:normAutofit fontScale="47500" lnSpcReduction="20000"/>
          </a:bodyPr>
          <a:lstStyle/>
          <a:p>
            <a:pPr algn="l"/>
            <a:r>
              <a:rPr lang="en-US" sz="3600" b="1" dirty="0">
                <a:solidFill>
                  <a:schemeClr val="tx2">
                    <a:lumMod val="60000"/>
                    <a:lumOff val="40000"/>
                  </a:schemeClr>
                </a:solidFill>
              </a:rPr>
              <a:t>Information and communications technologies</a:t>
            </a:r>
            <a:r>
              <a:rPr lang="en-US" sz="3600" dirty="0">
                <a:solidFill>
                  <a:schemeClr val="tx2">
                    <a:lumMod val="60000"/>
                    <a:lumOff val="40000"/>
                  </a:schemeClr>
                </a:solidFill>
              </a:rPr>
              <a:t>   </a:t>
            </a:r>
          </a:p>
          <a:p>
            <a:pPr lvl="0" algn="l"/>
            <a:endParaRPr lang="en-US" sz="3600" dirty="0"/>
          </a:p>
          <a:p>
            <a:pPr marL="571500" lvl="0" indent="-571500" algn="l">
              <a:buFont typeface="Wingdings" charset="2"/>
              <a:buChar char="q"/>
            </a:pPr>
            <a:r>
              <a:rPr lang="en-US" sz="3600" dirty="0"/>
              <a:t>Data science and artificial intelligence, </a:t>
            </a:r>
          </a:p>
          <a:p>
            <a:pPr marL="571500" lvl="0" indent="-571500" algn="l">
              <a:buFont typeface="Wingdings" charset="2"/>
              <a:buChar char="q"/>
            </a:pPr>
            <a:r>
              <a:rPr lang="en-US" sz="3600" dirty="0"/>
              <a:t>Quantum computing, and mobile computing, </a:t>
            </a:r>
          </a:p>
          <a:p>
            <a:pPr marL="571500" lvl="0" indent="-571500" algn="l">
              <a:buFont typeface="Wingdings" charset="2"/>
              <a:buChar char="q"/>
            </a:pPr>
            <a:r>
              <a:rPr lang="en-US" sz="3600" dirty="0"/>
              <a:t>Adaptive learning technologies, </a:t>
            </a:r>
          </a:p>
          <a:p>
            <a:pPr marL="571500" lvl="0" indent="-571500" algn="l">
              <a:buFont typeface="Wingdings" charset="2"/>
              <a:buChar char="q"/>
            </a:pPr>
            <a:r>
              <a:rPr lang="en-US" sz="3600" dirty="0"/>
              <a:t>Machine learning,  cloud storage technology, </a:t>
            </a:r>
          </a:p>
          <a:p>
            <a:pPr marL="571500" lvl="0" indent="-571500" algn="l">
              <a:buFont typeface="Wingdings" charset="2"/>
              <a:buChar char="q"/>
            </a:pPr>
            <a:r>
              <a:rPr lang="en-US" sz="3600" dirty="0"/>
              <a:t>5G mobile technology, </a:t>
            </a:r>
          </a:p>
          <a:p>
            <a:pPr marL="571500" lvl="0" indent="-571500" algn="l">
              <a:buFont typeface="Wingdings" charset="2"/>
              <a:buChar char="q"/>
            </a:pPr>
            <a:r>
              <a:rPr lang="en-US" sz="3600" dirty="0" err="1"/>
              <a:t>Blockchain</a:t>
            </a:r>
            <a:r>
              <a:rPr lang="en-US" sz="3600" dirty="0"/>
              <a:t>, </a:t>
            </a:r>
          </a:p>
          <a:p>
            <a:pPr marL="571500" lvl="0" indent="-571500" algn="l">
              <a:buFont typeface="Wingdings" charset="2"/>
              <a:buChar char="q"/>
            </a:pPr>
            <a:r>
              <a:rPr lang="en-US" sz="3600" dirty="0"/>
              <a:t>Virtual and augmented reality, </a:t>
            </a:r>
          </a:p>
          <a:p>
            <a:pPr marL="571500" lvl="0" indent="-571500" algn="l">
              <a:buFont typeface="Wingdings" charset="2"/>
              <a:buChar char="q"/>
            </a:pPr>
            <a:r>
              <a:rPr lang="en-US" sz="3600" dirty="0"/>
              <a:t>Internet of things,  internet of living things</a:t>
            </a:r>
          </a:p>
          <a:p>
            <a:pPr marL="571500" lvl="0" indent="-571500" algn="l">
              <a:buFont typeface="Wingdings" charset="2"/>
              <a:buChar char="q"/>
            </a:pPr>
            <a:r>
              <a:rPr lang="en-US" sz="3600" dirty="0" err="1"/>
              <a:t>Cybersecurity</a:t>
            </a:r>
            <a:r>
              <a:rPr lang="en-US" sz="3600" dirty="0"/>
              <a:t>.</a:t>
            </a:r>
          </a:p>
          <a:p>
            <a:pPr algn="l"/>
            <a:r>
              <a:rPr lang="en-US" sz="3600" dirty="0"/>
              <a:t> </a:t>
            </a:r>
          </a:p>
          <a:p>
            <a:pPr lvl="0" algn="l"/>
            <a:r>
              <a:rPr lang="en-US" sz="3600" b="1" dirty="0">
                <a:solidFill>
                  <a:srgbClr val="558ED5"/>
                </a:solidFill>
              </a:rPr>
              <a:t>Physical and biological technologies</a:t>
            </a:r>
            <a:r>
              <a:rPr lang="en-US" sz="3600" dirty="0">
                <a:solidFill>
                  <a:srgbClr val="558ED5"/>
                </a:solidFill>
              </a:rPr>
              <a:t>  </a:t>
            </a:r>
          </a:p>
          <a:p>
            <a:pPr lvl="0" algn="l"/>
            <a:endParaRPr lang="en-US" sz="3600" dirty="0"/>
          </a:p>
          <a:p>
            <a:pPr marL="571500" lvl="0" indent="-571500" algn="l">
              <a:buFont typeface="Wingdings" charset="2"/>
              <a:buChar char="q"/>
            </a:pPr>
            <a:r>
              <a:rPr lang="en-US" sz="3600" dirty="0"/>
              <a:t>Biotechnology and genome editing, </a:t>
            </a:r>
          </a:p>
          <a:p>
            <a:pPr marL="571500" lvl="0" indent="-571500" algn="l">
              <a:buFont typeface="Wingdings" charset="2"/>
              <a:buChar char="q"/>
            </a:pPr>
            <a:r>
              <a:rPr lang="en-US" sz="3600" dirty="0"/>
              <a:t>Advanced robotics, </a:t>
            </a:r>
          </a:p>
          <a:p>
            <a:pPr marL="571500" lvl="0" indent="-571500" algn="l">
              <a:buFont typeface="Wingdings" charset="2"/>
              <a:buChar char="q"/>
            </a:pPr>
            <a:r>
              <a:rPr lang="en-US" sz="3600" dirty="0"/>
              <a:t>3-D printing and additive manufacturing, </a:t>
            </a:r>
          </a:p>
          <a:p>
            <a:pPr marL="571500" lvl="0" indent="-571500" algn="l">
              <a:buFont typeface="Wingdings" charset="2"/>
              <a:buChar char="q"/>
            </a:pPr>
            <a:r>
              <a:rPr lang="en-US" sz="3600" dirty="0"/>
              <a:t>Nanotechnology and new materials  </a:t>
            </a:r>
          </a:p>
          <a:p>
            <a:pPr marL="571500" lvl="0" indent="-571500" algn="l">
              <a:buFont typeface="Wingdings" charset="2"/>
              <a:buChar char="q"/>
            </a:pPr>
            <a:r>
              <a:rPr lang="en-US" sz="3600" dirty="0"/>
              <a:t>Renewable energy capture, storage and transmission, </a:t>
            </a:r>
          </a:p>
          <a:p>
            <a:endParaRPr lang="en-US" sz="3600" dirty="0">
              <a:solidFill>
                <a:srgbClr val="FF0000"/>
              </a:solidFill>
            </a:endParaRPr>
          </a:p>
        </p:txBody>
      </p:sp>
    </p:spTree>
    <p:extLst>
      <p:ext uri="{BB962C8B-B14F-4D97-AF65-F5344CB8AC3E}">
        <p14:creationId xmlns:p14="http://schemas.microsoft.com/office/powerpoint/2010/main" val="39376980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6874"/>
            <a:ext cx="7772400" cy="783418"/>
          </a:xfrm>
        </p:spPr>
        <p:txBody>
          <a:bodyPr>
            <a:noAutofit/>
          </a:bodyPr>
          <a:lstStyle/>
          <a:p>
            <a:r>
              <a:rPr lang="en-US" sz="3600" dirty="0">
                <a:solidFill>
                  <a:srgbClr val="FF0000"/>
                </a:solidFill>
              </a:rPr>
              <a:t>Top 10 soft skills in 4 IR</a:t>
            </a:r>
          </a:p>
        </p:txBody>
      </p:sp>
      <p:sp>
        <p:nvSpPr>
          <p:cNvPr id="3" name="Subtitle 2"/>
          <p:cNvSpPr>
            <a:spLocks noGrp="1"/>
          </p:cNvSpPr>
          <p:nvPr>
            <p:ph type="subTitle" idx="1"/>
          </p:nvPr>
        </p:nvSpPr>
        <p:spPr>
          <a:xfrm>
            <a:off x="569052" y="1080292"/>
            <a:ext cx="8025742" cy="4610123"/>
          </a:xfrm>
        </p:spPr>
        <p:txBody>
          <a:bodyPr>
            <a:normAutofit/>
          </a:bodyPr>
          <a:lstStyle/>
          <a:p>
            <a:pPr algn="l"/>
            <a:r>
              <a:rPr lang="en-US" sz="3600" b="1" dirty="0">
                <a:solidFill>
                  <a:schemeClr val="tx2">
                    <a:lumMod val="60000"/>
                    <a:lumOff val="40000"/>
                  </a:schemeClr>
                </a:solidFill>
              </a:rPr>
              <a:t> </a:t>
            </a:r>
            <a:endParaRPr lang="en-US" sz="3600" dirty="0">
              <a:solidFill>
                <a:schemeClr val="tx2">
                  <a:lumMod val="60000"/>
                  <a:lumOff val="40000"/>
                </a:schemeClr>
              </a:solidFill>
            </a:endParaRPr>
          </a:p>
          <a:p>
            <a:pPr lvl="0" algn="l"/>
            <a:endParaRPr lang="en-US" sz="3600" dirty="0"/>
          </a:p>
          <a:p>
            <a:pPr lvl="0" algn="l"/>
            <a:endParaRPr lang="en-US" sz="3600" dirty="0">
              <a:solidFill>
                <a:srgbClr val="FF0000"/>
              </a:solidFill>
            </a:endParaRPr>
          </a:p>
        </p:txBody>
      </p:sp>
      <p:pic>
        <p:nvPicPr>
          <p:cNvPr id="4" name="Picture 3"/>
          <p:cNvPicPr>
            <a:picLocks noChangeAspect="1"/>
          </p:cNvPicPr>
          <p:nvPr/>
        </p:nvPicPr>
        <p:blipFill>
          <a:blip r:embed="rId2"/>
          <a:stretch>
            <a:fillRect/>
          </a:stretch>
        </p:blipFill>
        <p:spPr>
          <a:xfrm>
            <a:off x="0" y="1498600"/>
            <a:ext cx="9144000" cy="3850105"/>
          </a:xfrm>
          <a:prstGeom prst="rect">
            <a:avLst/>
          </a:prstGeom>
        </p:spPr>
      </p:pic>
      <p:sp>
        <p:nvSpPr>
          <p:cNvPr id="5" name="TextBox 4"/>
          <p:cNvSpPr txBox="1"/>
          <p:nvPr/>
        </p:nvSpPr>
        <p:spPr>
          <a:xfrm>
            <a:off x="970027" y="5870428"/>
            <a:ext cx="7390202" cy="369332"/>
          </a:xfrm>
          <a:prstGeom prst="rect">
            <a:avLst/>
          </a:prstGeom>
          <a:noFill/>
        </p:spPr>
        <p:txBody>
          <a:bodyPr wrap="square" rtlCol="0">
            <a:spAutoFit/>
          </a:bodyPr>
          <a:lstStyle/>
          <a:p>
            <a:r>
              <a:rPr lang="en-US" dirty="0"/>
              <a:t>SOURCES: World Economic Forum (2015), World Bank (2019)</a:t>
            </a:r>
          </a:p>
        </p:txBody>
      </p:sp>
    </p:spTree>
    <p:extLst>
      <p:ext uri="{BB962C8B-B14F-4D97-AF65-F5344CB8AC3E}">
        <p14:creationId xmlns:p14="http://schemas.microsoft.com/office/powerpoint/2010/main" val="36657509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1804"/>
            <a:ext cx="7772400" cy="1220483"/>
          </a:xfrm>
        </p:spPr>
        <p:txBody>
          <a:bodyPr>
            <a:normAutofit/>
          </a:bodyPr>
          <a:lstStyle/>
          <a:p>
            <a:r>
              <a:rPr lang="en-US" sz="3200" dirty="0"/>
              <a:t>Are universities and TVET teaching basic digital skills? Survey of 22 African countries.</a:t>
            </a:r>
          </a:p>
        </p:txBody>
      </p:sp>
      <p:sp>
        <p:nvSpPr>
          <p:cNvPr id="3" name="Subtitle 2"/>
          <p:cNvSpPr>
            <a:spLocks noGrp="1"/>
          </p:cNvSpPr>
          <p:nvPr>
            <p:ph type="subTitle" idx="1"/>
          </p:nvPr>
        </p:nvSpPr>
        <p:spPr>
          <a:xfrm>
            <a:off x="1371600" y="2610190"/>
            <a:ext cx="6400800" cy="3028610"/>
          </a:xfrm>
        </p:spPr>
        <p:txBody>
          <a:bodyPr>
            <a:normAutofit/>
          </a:bodyPr>
          <a:lstStyle/>
          <a:p>
            <a:r>
              <a:rPr lang="en-US" sz="3600" dirty="0">
                <a:solidFill>
                  <a:srgbClr val="FF0000"/>
                </a:solidFill>
              </a:rPr>
              <a:t> </a:t>
            </a:r>
          </a:p>
        </p:txBody>
      </p:sp>
      <p:pic>
        <p:nvPicPr>
          <p:cNvPr id="6" name="image11.png" descr="Chart"/>
          <p:cNvPicPr/>
          <p:nvPr/>
        </p:nvPicPr>
        <p:blipFill>
          <a:blip r:embed="rId2"/>
          <a:srcRect/>
          <a:stretch>
            <a:fillRect/>
          </a:stretch>
        </p:blipFill>
        <p:spPr>
          <a:xfrm>
            <a:off x="396875" y="1682287"/>
            <a:ext cx="8540750" cy="4461337"/>
          </a:xfrm>
          <a:prstGeom prst="rect">
            <a:avLst/>
          </a:prstGeom>
          <a:ln/>
        </p:spPr>
      </p:pic>
    </p:spTree>
    <p:extLst>
      <p:ext uri="{BB962C8B-B14F-4D97-AF65-F5344CB8AC3E}">
        <p14:creationId xmlns:p14="http://schemas.microsoft.com/office/powerpoint/2010/main" val="7666563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7586"/>
            <a:ext cx="7772400" cy="898869"/>
          </a:xfrm>
        </p:spPr>
        <p:txBody>
          <a:bodyPr>
            <a:noAutofit/>
          </a:bodyPr>
          <a:lstStyle/>
          <a:p>
            <a:r>
              <a:rPr lang="en-US" sz="3200" dirty="0"/>
              <a:t>Skills and competencies in Africa today: Survey of 22 countries</a:t>
            </a:r>
          </a:p>
        </p:txBody>
      </p:sp>
      <p:sp>
        <p:nvSpPr>
          <p:cNvPr id="3" name="Subtitle 2"/>
          <p:cNvSpPr>
            <a:spLocks noGrp="1"/>
          </p:cNvSpPr>
          <p:nvPr>
            <p:ph type="subTitle" idx="1"/>
          </p:nvPr>
        </p:nvSpPr>
        <p:spPr>
          <a:xfrm>
            <a:off x="1371600" y="2610190"/>
            <a:ext cx="6400800" cy="3028610"/>
          </a:xfrm>
        </p:spPr>
        <p:txBody>
          <a:bodyPr>
            <a:normAutofit/>
          </a:bodyPr>
          <a:lstStyle/>
          <a:p>
            <a:r>
              <a:rPr lang="en-US" sz="3600" dirty="0">
                <a:solidFill>
                  <a:srgbClr val="FF0000"/>
                </a:solidFill>
              </a:rPr>
              <a:t> </a:t>
            </a:r>
          </a:p>
        </p:txBody>
      </p:sp>
      <p:pic>
        <p:nvPicPr>
          <p:cNvPr id="7" name="image2.png" descr="Chart"/>
          <p:cNvPicPr/>
          <p:nvPr/>
        </p:nvPicPr>
        <p:blipFill>
          <a:blip r:embed="rId2"/>
          <a:srcRect/>
          <a:stretch>
            <a:fillRect/>
          </a:stretch>
        </p:blipFill>
        <p:spPr>
          <a:xfrm>
            <a:off x="618533" y="1589722"/>
            <a:ext cx="8007959" cy="4887278"/>
          </a:xfrm>
          <a:prstGeom prst="rect">
            <a:avLst/>
          </a:prstGeom>
          <a:ln/>
        </p:spPr>
      </p:pic>
    </p:spTree>
    <p:extLst>
      <p:ext uri="{BB962C8B-B14F-4D97-AF65-F5344CB8AC3E}">
        <p14:creationId xmlns:p14="http://schemas.microsoft.com/office/powerpoint/2010/main" val="7666563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018"/>
            <a:ext cx="7772400" cy="1220088"/>
          </a:xfrm>
        </p:spPr>
        <p:txBody>
          <a:bodyPr>
            <a:normAutofit fontScale="90000"/>
          </a:bodyPr>
          <a:lstStyle/>
          <a:p>
            <a:r>
              <a:rPr lang="en-US" dirty="0">
                <a:solidFill>
                  <a:schemeClr val="accent1">
                    <a:lumMod val="75000"/>
                  </a:schemeClr>
                </a:solidFill>
              </a:rPr>
              <a:t>Survey of 22 African countries:</a:t>
            </a:r>
            <a:br>
              <a:rPr lang="en-US" dirty="0">
                <a:solidFill>
                  <a:schemeClr val="accent1">
                    <a:lumMod val="75000"/>
                  </a:schemeClr>
                </a:solidFill>
              </a:rPr>
            </a:br>
            <a:r>
              <a:rPr lang="en-US" dirty="0">
                <a:solidFill>
                  <a:schemeClr val="accent1">
                    <a:lumMod val="75000"/>
                  </a:schemeClr>
                </a:solidFill>
              </a:rPr>
              <a:t>What courses currently offered?</a:t>
            </a:r>
          </a:p>
        </p:txBody>
      </p:sp>
      <p:sp>
        <p:nvSpPr>
          <p:cNvPr id="3" name="Subtitle 2"/>
          <p:cNvSpPr>
            <a:spLocks noGrp="1"/>
          </p:cNvSpPr>
          <p:nvPr>
            <p:ph type="subTitle" idx="1"/>
          </p:nvPr>
        </p:nvSpPr>
        <p:spPr>
          <a:xfrm>
            <a:off x="170005" y="1640119"/>
            <a:ext cx="8750239" cy="4760347"/>
          </a:xfrm>
        </p:spPr>
        <p:txBody>
          <a:bodyPr>
            <a:normAutofit lnSpcReduction="10000"/>
          </a:bodyPr>
          <a:lstStyle/>
          <a:p>
            <a:pPr algn="l"/>
            <a:r>
              <a:rPr lang="en-US" sz="2400" dirty="0">
                <a:solidFill>
                  <a:srgbClr val="FF0000"/>
                </a:solidFill>
              </a:rPr>
              <a:t>A.I.-Data science	  -- Ethiopia, Cameroon, DRC, Tanzania,</a:t>
            </a:r>
          </a:p>
          <a:p>
            <a:pPr algn="l"/>
            <a:r>
              <a:rPr lang="en-US" sz="2400" dirty="0">
                <a:solidFill>
                  <a:srgbClr val="FF0000"/>
                </a:solidFill>
              </a:rPr>
              <a:t>					      Kenya, Togo, Rwanda</a:t>
            </a:r>
          </a:p>
          <a:p>
            <a:pPr algn="l"/>
            <a:r>
              <a:rPr lang="en-US" sz="2400" dirty="0" err="1">
                <a:solidFill>
                  <a:srgbClr val="FF0000"/>
                </a:solidFill>
              </a:rPr>
              <a:t>Cybersecurity</a:t>
            </a:r>
            <a:r>
              <a:rPr lang="en-US" sz="2400" dirty="0">
                <a:solidFill>
                  <a:srgbClr val="FF0000"/>
                </a:solidFill>
              </a:rPr>
              <a:t>          -- 14 out of 22 countries</a:t>
            </a:r>
          </a:p>
          <a:p>
            <a:pPr algn="l"/>
            <a:r>
              <a:rPr lang="en-US" sz="2400" dirty="0">
                <a:solidFill>
                  <a:srgbClr val="FF0000"/>
                </a:solidFill>
              </a:rPr>
              <a:t>Robotics                   -- Burkina Faso, Senegal, Kenya, Somalia, Ethiopia</a:t>
            </a:r>
          </a:p>
          <a:p>
            <a:pPr algn="l"/>
            <a:r>
              <a:rPr lang="en-US" sz="2400" dirty="0">
                <a:solidFill>
                  <a:srgbClr val="FF0000"/>
                </a:solidFill>
              </a:rPr>
              <a:t>Web design             -- Nigeria, Cameroon, Cote D’Ivoire, Kenya, </a:t>
            </a:r>
          </a:p>
          <a:p>
            <a:pPr algn="l"/>
            <a:r>
              <a:rPr lang="en-US" sz="2400" dirty="0">
                <a:solidFill>
                  <a:srgbClr val="FF0000"/>
                </a:solidFill>
              </a:rPr>
              <a:t>                                      Rwanda</a:t>
            </a:r>
          </a:p>
          <a:p>
            <a:pPr algn="l"/>
            <a:r>
              <a:rPr lang="en-US" sz="2400" dirty="0">
                <a:solidFill>
                  <a:srgbClr val="FF0000"/>
                </a:solidFill>
              </a:rPr>
              <a:t>3-D Printing             -- Senegal, Kenya, Cameroon, Nigeria, Rwanda</a:t>
            </a:r>
          </a:p>
          <a:p>
            <a:pPr algn="l"/>
            <a:r>
              <a:rPr lang="en-US" sz="2400" dirty="0">
                <a:solidFill>
                  <a:srgbClr val="FF0000"/>
                </a:solidFill>
              </a:rPr>
              <a:t>                                      Mauritius, Ghana</a:t>
            </a:r>
          </a:p>
          <a:p>
            <a:pPr algn="l"/>
            <a:r>
              <a:rPr lang="en-US" sz="2400" dirty="0">
                <a:solidFill>
                  <a:srgbClr val="FF0000"/>
                </a:solidFill>
              </a:rPr>
              <a:t>Internet of things   -- Tanzania, Rwanda, Nigeria, Kenya, Ghana</a:t>
            </a:r>
          </a:p>
          <a:p>
            <a:pPr algn="l"/>
            <a:r>
              <a:rPr lang="en-US" sz="2400" dirty="0">
                <a:solidFill>
                  <a:srgbClr val="FF0000"/>
                </a:solidFill>
              </a:rPr>
              <a:t>E-Commerce           -- Cote D’Ivoire, Kenya,  Nigeria, Ghana</a:t>
            </a:r>
          </a:p>
          <a:p>
            <a:pPr algn="l"/>
            <a:r>
              <a:rPr lang="en-US" sz="2400" dirty="0">
                <a:solidFill>
                  <a:srgbClr val="FF0000"/>
                </a:solidFill>
              </a:rPr>
              <a:t>IOT                             --Mauritius, Kenya</a:t>
            </a:r>
          </a:p>
          <a:p>
            <a:pPr algn="l"/>
            <a:endParaRPr lang="en-US" sz="2400" dirty="0">
              <a:solidFill>
                <a:srgbClr val="FF0000"/>
              </a:solidFill>
            </a:endParaRPr>
          </a:p>
          <a:p>
            <a:pPr algn="l"/>
            <a:endParaRPr lang="en-US" sz="2400" dirty="0">
              <a:solidFill>
                <a:srgbClr val="FF0000"/>
              </a:solidFill>
            </a:endParaRPr>
          </a:p>
          <a:p>
            <a:pPr algn="l"/>
            <a:endParaRPr lang="en-US" sz="2400" dirty="0">
              <a:solidFill>
                <a:srgbClr val="FF0000"/>
              </a:solidFill>
            </a:endParaRPr>
          </a:p>
        </p:txBody>
      </p:sp>
    </p:spTree>
    <p:extLst>
      <p:ext uri="{BB962C8B-B14F-4D97-AF65-F5344CB8AC3E}">
        <p14:creationId xmlns:p14="http://schemas.microsoft.com/office/powerpoint/2010/main" val="31429551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018"/>
            <a:ext cx="7772400" cy="1220088"/>
          </a:xfrm>
        </p:spPr>
        <p:txBody>
          <a:bodyPr>
            <a:noAutofit/>
          </a:bodyPr>
          <a:lstStyle/>
          <a:p>
            <a:r>
              <a:rPr lang="en-US" sz="3200" dirty="0">
                <a:solidFill>
                  <a:schemeClr val="accent1">
                    <a:lumMod val="75000"/>
                  </a:schemeClr>
                </a:solidFill>
              </a:rPr>
              <a:t>Survey of 22 African countries:</a:t>
            </a:r>
            <a:br>
              <a:rPr lang="en-US" sz="3200" dirty="0">
                <a:solidFill>
                  <a:schemeClr val="accent1">
                    <a:lumMod val="75000"/>
                  </a:schemeClr>
                </a:solidFill>
              </a:rPr>
            </a:br>
            <a:r>
              <a:rPr lang="en-US" sz="3200" dirty="0">
                <a:solidFill>
                  <a:schemeClr val="accent1">
                    <a:lumMod val="75000"/>
                  </a:schemeClr>
                </a:solidFill>
              </a:rPr>
              <a:t>Soft- skills courses currently offered?</a:t>
            </a:r>
            <a:br>
              <a:rPr lang="en-US" sz="3200" dirty="0">
                <a:solidFill>
                  <a:schemeClr val="accent1">
                    <a:lumMod val="75000"/>
                  </a:schemeClr>
                </a:solidFill>
              </a:rPr>
            </a:br>
            <a:r>
              <a:rPr lang="en-US" sz="3200" dirty="0">
                <a:solidFill>
                  <a:schemeClr val="accent1">
                    <a:lumMod val="75000"/>
                  </a:schemeClr>
                </a:solidFill>
              </a:rPr>
              <a:t>(Critical thinking, creativity, collaboration, communication)</a:t>
            </a:r>
          </a:p>
        </p:txBody>
      </p:sp>
      <p:sp>
        <p:nvSpPr>
          <p:cNvPr id="3" name="Subtitle 2"/>
          <p:cNvSpPr>
            <a:spLocks noGrp="1"/>
          </p:cNvSpPr>
          <p:nvPr>
            <p:ph type="subTitle" idx="1"/>
          </p:nvPr>
        </p:nvSpPr>
        <p:spPr>
          <a:xfrm>
            <a:off x="170005" y="2150157"/>
            <a:ext cx="8750239" cy="4250309"/>
          </a:xfrm>
        </p:spPr>
        <p:txBody>
          <a:bodyPr>
            <a:normAutofit fontScale="92500" lnSpcReduction="10000"/>
          </a:bodyPr>
          <a:lstStyle/>
          <a:p>
            <a:pPr algn="l"/>
            <a:r>
              <a:rPr lang="en-US" sz="2400" dirty="0">
                <a:solidFill>
                  <a:srgbClr val="FF0000"/>
                </a:solidFill>
              </a:rPr>
              <a:t>		ONLY 6 of 22 COUNTRIES WITH POSITIVE RESPONSES</a:t>
            </a:r>
          </a:p>
          <a:p>
            <a:pPr algn="l"/>
            <a:endParaRPr lang="en-US" sz="2400" dirty="0">
              <a:solidFill>
                <a:srgbClr val="FF0000"/>
              </a:solidFill>
            </a:endParaRPr>
          </a:p>
          <a:p>
            <a:pPr algn="l"/>
            <a:r>
              <a:rPr lang="en-US" sz="2400" dirty="0">
                <a:solidFill>
                  <a:srgbClr val="FF0000"/>
                </a:solidFill>
              </a:rPr>
              <a:t> Senegal		-- Ethics, communications, ethics, personal </a:t>
            </a:r>
          </a:p>
          <a:p>
            <a:pPr algn="l"/>
            <a:r>
              <a:rPr lang="en-US" sz="2400" dirty="0">
                <a:solidFill>
                  <a:srgbClr val="FF0000"/>
                </a:solidFill>
              </a:rPr>
              <a:t>                              development</a:t>
            </a:r>
          </a:p>
          <a:p>
            <a:pPr algn="l"/>
            <a:r>
              <a:rPr lang="en-US" sz="2400" dirty="0">
                <a:solidFill>
                  <a:srgbClr val="FF0000"/>
                </a:solidFill>
              </a:rPr>
              <a:t>Somalia            -- Human-centered approaches to problem solving</a:t>
            </a:r>
          </a:p>
          <a:p>
            <a:pPr algn="l"/>
            <a:r>
              <a:rPr lang="en-US" sz="2400" dirty="0">
                <a:solidFill>
                  <a:srgbClr val="FF0000"/>
                </a:solidFill>
              </a:rPr>
              <a:t>Benin                -- Psychology of work and organizations, course in </a:t>
            </a:r>
          </a:p>
          <a:p>
            <a:pPr algn="l"/>
            <a:r>
              <a:rPr lang="en-US" sz="2400" dirty="0">
                <a:solidFill>
                  <a:srgbClr val="FF0000"/>
                </a:solidFill>
              </a:rPr>
              <a:t>                              negotiations, theory of organizations</a:t>
            </a:r>
          </a:p>
          <a:p>
            <a:pPr algn="l"/>
            <a:r>
              <a:rPr lang="en-US" sz="2400" dirty="0">
                <a:solidFill>
                  <a:srgbClr val="FF0000"/>
                </a:solidFill>
              </a:rPr>
              <a:t>Nigeria              -- Science of organizations,  entrepreneurship</a:t>
            </a:r>
          </a:p>
          <a:p>
            <a:pPr algn="l"/>
            <a:r>
              <a:rPr lang="en-US" sz="2400" dirty="0">
                <a:solidFill>
                  <a:srgbClr val="FF0000"/>
                </a:solidFill>
              </a:rPr>
              <a:t>Kenya                -- Communications skills, critical and creative thinking,</a:t>
            </a:r>
          </a:p>
          <a:p>
            <a:pPr algn="l"/>
            <a:r>
              <a:rPr lang="en-US" sz="2400" dirty="0">
                <a:solidFill>
                  <a:srgbClr val="FF0000"/>
                </a:solidFill>
              </a:rPr>
              <a:t>                              Diversity, ethics and citizenship</a:t>
            </a:r>
          </a:p>
          <a:p>
            <a:pPr algn="l"/>
            <a:r>
              <a:rPr lang="en-US" sz="2400" dirty="0">
                <a:solidFill>
                  <a:srgbClr val="FF0000"/>
                </a:solidFill>
              </a:rPr>
              <a:t>Mauritius          --Critical thinking, problem solving, communications skills</a:t>
            </a:r>
          </a:p>
          <a:p>
            <a:pPr algn="l"/>
            <a:endParaRPr lang="en-US" sz="2400" dirty="0">
              <a:solidFill>
                <a:srgbClr val="FF0000"/>
              </a:solidFill>
            </a:endParaRPr>
          </a:p>
          <a:p>
            <a:pPr algn="l"/>
            <a:endParaRPr lang="en-US" sz="2400" dirty="0">
              <a:solidFill>
                <a:srgbClr val="FF0000"/>
              </a:solidFill>
            </a:endParaRPr>
          </a:p>
          <a:p>
            <a:pPr algn="l"/>
            <a:endParaRPr lang="en-US" sz="2400" dirty="0">
              <a:solidFill>
                <a:srgbClr val="FF0000"/>
              </a:solidFill>
            </a:endParaRPr>
          </a:p>
          <a:p>
            <a:pPr algn="l"/>
            <a:endParaRPr lang="en-US" sz="2400" dirty="0">
              <a:solidFill>
                <a:srgbClr val="FF0000"/>
              </a:solidFill>
            </a:endParaRPr>
          </a:p>
          <a:p>
            <a:pPr algn="l"/>
            <a:endParaRPr lang="en-US" sz="2400" dirty="0">
              <a:solidFill>
                <a:srgbClr val="FF0000"/>
              </a:solidFill>
            </a:endParaRPr>
          </a:p>
        </p:txBody>
      </p:sp>
    </p:spTree>
    <p:extLst>
      <p:ext uri="{BB962C8B-B14F-4D97-AF65-F5344CB8AC3E}">
        <p14:creationId xmlns:p14="http://schemas.microsoft.com/office/powerpoint/2010/main" val="18393341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0017"/>
            <a:ext cx="9144000" cy="1530111"/>
          </a:xfrm>
        </p:spPr>
        <p:txBody>
          <a:bodyPr>
            <a:normAutofit/>
          </a:bodyPr>
          <a:lstStyle/>
          <a:p>
            <a:r>
              <a:rPr lang="en-US" sz="3600" dirty="0">
                <a:solidFill>
                  <a:srgbClr val="376092"/>
                </a:solidFill>
              </a:rPr>
              <a:t>Key questions for discussion</a:t>
            </a:r>
          </a:p>
        </p:txBody>
      </p:sp>
      <p:sp>
        <p:nvSpPr>
          <p:cNvPr id="3" name="Subtitle 2"/>
          <p:cNvSpPr>
            <a:spLocks noGrp="1"/>
          </p:cNvSpPr>
          <p:nvPr>
            <p:ph type="subTitle" idx="1"/>
          </p:nvPr>
        </p:nvSpPr>
        <p:spPr>
          <a:xfrm>
            <a:off x="1371600" y="1760128"/>
            <a:ext cx="6400800" cy="3878672"/>
          </a:xfrm>
        </p:spPr>
        <p:txBody>
          <a:bodyPr>
            <a:normAutofit/>
          </a:bodyPr>
          <a:lstStyle/>
          <a:p>
            <a:pPr marL="571500" indent="-571500" algn="l">
              <a:buFont typeface="Arial"/>
              <a:buChar char="•"/>
            </a:pPr>
            <a:r>
              <a:rPr lang="en-US" b="1" dirty="0">
                <a:solidFill>
                  <a:srgbClr val="FF0000"/>
                </a:solidFill>
              </a:rPr>
              <a:t>Highlights from experience of countries that  offered new courses?</a:t>
            </a:r>
          </a:p>
          <a:p>
            <a:pPr marL="571500" indent="-571500" algn="l">
              <a:buFont typeface="Arial"/>
              <a:buChar char="•"/>
            </a:pPr>
            <a:r>
              <a:rPr lang="en-US" b="1" dirty="0">
                <a:solidFill>
                  <a:srgbClr val="FF0000"/>
                </a:solidFill>
              </a:rPr>
              <a:t>Key constraints in scaling up?</a:t>
            </a:r>
          </a:p>
          <a:p>
            <a:pPr marL="571500" indent="-571500" algn="l">
              <a:buFont typeface="Arial"/>
              <a:buChar char="•"/>
            </a:pPr>
            <a:r>
              <a:rPr lang="en-US" b="1" dirty="0">
                <a:solidFill>
                  <a:srgbClr val="FF0000"/>
                </a:solidFill>
              </a:rPr>
              <a:t>What assistance in technical and financial areas?</a:t>
            </a:r>
          </a:p>
          <a:p>
            <a:pPr marL="571500" indent="-571500" algn="l">
              <a:buFont typeface="Arial"/>
              <a:buChar char="•"/>
            </a:pPr>
            <a:r>
              <a:rPr lang="en-US" b="1" dirty="0">
                <a:solidFill>
                  <a:srgbClr val="FF0000"/>
                </a:solidFill>
              </a:rPr>
              <a:t>Any capacity building issues?</a:t>
            </a:r>
          </a:p>
          <a:p>
            <a:pPr marL="571500" indent="-571500" algn="l">
              <a:buFont typeface="Arial"/>
              <a:buChar char="•"/>
            </a:pPr>
            <a:endParaRPr lang="en-US" b="1" dirty="0">
              <a:solidFill>
                <a:srgbClr val="FF0000"/>
              </a:solidFill>
            </a:endParaRPr>
          </a:p>
          <a:p>
            <a:pPr marL="571500" indent="-571500" algn="l">
              <a:buFont typeface="Arial"/>
              <a:buChar char="•"/>
            </a:pPr>
            <a:endParaRPr lang="en-US" b="1" dirty="0">
              <a:solidFill>
                <a:srgbClr val="FF0000"/>
              </a:solidFill>
            </a:endParaRPr>
          </a:p>
          <a:p>
            <a:endParaRPr lang="en-US" sz="3600" dirty="0">
              <a:solidFill>
                <a:srgbClr val="FF0000"/>
              </a:solidFill>
            </a:endParaRPr>
          </a:p>
        </p:txBody>
      </p:sp>
    </p:spTree>
    <p:extLst>
      <p:ext uri="{BB962C8B-B14F-4D97-AF65-F5344CB8AC3E}">
        <p14:creationId xmlns:p14="http://schemas.microsoft.com/office/powerpoint/2010/main" val="12915366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057070"/>
            <a:ext cx="7772400" cy="1230088"/>
          </a:xfrm>
        </p:spPr>
        <p:txBody>
          <a:bodyPr>
            <a:normAutofit fontScale="90000"/>
          </a:bodyPr>
          <a:lstStyle/>
          <a:p>
            <a:r>
              <a:rPr lang="en-US" dirty="0">
                <a:solidFill>
                  <a:srgbClr val="376092"/>
                </a:solidFill>
              </a:rPr>
              <a:t>Theme 4</a:t>
            </a:r>
            <a:br>
              <a:rPr lang="en-US" dirty="0">
                <a:solidFill>
                  <a:srgbClr val="376092"/>
                </a:solidFill>
              </a:rPr>
            </a:br>
            <a:r>
              <a:rPr lang="en-US" sz="4000" dirty="0">
                <a:solidFill>
                  <a:srgbClr val="376092"/>
                </a:solidFill>
              </a:rPr>
              <a:t>(Discussion Leader: Marito Garcia, PhD)</a:t>
            </a:r>
            <a:br>
              <a:rPr lang="en-US" sz="4000" dirty="0">
                <a:solidFill>
                  <a:srgbClr val="376092"/>
                </a:solidFill>
              </a:rPr>
            </a:br>
            <a:r>
              <a:rPr lang="en-US" sz="4000" dirty="0">
                <a:solidFill>
                  <a:srgbClr val="376092"/>
                </a:solidFill>
              </a:rPr>
              <a:t> </a:t>
            </a:r>
          </a:p>
        </p:txBody>
      </p:sp>
      <p:sp>
        <p:nvSpPr>
          <p:cNvPr id="3" name="Subtitle 2"/>
          <p:cNvSpPr>
            <a:spLocks noGrp="1"/>
          </p:cNvSpPr>
          <p:nvPr>
            <p:ph type="subTitle" idx="1"/>
          </p:nvPr>
        </p:nvSpPr>
        <p:spPr>
          <a:xfrm>
            <a:off x="1371600" y="2610190"/>
            <a:ext cx="6400800" cy="3028610"/>
          </a:xfrm>
        </p:spPr>
        <p:txBody>
          <a:bodyPr>
            <a:normAutofit/>
          </a:bodyPr>
          <a:lstStyle/>
          <a:p>
            <a:r>
              <a:rPr lang="en-US" sz="4000" b="1" dirty="0">
                <a:solidFill>
                  <a:srgbClr val="FF0000"/>
                </a:solidFill>
              </a:rPr>
              <a:t>USING EDUCATION TECHNOLOGIES IN</a:t>
            </a:r>
          </a:p>
          <a:p>
            <a:r>
              <a:rPr lang="en-US" sz="4000" b="1" dirty="0">
                <a:solidFill>
                  <a:srgbClr val="FF0000"/>
                </a:solidFill>
              </a:rPr>
              <a:t>HIGHER EDUCATION AND TVET</a:t>
            </a:r>
          </a:p>
          <a:p>
            <a:endParaRPr lang="en-US" sz="3600" dirty="0">
              <a:solidFill>
                <a:srgbClr val="FF0000"/>
              </a:solidFill>
            </a:endParaRPr>
          </a:p>
        </p:txBody>
      </p:sp>
    </p:spTree>
    <p:extLst>
      <p:ext uri="{BB962C8B-B14F-4D97-AF65-F5344CB8AC3E}">
        <p14:creationId xmlns:p14="http://schemas.microsoft.com/office/powerpoint/2010/main" val="10165030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38"/>
            <a:ext cx="7772400" cy="676214"/>
          </a:xfrm>
        </p:spPr>
        <p:txBody>
          <a:bodyPr>
            <a:normAutofit fontScale="90000"/>
          </a:bodyPr>
          <a:lstStyle/>
          <a:p>
            <a:r>
              <a:rPr lang="en-US" sz="2800" dirty="0"/>
              <a:t>Education technologies: A Taxonomy in formal schooling  </a:t>
            </a:r>
          </a:p>
        </p:txBody>
      </p:sp>
      <p:sp>
        <p:nvSpPr>
          <p:cNvPr id="3" name="Subtitle 2"/>
          <p:cNvSpPr>
            <a:spLocks noGrp="1"/>
          </p:cNvSpPr>
          <p:nvPr>
            <p:ph type="subTitle" idx="1"/>
          </p:nvPr>
        </p:nvSpPr>
        <p:spPr>
          <a:xfrm>
            <a:off x="1371600" y="1467878"/>
            <a:ext cx="6400800" cy="4170922"/>
          </a:xfrm>
        </p:spPr>
        <p:txBody>
          <a:bodyPr>
            <a:normAutofit/>
          </a:bodyPr>
          <a:lstStyle/>
          <a:p>
            <a:r>
              <a:rPr lang="en-US" sz="3600" dirty="0">
                <a:solidFill>
                  <a:srgbClr val="FF0000"/>
                </a:solidFill>
              </a:rPr>
              <a:t>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66983" y="824652"/>
            <a:ext cx="7691217" cy="5855017"/>
          </a:xfrm>
          <a:prstGeom prst="rect">
            <a:avLst/>
          </a:prstGeom>
          <a:noFill/>
          <a:ln>
            <a:noFill/>
          </a:ln>
        </p:spPr>
      </p:pic>
    </p:spTree>
    <p:extLst>
      <p:ext uri="{BB962C8B-B14F-4D97-AF65-F5344CB8AC3E}">
        <p14:creationId xmlns:p14="http://schemas.microsoft.com/office/powerpoint/2010/main" val="20908780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normAutofit fontScale="90000"/>
          </a:bodyPr>
          <a:lstStyle/>
          <a:p>
            <a:r>
              <a:rPr lang="en-US" dirty="0">
                <a:solidFill>
                  <a:srgbClr val="1F497D"/>
                </a:solidFill>
              </a:rPr>
              <a:t>Theme 2 </a:t>
            </a:r>
            <a:br>
              <a:rPr lang="en-US" dirty="0">
                <a:solidFill>
                  <a:srgbClr val="1F497D"/>
                </a:solidFill>
              </a:rPr>
            </a:br>
            <a:r>
              <a:rPr lang="en-US" sz="4000" dirty="0">
                <a:solidFill>
                  <a:srgbClr val="1F497D"/>
                </a:solidFill>
              </a:rPr>
              <a:t>(Discussion Leader: Marito Garcia, PhD)</a:t>
            </a:r>
            <a:br>
              <a:rPr lang="en-US" sz="4000" dirty="0">
                <a:solidFill>
                  <a:srgbClr val="1F497D"/>
                </a:solidFill>
              </a:rPr>
            </a:br>
            <a:r>
              <a:rPr lang="en-US" sz="4900" dirty="0">
                <a:solidFill>
                  <a:srgbClr val="1F497D"/>
                </a:solidFill>
              </a:rPr>
              <a:t/>
            </a:r>
            <a:br>
              <a:rPr lang="en-US" sz="4900" dirty="0">
                <a:solidFill>
                  <a:srgbClr val="1F497D"/>
                </a:solidFill>
              </a:rPr>
            </a:br>
            <a:r>
              <a:rPr lang="en-US" dirty="0">
                <a:solidFill>
                  <a:srgbClr val="1F497D"/>
                </a:solidFill>
              </a:rPr>
              <a:t>Higher Education and TVET Courses </a:t>
            </a:r>
          </a:p>
        </p:txBody>
      </p:sp>
      <p:sp>
        <p:nvSpPr>
          <p:cNvPr id="3" name="Subtitle 2"/>
          <p:cNvSpPr>
            <a:spLocks noGrp="1"/>
          </p:cNvSpPr>
          <p:nvPr>
            <p:ph type="subTitle" idx="1"/>
          </p:nvPr>
        </p:nvSpPr>
        <p:spPr>
          <a:xfrm>
            <a:off x="1371600" y="2340171"/>
            <a:ext cx="6400800" cy="3298629"/>
          </a:xfrm>
        </p:spPr>
        <p:txBody>
          <a:bodyPr>
            <a:normAutofit/>
          </a:bodyPr>
          <a:lstStyle/>
          <a:p>
            <a:endParaRPr lang="en-US" sz="4800" dirty="0">
              <a:solidFill>
                <a:srgbClr val="FF0000"/>
              </a:solidFill>
            </a:endParaRPr>
          </a:p>
          <a:p>
            <a:r>
              <a:rPr lang="en-US" sz="4800" dirty="0">
                <a:solidFill>
                  <a:srgbClr val="FF0000"/>
                </a:solidFill>
              </a:rPr>
              <a:t>WHAT TYPES OF NEW COURSES SHOULD BE INTRODUCED?</a:t>
            </a:r>
          </a:p>
        </p:txBody>
      </p:sp>
    </p:spTree>
    <p:extLst>
      <p:ext uri="{BB962C8B-B14F-4D97-AF65-F5344CB8AC3E}">
        <p14:creationId xmlns:p14="http://schemas.microsoft.com/office/powerpoint/2010/main" val="1914469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079"/>
            <a:ext cx="7772400" cy="898869"/>
          </a:xfrm>
        </p:spPr>
        <p:txBody>
          <a:bodyPr>
            <a:noAutofit/>
          </a:bodyPr>
          <a:lstStyle/>
          <a:p>
            <a:r>
              <a:rPr lang="en-US" sz="2800" dirty="0"/>
              <a:t>Education technologies: A taxonomy for workforce skills development</a:t>
            </a:r>
          </a:p>
        </p:txBody>
      </p:sp>
      <p:sp>
        <p:nvSpPr>
          <p:cNvPr id="3" name="Subtitle 2"/>
          <p:cNvSpPr>
            <a:spLocks noGrp="1"/>
          </p:cNvSpPr>
          <p:nvPr>
            <p:ph type="subTitle" idx="1"/>
          </p:nvPr>
        </p:nvSpPr>
        <p:spPr>
          <a:xfrm>
            <a:off x="1371600" y="2610190"/>
            <a:ext cx="6400800" cy="3028610"/>
          </a:xfrm>
        </p:spPr>
        <p:txBody>
          <a:bodyPr>
            <a:normAutofit/>
          </a:bodyPr>
          <a:lstStyle/>
          <a:p>
            <a:r>
              <a:rPr lang="en-US" sz="3600" dirty="0">
                <a:solidFill>
                  <a:srgbClr val="FF0000"/>
                </a:solidFill>
              </a:rPr>
              <a:t> </a:t>
            </a:r>
          </a:p>
        </p:txBody>
      </p:sp>
      <p:pic>
        <p:nvPicPr>
          <p:cNvPr id="6" name="Picture 5"/>
          <p:cNvPicPr>
            <a:picLocks noChangeAspect="1"/>
          </p:cNvPicPr>
          <p:nvPr/>
        </p:nvPicPr>
        <p:blipFill>
          <a:blip r:embed="rId2"/>
          <a:stretch>
            <a:fillRect/>
          </a:stretch>
        </p:blipFill>
        <p:spPr>
          <a:xfrm>
            <a:off x="285750" y="1492250"/>
            <a:ext cx="8620125" cy="5016500"/>
          </a:xfrm>
          <a:prstGeom prst="rect">
            <a:avLst/>
          </a:prstGeom>
        </p:spPr>
      </p:pic>
    </p:spTree>
    <p:extLst>
      <p:ext uri="{BB962C8B-B14F-4D97-AF65-F5344CB8AC3E}">
        <p14:creationId xmlns:p14="http://schemas.microsoft.com/office/powerpoint/2010/main" val="24462626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D2DE756-B239-2C47-8AAA-34A024F750F9}"/>
              </a:ext>
            </a:extLst>
          </p:cNvPr>
          <p:cNvSpPr>
            <a:spLocks noGrp="1"/>
          </p:cNvSpPr>
          <p:nvPr>
            <p:ph type="title"/>
          </p:nvPr>
        </p:nvSpPr>
        <p:spPr>
          <a:xfrm>
            <a:off x="154885" y="274638"/>
            <a:ext cx="8812934" cy="1143000"/>
          </a:xfrm>
        </p:spPr>
        <p:txBody>
          <a:bodyPr>
            <a:normAutofit fontScale="90000"/>
          </a:bodyPr>
          <a:lstStyle/>
          <a:p>
            <a:r>
              <a:rPr lang="en-US" dirty="0"/>
              <a:t>      </a:t>
            </a:r>
            <a:br>
              <a:rPr lang="en-US" dirty="0"/>
            </a:br>
            <a:r>
              <a:rPr lang="en-US" sz="3600" b="1" dirty="0">
                <a:solidFill>
                  <a:schemeClr val="tx2"/>
                </a:solidFill>
              </a:rPr>
              <a:t>Examples of online course platforms</a:t>
            </a:r>
            <a:r>
              <a:rPr lang="en-US" sz="3600" b="1" dirty="0">
                <a:solidFill>
                  <a:srgbClr val="FF0000"/>
                </a:solidFill>
              </a:rPr>
              <a:t/>
            </a:r>
            <a:br>
              <a:rPr lang="en-US" sz="3600" b="1" dirty="0">
                <a:solidFill>
                  <a:srgbClr val="FF0000"/>
                </a:solidFill>
              </a:rPr>
            </a:br>
            <a:r>
              <a:rPr lang="en-US" sz="3600" b="1" dirty="0">
                <a:solidFill>
                  <a:srgbClr val="FF0000"/>
                </a:solidFill>
              </a:rPr>
              <a:t/>
            </a:r>
            <a:br>
              <a:rPr lang="en-US" sz="3600" b="1" dirty="0">
                <a:solidFill>
                  <a:srgbClr val="FF0000"/>
                </a:solidFill>
              </a:rPr>
            </a:br>
            <a:r>
              <a:rPr lang="en-US" sz="3600" b="1" dirty="0">
                <a:solidFill>
                  <a:srgbClr val="FF0000"/>
                </a:solidFill>
              </a:rPr>
              <a:t>As of 2018 over 101-million learners worldwide used MOOCs online courses </a:t>
            </a:r>
            <a:endParaRPr lang="en-US" sz="4800" b="1" dirty="0">
              <a:solidFill>
                <a:srgbClr val="FF0000"/>
              </a:solidFill>
            </a:endParaRPr>
          </a:p>
        </p:txBody>
      </p:sp>
      <p:pic>
        <p:nvPicPr>
          <p:cNvPr id="5" name="Picture 4">
            <a:extLst>
              <a:ext uri="{FF2B5EF4-FFF2-40B4-BE49-F238E27FC236}">
                <a16:creationId xmlns="" xmlns:a16="http://schemas.microsoft.com/office/drawing/2014/main" id="{79E95927-AECF-144E-9CEA-5F5411DCCFC4}"/>
              </a:ext>
            </a:extLst>
          </p:cNvPr>
          <p:cNvPicPr>
            <a:picLocks noChangeAspect="1"/>
          </p:cNvPicPr>
          <p:nvPr/>
        </p:nvPicPr>
        <p:blipFill>
          <a:blip r:embed="rId2"/>
          <a:stretch>
            <a:fillRect/>
          </a:stretch>
        </p:blipFill>
        <p:spPr>
          <a:xfrm>
            <a:off x="742447" y="2888394"/>
            <a:ext cx="7354424" cy="3356907"/>
          </a:xfrm>
          <a:prstGeom prst="rect">
            <a:avLst/>
          </a:prstGeom>
        </p:spPr>
      </p:pic>
    </p:spTree>
    <p:extLst>
      <p:ext uri="{BB962C8B-B14F-4D97-AF65-F5344CB8AC3E}">
        <p14:creationId xmlns:p14="http://schemas.microsoft.com/office/powerpoint/2010/main" val="17481412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45" y="1424838"/>
            <a:ext cx="7701480" cy="5134946"/>
          </a:xfrm>
          <a:prstGeom prst="rect">
            <a:avLst/>
          </a:prstGeom>
        </p:spPr>
      </p:pic>
      <p:sp>
        <p:nvSpPr>
          <p:cNvPr id="3" name="TextBox 2"/>
          <p:cNvSpPr txBox="1"/>
          <p:nvPr/>
        </p:nvSpPr>
        <p:spPr>
          <a:xfrm>
            <a:off x="356041" y="337161"/>
            <a:ext cx="8343900" cy="861770"/>
          </a:xfrm>
          <a:prstGeom prst="rect">
            <a:avLst/>
          </a:prstGeom>
          <a:noFill/>
        </p:spPr>
        <p:txBody>
          <a:bodyPr wrap="square" lIns="121917" tIns="60958" rIns="121917" bIns="60958" rtlCol="0">
            <a:spAutoFit/>
          </a:bodyPr>
          <a:lstStyle/>
          <a:p>
            <a:pPr algn="ctr"/>
            <a:r>
              <a:rPr lang="en-US" sz="2400" b="1" dirty="0">
                <a:solidFill>
                  <a:srgbClr val="FF0000"/>
                </a:solidFill>
              </a:rPr>
              <a:t>EXAMPLES  OF ONLINE COURSE PROVIDER UNIVERSITIES </a:t>
            </a:r>
          </a:p>
          <a:p>
            <a:pPr algn="ctr"/>
            <a:r>
              <a:rPr lang="en-US" sz="2400" b="1" dirty="0">
                <a:solidFill>
                  <a:srgbClr val="FF0000"/>
                </a:solidFill>
              </a:rPr>
              <a:t> in the  U.S. – on </a:t>
            </a:r>
            <a:r>
              <a:rPr lang="en-US" sz="2400" b="1" dirty="0" err="1">
                <a:solidFill>
                  <a:schemeClr val="accent5"/>
                </a:solidFill>
              </a:rPr>
              <a:t>Coursera</a:t>
            </a:r>
            <a:r>
              <a:rPr lang="en-US" sz="2400" b="1" dirty="0">
                <a:solidFill>
                  <a:schemeClr val="accent5"/>
                </a:solidFill>
              </a:rPr>
              <a:t> </a:t>
            </a:r>
            <a:r>
              <a:rPr lang="en-US" sz="2400" b="1" dirty="0">
                <a:solidFill>
                  <a:srgbClr val="FF0000"/>
                </a:solidFill>
              </a:rPr>
              <a:t>Platform</a:t>
            </a:r>
          </a:p>
        </p:txBody>
      </p:sp>
      <p:sp>
        <p:nvSpPr>
          <p:cNvPr id="4" name="Oval 3"/>
          <p:cNvSpPr/>
          <p:nvPr/>
        </p:nvSpPr>
        <p:spPr>
          <a:xfrm>
            <a:off x="2831463" y="1351007"/>
            <a:ext cx="755527" cy="757881"/>
          </a:xfrm>
          <a:prstGeom prst="ellipse">
            <a:avLst/>
          </a:prstGeom>
          <a:noFill/>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Tree>
    <p:extLst>
      <p:ext uri="{BB962C8B-B14F-4D97-AF65-F5344CB8AC3E}">
        <p14:creationId xmlns:p14="http://schemas.microsoft.com/office/powerpoint/2010/main" val="237958516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04" y="1630375"/>
            <a:ext cx="7355007" cy="4625713"/>
          </a:xfrm>
          <a:prstGeom prst="rect">
            <a:avLst/>
          </a:prstGeom>
        </p:spPr>
      </p:pic>
      <p:sp>
        <p:nvSpPr>
          <p:cNvPr id="3" name="TextBox 2"/>
          <p:cNvSpPr txBox="1"/>
          <p:nvPr/>
        </p:nvSpPr>
        <p:spPr>
          <a:xfrm>
            <a:off x="228602" y="423334"/>
            <a:ext cx="8686799" cy="861770"/>
          </a:xfrm>
          <a:prstGeom prst="rect">
            <a:avLst/>
          </a:prstGeom>
          <a:noFill/>
        </p:spPr>
        <p:txBody>
          <a:bodyPr wrap="square" lIns="121917" tIns="60958" rIns="121917" bIns="60958" rtlCol="0">
            <a:spAutoFit/>
          </a:bodyPr>
          <a:lstStyle/>
          <a:p>
            <a:pPr algn="ctr"/>
            <a:r>
              <a:rPr lang="en-US" sz="2400" b="1" dirty="0">
                <a:solidFill>
                  <a:srgbClr val="FF0000"/>
                </a:solidFill>
              </a:rPr>
              <a:t>EXAMPLES OF ONLINE COURSE PROVIDERS </a:t>
            </a:r>
          </a:p>
          <a:p>
            <a:pPr algn="ctr"/>
            <a:r>
              <a:rPr lang="en-US" sz="2400" b="1" dirty="0">
                <a:solidFill>
                  <a:srgbClr val="FF0000"/>
                </a:solidFill>
              </a:rPr>
              <a:t>FROM ASIA, EUROPE, LATIN AMERICA on </a:t>
            </a:r>
            <a:r>
              <a:rPr lang="en-US" sz="2400" b="1" dirty="0" err="1">
                <a:solidFill>
                  <a:schemeClr val="tx2">
                    <a:lumMod val="60000"/>
                    <a:lumOff val="40000"/>
                  </a:schemeClr>
                </a:solidFill>
              </a:rPr>
              <a:t>Coursera</a:t>
            </a:r>
            <a:r>
              <a:rPr lang="en-US" sz="2400" b="1" dirty="0">
                <a:solidFill>
                  <a:srgbClr val="FF0000"/>
                </a:solidFill>
              </a:rPr>
              <a:t> Platform</a:t>
            </a:r>
          </a:p>
        </p:txBody>
      </p:sp>
    </p:spTree>
    <p:extLst>
      <p:ext uri="{BB962C8B-B14F-4D97-AF65-F5344CB8AC3E}">
        <p14:creationId xmlns:p14="http://schemas.microsoft.com/office/powerpoint/2010/main" val="184558489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142595"/>
            <a:ext cx="9144000" cy="715405"/>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6142595"/>
            <a:ext cx="6741046"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6" y="1725164"/>
            <a:ext cx="6874225" cy="421318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137373" y="265410"/>
            <a:ext cx="7013796" cy="1077218"/>
          </a:xfrm>
          <a:prstGeom prst="rect">
            <a:avLst/>
          </a:prstGeom>
          <a:noFill/>
        </p:spPr>
        <p:txBody>
          <a:bodyPr wrap="square" rtlCol="0">
            <a:spAutoFit/>
          </a:bodyPr>
          <a:lstStyle/>
          <a:p>
            <a:r>
              <a:rPr lang="en-US" sz="3200" dirty="0" smtClean="0"/>
              <a:t>Certification Online: </a:t>
            </a:r>
          </a:p>
          <a:p>
            <a:r>
              <a:rPr lang="en-US" sz="3200" dirty="0" err="1" smtClean="0"/>
              <a:t>Coursera</a:t>
            </a:r>
            <a:r>
              <a:rPr lang="en-US" sz="3200" dirty="0" smtClean="0"/>
              <a:t> with Partner Universities </a:t>
            </a:r>
            <a:endParaRPr lang="en-US" sz="3200" dirty="0"/>
          </a:p>
        </p:txBody>
      </p:sp>
    </p:spTree>
    <p:extLst>
      <p:ext uri="{BB962C8B-B14F-4D97-AF65-F5344CB8AC3E}">
        <p14:creationId xmlns:p14="http://schemas.microsoft.com/office/powerpoint/2010/main" val="312014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srcRect/>
          <a:stretch>
            <a:fillRect/>
          </a:stretch>
        </p:blipFill>
        <p:spPr bwMode="auto">
          <a:xfrm>
            <a:off x="1371600" y="1914743"/>
            <a:ext cx="6400800" cy="4208642"/>
          </a:xfrm>
          <a:prstGeom prst="rect">
            <a:avLst/>
          </a:prstGeom>
          <a:noFill/>
          <a:ln w="9525">
            <a:noFill/>
            <a:miter lim="800000"/>
            <a:headEnd/>
            <a:tailEnd/>
          </a:ln>
        </p:spPr>
      </p:pic>
      <p:sp>
        <p:nvSpPr>
          <p:cNvPr id="2" name="TextBox 1"/>
          <p:cNvSpPr txBox="1"/>
          <p:nvPr/>
        </p:nvSpPr>
        <p:spPr>
          <a:xfrm>
            <a:off x="1371599" y="796229"/>
            <a:ext cx="6779569" cy="1077218"/>
          </a:xfrm>
          <a:prstGeom prst="rect">
            <a:avLst/>
          </a:prstGeom>
          <a:noFill/>
        </p:spPr>
        <p:txBody>
          <a:bodyPr wrap="square" rtlCol="0">
            <a:spAutoFit/>
          </a:bodyPr>
          <a:lstStyle/>
          <a:p>
            <a:r>
              <a:rPr lang="en-US" sz="3200" dirty="0" smtClean="0"/>
              <a:t>Certification Online: </a:t>
            </a:r>
            <a:r>
              <a:rPr lang="en-US" sz="3200" dirty="0" err="1" smtClean="0"/>
              <a:t>Coursera</a:t>
            </a:r>
            <a:r>
              <a:rPr lang="en-US" sz="3200" dirty="0" smtClean="0"/>
              <a:t> with Partner Universities </a:t>
            </a:r>
            <a:endParaRPr lang="en-US" sz="3200" dirty="0"/>
          </a:p>
        </p:txBody>
      </p:sp>
    </p:spTree>
    <p:extLst>
      <p:ext uri="{BB962C8B-B14F-4D97-AF65-F5344CB8AC3E}">
        <p14:creationId xmlns:p14="http://schemas.microsoft.com/office/powerpoint/2010/main" val="144543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D2DE756-B239-2C47-8AAA-34A024F750F9}"/>
              </a:ext>
            </a:extLst>
          </p:cNvPr>
          <p:cNvSpPr>
            <a:spLocks noGrp="1"/>
          </p:cNvSpPr>
          <p:nvPr>
            <p:ph type="title"/>
          </p:nvPr>
        </p:nvSpPr>
        <p:spPr>
          <a:xfrm>
            <a:off x="180861" y="365126"/>
            <a:ext cx="8601096" cy="1325563"/>
          </a:xfrm>
        </p:spPr>
        <p:txBody>
          <a:bodyPr>
            <a:normAutofit/>
          </a:bodyPr>
          <a:lstStyle/>
          <a:p>
            <a:pPr algn="ctr"/>
            <a:r>
              <a:rPr lang="en-US" sz="2800" b="1" dirty="0" err="1">
                <a:solidFill>
                  <a:srgbClr val="FF0000"/>
                </a:solidFill>
              </a:rPr>
              <a:t>Udacity</a:t>
            </a:r>
            <a:r>
              <a:rPr lang="en-US" sz="2800" b="1" dirty="0">
                <a:solidFill>
                  <a:srgbClr val="FF0000"/>
                </a:solidFill>
              </a:rPr>
              <a:t> courses co-created </a:t>
            </a:r>
            <a:br>
              <a:rPr lang="en-US" sz="2800" b="1" dirty="0">
                <a:solidFill>
                  <a:srgbClr val="FF0000"/>
                </a:solidFill>
              </a:rPr>
            </a:br>
            <a:r>
              <a:rPr lang="en-US" sz="2800" b="1" dirty="0">
                <a:solidFill>
                  <a:srgbClr val="FF0000"/>
                </a:solidFill>
              </a:rPr>
              <a:t>with private companies</a:t>
            </a:r>
          </a:p>
        </p:txBody>
      </p:sp>
      <p:pic>
        <p:nvPicPr>
          <p:cNvPr id="6" name="Picture 5">
            <a:extLst>
              <a:ext uri="{FF2B5EF4-FFF2-40B4-BE49-F238E27FC236}">
                <a16:creationId xmlns="" xmlns:a16="http://schemas.microsoft.com/office/drawing/2014/main" id="{BBC04859-84B7-A64B-9CD3-5043CF121A39}"/>
              </a:ext>
            </a:extLst>
          </p:cNvPr>
          <p:cNvPicPr>
            <a:picLocks noChangeAspect="1"/>
          </p:cNvPicPr>
          <p:nvPr/>
        </p:nvPicPr>
        <p:blipFill>
          <a:blip r:embed="rId2">
            <a:alphaModFix/>
            <a:extLst/>
          </a:blip>
          <a:stretch>
            <a:fillRect/>
          </a:stretch>
        </p:blipFill>
        <p:spPr>
          <a:xfrm>
            <a:off x="361721" y="1575351"/>
            <a:ext cx="8307521" cy="5079324"/>
          </a:xfrm>
          <a:prstGeom prst="rect">
            <a:avLst/>
          </a:prstGeom>
        </p:spPr>
      </p:pic>
    </p:spTree>
    <p:extLst>
      <p:ext uri="{BB962C8B-B14F-4D97-AF65-F5344CB8AC3E}">
        <p14:creationId xmlns:p14="http://schemas.microsoft.com/office/powerpoint/2010/main" val="22950596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86038" y="248199"/>
            <a:ext cx="8229600" cy="892065"/>
          </a:xfrm>
          <a:prstGeom prst="rect">
            <a:avLst/>
          </a:prstGeom>
        </p:spPr>
        <p:txBody>
          <a:bodyPr vert="horz" lIns="0" tIns="0" rIns="0" bIns="0" rtlCol="0" anchor="ctr">
            <a:noAutofit/>
          </a:bodyPr>
          <a:lstStyle>
            <a:lvl1pPr marL="0" indent="0" algn="l" defTabSz="457200" rtl="0" eaLnBrk="1" latinLnBrk="0" hangingPunct="1">
              <a:spcBef>
                <a:spcPts val="0"/>
              </a:spcBef>
              <a:buNone/>
              <a:defRPr sz="2400" kern="1200">
                <a:solidFill>
                  <a:srgbClr val="7F7F7F"/>
                </a:solidFill>
                <a:latin typeface="Arial"/>
                <a:ea typeface="+mj-ea"/>
                <a:cs typeface="Arial"/>
              </a:defRPr>
            </a:lvl1pPr>
          </a:lstStyle>
          <a:p>
            <a:pPr algn="ctr"/>
            <a:r>
              <a:rPr lang="en-US" dirty="0">
                <a:solidFill>
                  <a:srgbClr val="17AA1C"/>
                </a:solidFill>
              </a:rPr>
              <a:t>Diverse Marketplace of over 100,000Courses: </a:t>
            </a:r>
            <a:r>
              <a:rPr lang="en-US" dirty="0" err="1">
                <a:solidFill>
                  <a:srgbClr val="17AA1C"/>
                </a:solidFill>
              </a:rPr>
              <a:t>Udemy</a:t>
            </a:r>
            <a:r>
              <a:rPr lang="en-US" dirty="0">
                <a:solidFill>
                  <a:srgbClr val="17AA1C"/>
                </a:solidFill>
              </a:rPr>
              <a:t> </a:t>
            </a:r>
          </a:p>
        </p:txBody>
      </p:sp>
      <p:sp>
        <p:nvSpPr>
          <p:cNvPr id="20" name="TextBox 19"/>
          <p:cNvSpPr txBox="1"/>
          <p:nvPr/>
        </p:nvSpPr>
        <p:spPr>
          <a:xfrm>
            <a:off x="945104" y="991080"/>
            <a:ext cx="7271889" cy="415494"/>
          </a:xfrm>
          <a:prstGeom prst="rect">
            <a:avLst/>
          </a:prstGeom>
          <a:noFill/>
        </p:spPr>
        <p:txBody>
          <a:bodyPr wrap="square" lIns="121917" tIns="60958" rIns="121917" bIns="60958" rtlCol="0">
            <a:spAutoFit/>
          </a:bodyPr>
          <a:lstStyle/>
          <a:p>
            <a:pPr algn="ctr"/>
            <a:r>
              <a:rPr lang="en-US" sz="1900" dirty="0">
                <a:solidFill>
                  <a:schemeClr val="tx2"/>
                </a:solidFill>
                <a:latin typeface="Arial"/>
                <a:cs typeface="Arial"/>
              </a:rPr>
              <a:t>Broad content library spans huge variety of topics</a:t>
            </a:r>
          </a:p>
        </p:txBody>
      </p:sp>
      <p:pic>
        <p:nvPicPr>
          <p:cNvPr id="5" name="Picture 4" descr="Course_Tiles.jpg"/>
          <p:cNvPicPr>
            <a:picLocks noChangeAspect="1"/>
          </p:cNvPicPr>
          <p:nvPr/>
        </p:nvPicPr>
        <p:blipFill rotWithShape="1">
          <a:blip r:embed="rId2">
            <a:extLst>
              <a:ext uri="{28A0092B-C50C-407E-A947-70E740481C1C}">
                <a14:useLocalDpi xmlns:a14="http://schemas.microsoft.com/office/drawing/2010/main" val="0"/>
              </a:ext>
            </a:extLst>
          </a:blip>
          <a:srcRect l="2560" r="2560"/>
          <a:stretch/>
        </p:blipFill>
        <p:spPr>
          <a:xfrm>
            <a:off x="-1" y="1675192"/>
            <a:ext cx="9144001" cy="4319312"/>
          </a:xfrm>
          <a:prstGeom prst="rect">
            <a:avLst/>
          </a:prstGeom>
        </p:spPr>
      </p:pic>
    </p:spTree>
    <p:extLst>
      <p:ext uri="{BB962C8B-B14F-4D97-AF65-F5344CB8AC3E}">
        <p14:creationId xmlns:p14="http://schemas.microsoft.com/office/powerpoint/2010/main" val="68487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3326"/>
            <a:ext cx="7772400" cy="1004765"/>
          </a:xfrm>
        </p:spPr>
        <p:txBody>
          <a:bodyPr>
            <a:normAutofit fontScale="90000"/>
          </a:bodyPr>
          <a:lstStyle/>
          <a:p>
            <a:r>
              <a:rPr lang="en-US" sz="3600" dirty="0" smtClean="0">
                <a:solidFill>
                  <a:srgbClr val="FF0000"/>
                </a:solidFill>
              </a:rPr>
              <a:t>Case example TVET</a:t>
            </a:r>
            <a:r>
              <a:rPr lang="en-US" sz="3600" dirty="0" smtClean="0"/>
              <a:t/>
            </a:r>
            <a:br>
              <a:rPr lang="en-US" sz="3600" dirty="0" smtClean="0"/>
            </a:br>
            <a:r>
              <a:rPr lang="en-US" sz="3600" dirty="0" smtClean="0"/>
              <a:t> </a:t>
            </a:r>
            <a:endParaRPr lang="en-US" sz="3600" dirty="0"/>
          </a:p>
        </p:txBody>
      </p:sp>
      <p:sp>
        <p:nvSpPr>
          <p:cNvPr id="3" name="Subtitle 2"/>
          <p:cNvSpPr>
            <a:spLocks noGrp="1"/>
          </p:cNvSpPr>
          <p:nvPr>
            <p:ph type="subTitle" idx="1"/>
          </p:nvPr>
        </p:nvSpPr>
        <p:spPr>
          <a:xfrm>
            <a:off x="1371600" y="2610190"/>
            <a:ext cx="6400800" cy="3028610"/>
          </a:xfrm>
        </p:spPr>
        <p:txBody>
          <a:bodyPr>
            <a:normAutofit/>
          </a:bodyPr>
          <a:lstStyle/>
          <a:p>
            <a:r>
              <a:rPr lang="en-US" sz="4800" dirty="0"/>
              <a:t>COUNTRY WORKSHOP ON READINESS FOR THE 4</a:t>
            </a:r>
            <a:r>
              <a:rPr lang="en-US" sz="4800" baseline="30000" dirty="0"/>
              <a:t>th</a:t>
            </a:r>
            <a:r>
              <a:rPr lang="en-US" sz="4800" dirty="0"/>
              <a:t>  INDUSTRIAL REVOLUTION</a:t>
            </a:r>
          </a:p>
          <a:p>
            <a:endParaRPr lang="en-US" sz="4800" dirty="0"/>
          </a:p>
        </p:txBody>
      </p:sp>
      <p:pic>
        <p:nvPicPr>
          <p:cNvPr id="4" name="Picture 3"/>
          <p:cNvPicPr>
            <a:picLocks noChangeAspect="1"/>
          </p:cNvPicPr>
          <p:nvPr/>
        </p:nvPicPr>
        <p:blipFill>
          <a:blip r:embed="rId2"/>
          <a:stretch>
            <a:fillRect/>
          </a:stretch>
        </p:blipFill>
        <p:spPr>
          <a:xfrm>
            <a:off x="0" y="1061639"/>
            <a:ext cx="9144000" cy="5796361"/>
          </a:xfrm>
          <a:prstGeom prst="rect">
            <a:avLst/>
          </a:prstGeom>
        </p:spPr>
      </p:pic>
    </p:spTree>
    <p:extLst>
      <p:ext uri="{BB962C8B-B14F-4D97-AF65-F5344CB8AC3E}">
        <p14:creationId xmlns:p14="http://schemas.microsoft.com/office/powerpoint/2010/main" val="12778260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006" y="350026"/>
            <a:ext cx="8720238" cy="1410102"/>
          </a:xfrm>
        </p:spPr>
        <p:txBody>
          <a:bodyPr>
            <a:normAutofit/>
          </a:bodyPr>
          <a:lstStyle/>
          <a:p>
            <a:r>
              <a:rPr lang="en-US" sz="3600" dirty="0">
                <a:solidFill>
                  <a:srgbClr val="376092"/>
                </a:solidFill>
              </a:rPr>
              <a:t>Survey of 22 African Countries</a:t>
            </a:r>
            <a:br>
              <a:rPr lang="en-US" sz="3600" dirty="0">
                <a:solidFill>
                  <a:srgbClr val="376092"/>
                </a:solidFill>
              </a:rPr>
            </a:br>
            <a:r>
              <a:rPr lang="en-US" sz="3600" dirty="0">
                <a:solidFill>
                  <a:srgbClr val="376092"/>
                </a:solidFill>
              </a:rPr>
              <a:t>Are universities/TVET using online courses?</a:t>
            </a:r>
          </a:p>
        </p:txBody>
      </p:sp>
      <p:sp>
        <p:nvSpPr>
          <p:cNvPr id="3" name="Subtitle 2"/>
          <p:cNvSpPr>
            <a:spLocks noGrp="1"/>
          </p:cNvSpPr>
          <p:nvPr>
            <p:ph type="subTitle" idx="1"/>
          </p:nvPr>
        </p:nvSpPr>
        <p:spPr>
          <a:xfrm>
            <a:off x="1371600" y="2610190"/>
            <a:ext cx="6400800" cy="3028610"/>
          </a:xfrm>
        </p:spPr>
        <p:txBody>
          <a:bodyPr>
            <a:normAutofit/>
          </a:bodyPr>
          <a:lstStyle/>
          <a:p>
            <a:r>
              <a:rPr lang="en-US" sz="4000" b="1" dirty="0">
                <a:solidFill>
                  <a:srgbClr val="FF0000"/>
                </a:solidFill>
              </a:rPr>
              <a:t> </a:t>
            </a:r>
          </a:p>
          <a:p>
            <a:endParaRPr lang="en-US" sz="3600" dirty="0">
              <a:solidFill>
                <a:srgbClr val="FF0000"/>
              </a:solidFill>
            </a:endParaRPr>
          </a:p>
        </p:txBody>
      </p:sp>
      <p:pic>
        <p:nvPicPr>
          <p:cNvPr id="5" name="image13.png" descr="Chart"/>
          <p:cNvPicPr/>
          <p:nvPr/>
        </p:nvPicPr>
        <p:blipFill>
          <a:blip r:embed="rId2"/>
          <a:srcRect/>
          <a:stretch>
            <a:fillRect/>
          </a:stretch>
        </p:blipFill>
        <p:spPr>
          <a:xfrm>
            <a:off x="555626" y="1981200"/>
            <a:ext cx="8175624" cy="4273550"/>
          </a:xfrm>
          <a:prstGeom prst="rect">
            <a:avLst/>
          </a:prstGeom>
          <a:ln/>
        </p:spPr>
      </p:pic>
    </p:spTree>
    <p:extLst>
      <p:ext uri="{BB962C8B-B14F-4D97-AF65-F5344CB8AC3E}">
        <p14:creationId xmlns:p14="http://schemas.microsoft.com/office/powerpoint/2010/main" val="32118459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lstStyle/>
          <a:p>
            <a:r>
              <a:rPr lang="en-US" dirty="0"/>
              <a:t>Theme 1-Sajitha</a:t>
            </a:r>
          </a:p>
        </p:txBody>
      </p:sp>
      <p:pic>
        <p:nvPicPr>
          <p:cNvPr id="4" name="Picture 3"/>
          <p:cNvPicPr>
            <a:picLocks noChangeAspect="1"/>
          </p:cNvPicPr>
          <p:nvPr/>
        </p:nvPicPr>
        <p:blipFill>
          <a:blip r:embed="rId2"/>
          <a:stretch>
            <a:fillRect/>
          </a:stretch>
        </p:blipFill>
        <p:spPr>
          <a:xfrm>
            <a:off x="0" y="431800"/>
            <a:ext cx="9144000" cy="5972922"/>
          </a:xfrm>
          <a:prstGeom prst="rect">
            <a:avLst/>
          </a:prstGeom>
        </p:spPr>
      </p:pic>
    </p:spTree>
    <p:extLst>
      <p:ext uri="{BB962C8B-B14F-4D97-AF65-F5344CB8AC3E}">
        <p14:creationId xmlns:p14="http://schemas.microsoft.com/office/powerpoint/2010/main" val="17829963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006" y="350026"/>
            <a:ext cx="8720238" cy="1410102"/>
          </a:xfrm>
        </p:spPr>
        <p:txBody>
          <a:bodyPr>
            <a:normAutofit fontScale="90000"/>
          </a:bodyPr>
          <a:lstStyle/>
          <a:p>
            <a:r>
              <a:rPr lang="en-US" sz="3600" dirty="0">
                <a:solidFill>
                  <a:srgbClr val="376092"/>
                </a:solidFill>
              </a:rPr>
              <a:t>Survey of 22 African Countries</a:t>
            </a:r>
            <a:br>
              <a:rPr lang="en-US" sz="3600" dirty="0">
                <a:solidFill>
                  <a:srgbClr val="376092"/>
                </a:solidFill>
              </a:rPr>
            </a:br>
            <a:r>
              <a:rPr lang="en-US" sz="3600" dirty="0">
                <a:solidFill>
                  <a:srgbClr val="376092"/>
                </a:solidFill>
              </a:rPr>
              <a:t>Are universities/TVET digital content and OER?</a:t>
            </a:r>
          </a:p>
        </p:txBody>
      </p:sp>
      <p:sp>
        <p:nvSpPr>
          <p:cNvPr id="3" name="Subtitle 2"/>
          <p:cNvSpPr>
            <a:spLocks noGrp="1"/>
          </p:cNvSpPr>
          <p:nvPr>
            <p:ph type="subTitle" idx="1"/>
          </p:nvPr>
        </p:nvSpPr>
        <p:spPr>
          <a:xfrm>
            <a:off x="1371600" y="2610190"/>
            <a:ext cx="6400800" cy="3028610"/>
          </a:xfrm>
        </p:spPr>
        <p:txBody>
          <a:bodyPr>
            <a:normAutofit/>
          </a:bodyPr>
          <a:lstStyle/>
          <a:p>
            <a:r>
              <a:rPr lang="en-US" sz="4000" b="1" dirty="0">
                <a:solidFill>
                  <a:srgbClr val="FF0000"/>
                </a:solidFill>
              </a:rPr>
              <a:t> </a:t>
            </a:r>
          </a:p>
          <a:p>
            <a:endParaRPr lang="en-US" sz="3600" dirty="0">
              <a:solidFill>
                <a:srgbClr val="FF0000"/>
              </a:solidFill>
            </a:endParaRPr>
          </a:p>
        </p:txBody>
      </p:sp>
      <p:pic>
        <p:nvPicPr>
          <p:cNvPr id="6" name="image16.png" descr="Chart"/>
          <p:cNvPicPr/>
          <p:nvPr/>
        </p:nvPicPr>
        <p:blipFill>
          <a:blip r:embed="rId2"/>
          <a:srcRect/>
          <a:stretch>
            <a:fillRect/>
          </a:stretch>
        </p:blipFill>
        <p:spPr>
          <a:xfrm>
            <a:off x="333374" y="1952625"/>
            <a:ext cx="8596869" cy="4794250"/>
          </a:xfrm>
          <a:prstGeom prst="rect">
            <a:avLst/>
          </a:prstGeom>
          <a:ln/>
        </p:spPr>
      </p:pic>
    </p:spTree>
    <p:extLst>
      <p:ext uri="{BB962C8B-B14F-4D97-AF65-F5344CB8AC3E}">
        <p14:creationId xmlns:p14="http://schemas.microsoft.com/office/powerpoint/2010/main" val="27474343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0018"/>
            <a:ext cx="7772400" cy="1190087"/>
          </a:xfrm>
        </p:spPr>
        <p:txBody>
          <a:bodyPr>
            <a:noAutofit/>
          </a:bodyPr>
          <a:lstStyle/>
          <a:p>
            <a:r>
              <a:rPr lang="en-US" sz="2800" dirty="0">
                <a:solidFill>
                  <a:srgbClr val="376092"/>
                </a:solidFill>
              </a:rPr>
              <a:t>Survey of 22 African countries:</a:t>
            </a:r>
            <a:br>
              <a:rPr lang="en-US" sz="2800" dirty="0">
                <a:solidFill>
                  <a:srgbClr val="376092"/>
                </a:solidFill>
              </a:rPr>
            </a:br>
            <a:r>
              <a:rPr lang="en-US" sz="2800" dirty="0">
                <a:solidFill>
                  <a:srgbClr val="376092"/>
                </a:solidFill>
              </a:rPr>
              <a:t>Education technology currently used? </a:t>
            </a:r>
          </a:p>
        </p:txBody>
      </p:sp>
      <p:sp>
        <p:nvSpPr>
          <p:cNvPr id="3" name="Subtitle 2"/>
          <p:cNvSpPr>
            <a:spLocks noGrp="1"/>
          </p:cNvSpPr>
          <p:nvPr>
            <p:ph type="subTitle" idx="1"/>
          </p:nvPr>
        </p:nvSpPr>
        <p:spPr>
          <a:xfrm>
            <a:off x="1371600" y="2610190"/>
            <a:ext cx="6400800" cy="3028610"/>
          </a:xfrm>
        </p:spPr>
        <p:txBody>
          <a:bodyPr>
            <a:normAutofit/>
          </a:bodyPr>
          <a:lstStyle/>
          <a:p>
            <a:pPr algn="l"/>
            <a:r>
              <a:rPr lang="en-US" sz="4000" b="1" dirty="0">
                <a:solidFill>
                  <a:srgbClr val="FF0000"/>
                </a:solidFill>
              </a:rPr>
              <a:t> </a:t>
            </a:r>
          </a:p>
          <a:p>
            <a:endParaRPr lang="en-US" sz="3600" dirty="0">
              <a:solidFill>
                <a:srgbClr val="FF0000"/>
              </a:solidFill>
            </a:endParaRPr>
          </a:p>
        </p:txBody>
      </p:sp>
      <p:sp>
        <p:nvSpPr>
          <p:cNvPr id="4" name="TextBox 3"/>
          <p:cNvSpPr txBox="1"/>
          <p:nvPr/>
        </p:nvSpPr>
        <p:spPr>
          <a:xfrm>
            <a:off x="245506" y="1524868"/>
            <a:ext cx="8930244" cy="7879078"/>
          </a:xfrm>
          <a:prstGeom prst="rect">
            <a:avLst/>
          </a:prstGeom>
          <a:noFill/>
        </p:spPr>
        <p:txBody>
          <a:bodyPr wrap="square" rtlCol="0">
            <a:spAutoFit/>
          </a:bodyPr>
          <a:lstStyle/>
          <a:p>
            <a:r>
              <a:rPr lang="en-US" sz="2400" dirty="0"/>
              <a:t>Digital content platforms          </a:t>
            </a:r>
            <a:r>
              <a:rPr lang="en-US" sz="2400" dirty="0">
                <a:solidFill>
                  <a:srgbClr val="FF0000"/>
                </a:solidFill>
              </a:rPr>
              <a:t>--Used in 17 of 22 countries</a:t>
            </a:r>
          </a:p>
          <a:p>
            <a:endParaRPr lang="en-US" sz="2400" dirty="0">
              <a:solidFill>
                <a:srgbClr val="FF0000"/>
              </a:solidFill>
            </a:endParaRPr>
          </a:p>
          <a:p>
            <a:r>
              <a:rPr lang="en-US" sz="2400" dirty="0"/>
              <a:t>Online learning platforms         </a:t>
            </a:r>
            <a:r>
              <a:rPr lang="en-US" sz="2400" dirty="0">
                <a:solidFill>
                  <a:srgbClr val="FF0000"/>
                </a:solidFill>
              </a:rPr>
              <a:t>-- Tanzania, Kenya, Mozambique, </a:t>
            </a:r>
          </a:p>
          <a:p>
            <a:r>
              <a:rPr lang="en-US" sz="2400" dirty="0">
                <a:solidFill>
                  <a:srgbClr val="FF0000"/>
                </a:solidFill>
              </a:rPr>
              <a:t>                                                           Nigeria, Rwanda, Somalia, </a:t>
            </a:r>
          </a:p>
          <a:p>
            <a:r>
              <a:rPr lang="en-US" sz="2400" dirty="0">
                <a:solidFill>
                  <a:srgbClr val="FF0000"/>
                </a:solidFill>
              </a:rPr>
              <a:t>                                                           Senegal, Mauritius, Ghana</a:t>
            </a:r>
            <a:endParaRPr lang="en-US" sz="2400" dirty="0"/>
          </a:p>
          <a:p>
            <a:endParaRPr lang="en-US" sz="2400" dirty="0"/>
          </a:p>
          <a:p>
            <a:r>
              <a:rPr lang="en-US" sz="2400" dirty="0"/>
              <a:t>Learning </a:t>
            </a:r>
            <a:r>
              <a:rPr lang="en-US" sz="2400" dirty="0" err="1"/>
              <a:t>mgt</a:t>
            </a:r>
            <a:r>
              <a:rPr lang="en-US" sz="2400" dirty="0"/>
              <a:t> systems (LMS)    </a:t>
            </a:r>
            <a:r>
              <a:rPr lang="en-US" sz="2400" dirty="0">
                <a:solidFill>
                  <a:srgbClr val="FF0000"/>
                </a:solidFill>
              </a:rPr>
              <a:t>--</a:t>
            </a:r>
            <a:r>
              <a:rPr lang="en-US" sz="2400" dirty="0"/>
              <a:t> </a:t>
            </a:r>
            <a:r>
              <a:rPr lang="en-US" sz="2400" dirty="0">
                <a:solidFill>
                  <a:srgbClr val="FF0000"/>
                </a:solidFill>
              </a:rPr>
              <a:t>Somalia, Cote D’Ivoire, Congo </a:t>
            </a:r>
            <a:r>
              <a:rPr lang="en-US" sz="2400" dirty="0" err="1">
                <a:solidFill>
                  <a:srgbClr val="FF0000"/>
                </a:solidFill>
              </a:rPr>
              <a:t>Brazza</a:t>
            </a:r>
            <a:r>
              <a:rPr lang="en-US" sz="2400" dirty="0">
                <a:solidFill>
                  <a:srgbClr val="FF0000"/>
                </a:solidFill>
              </a:rPr>
              <a:t>,</a:t>
            </a:r>
          </a:p>
          <a:p>
            <a:r>
              <a:rPr lang="en-US" sz="2400" dirty="0"/>
              <a:t>    </a:t>
            </a:r>
          </a:p>
          <a:p>
            <a:r>
              <a:rPr lang="en-US" sz="2400" dirty="0"/>
              <a:t>Transition school to work          </a:t>
            </a:r>
            <a:r>
              <a:rPr lang="en-US" sz="2400" dirty="0">
                <a:solidFill>
                  <a:srgbClr val="FF0000"/>
                </a:solidFill>
              </a:rPr>
              <a:t>--No country reported use of </a:t>
            </a:r>
          </a:p>
          <a:p>
            <a:r>
              <a:rPr lang="en-US" sz="2400" dirty="0">
                <a:solidFill>
                  <a:srgbClr val="FF0000"/>
                </a:solidFill>
              </a:rPr>
              <a:t>                                                           digital counseling, guidance</a:t>
            </a:r>
          </a:p>
          <a:p>
            <a:endParaRPr lang="en-US" sz="2400" dirty="0"/>
          </a:p>
          <a:p>
            <a:r>
              <a:rPr lang="en-US" sz="2400" dirty="0"/>
              <a:t>MOOCs used                                </a:t>
            </a:r>
            <a:r>
              <a:rPr lang="en-US" sz="2400" dirty="0">
                <a:solidFill>
                  <a:srgbClr val="FF0000"/>
                </a:solidFill>
              </a:rPr>
              <a:t>-- Benin, Kenya, Somalia, Nigeria</a:t>
            </a:r>
          </a:p>
          <a:p>
            <a:endParaRPr lang="en-US" sz="2400" dirty="0"/>
          </a:p>
          <a:p>
            <a:r>
              <a:rPr lang="en-US" sz="2400" dirty="0"/>
              <a:t> </a:t>
            </a:r>
            <a:endParaRPr lang="en-US" sz="2400" dirty="0">
              <a:solidFill>
                <a:srgbClr val="FF0000"/>
              </a:solidFill>
            </a:endParaRPr>
          </a:p>
          <a:p>
            <a:endParaRPr lang="en-US" sz="2400" dirty="0"/>
          </a:p>
          <a:p>
            <a:r>
              <a:rPr lang="en-US" sz="2400" dirty="0"/>
              <a:t> </a:t>
            </a:r>
            <a:endParaRPr lang="en-US" sz="2400" dirty="0">
              <a:solidFill>
                <a:srgbClr val="FF0000"/>
              </a:solidFill>
            </a:endParaRPr>
          </a:p>
          <a:p>
            <a:r>
              <a:rPr lang="en-US" sz="2400" dirty="0"/>
              <a:t>                                             </a:t>
            </a:r>
          </a:p>
          <a:p>
            <a:endParaRPr lang="en-US" sz="2400" dirty="0"/>
          </a:p>
          <a:p>
            <a:endParaRPr lang="en-US" sz="2000" dirty="0"/>
          </a:p>
          <a:p>
            <a:endParaRPr lang="en-US" dirty="0"/>
          </a:p>
          <a:p>
            <a:endParaRPr lang="en-US" dirty="0"/>
          </a:p>
          <a:p>
            <a:endParaRPr lang="en-US" dirty="0"/>
          </a:p>
        </p:txBody>
      </p:sp>
    </p:spTree>
    <p:extLst>
      <p:ext uri="{BB962C8B-B14F-4D97-AF65-F5344CB8AC3E}">
        <p14:creationId xmlns:p14="http://schemas.microsoft.com/office/powerpoint/2010/main" val="18301598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0018"/>
            <a:ext cx="7772400" cy="1190087"/>
          </a:xfrm>
        </p:spPr>
        <p:txBody>
          <a:bodyPr>
            <a:noAutofit/>
          </a:bodyPr>
          <a:lstStyle/>
          <a:p>
            <a:r>
              <a:rPr lang="en-US" sz="2800" dirty="0">
                <a:solidFill>
                  <a:srgbClr val="376092"/>
                </a:solidFill>
              </a:rPr>
              <a:t>Survey of 22 African countries:</a:t>
            </a:r>
            <a:br>
              <a:rPr lang="en-US" sz="2800" dirty="0">
                <a:solidFill>
                  <a:srgbClr val="376092"/>
                </a:solidFill>
              </a:rPr>
            </a:br>
            <a:r>
              <a:rPr lang="en-US" sz="2800" dirty="0">
                <a:solidFill>
                  <a:srgbClr val="376092"/>
                </a:solidFill>
              </a:rPr>
              <a:t>Education technology for school management and administration</a:t>
            </a:r>
            <a:br>
              <a:rPr lang="en-US" sz="2800" dirty="0">
                <a:solidFill>
                  <a:srgbClr val="376092"/>
                </a:solidFill>
              </a:rPr>
            </a:br>
            <a:r>
              <a:rPr lang="en-US" sz="2800" dirty="0">
                <a:solidFill>
                  <a:srgbClr val="376092"/>
                </a:solidFill>
              </a:rPr>
              <a:t> </a:t>
            </a:r>
          </a:p>
        </p:txBody>
      </p:sp>
      <p:sp>
        <p:nvSpPr>
          <p:cNvPr id="3" name="Subtitle 2"/>
          <p:cNvSpPr>
            <a:spLocks noGrp="1"/>
          </p:cNvSpPr>
          <p:nvPr>
            <p:ph type="subTitle" idx="1"/>
          </p:nvPr>
        </p:nvSpPr>
        <p:spPr>
          <a:xfrm>
            <a:off x="1371600" y="2610190"/>
            <a:ext cx="6400800" cy="3028610"/>
          </a:xfrm>
        </p:spPr>
        <p:txBody>
          <a:bodyPr>
            <a:normAutofit/>
          </a:bodyPr>
          <a:lstStyle/>
          <a:p>
            <a:pPr algn="l"/>
            <a:r>
              <a:rPr lang="en-US" sz="4000" b="1" dirty="0">
                <a:solidFill>
                  <a:srgbClr val="FF0000"/>
                </a:solidFill>
              </a:rPr>
              <a:t> </a:t>
            </a:r>
          </a:p>
          <a:p>
            <a:endParaRPr lang="en-US" sz="3600" dirty="0">
              <a:solidFill>
                <a:srgbClr val="FF0000"/>
              </a:solidFill>
            </a:endParaRPr>
          </a:p>
        </p:txBody>
      </p:sp>
      <p:sp>
        <p:nvSpPr>
          <p:cNvPr id="4" name="TextBox 3"/>
          <p:cNvSpPr txBox="1"/>
          <p:nvPr/>
        </p:nvSpPr>
        <p:spPr>
          <a:xfrm>
            <a:off x="80002" y="1620118"/>
            <a:ext cx="8930244" cy="6771083"/>
          </a:xfrm>
          <a:prstGeom prst="rect">
            <a:avLst/>
          </a:prstGeom>
          <a:noFill/>
        </p:spPr>
        <p:txBody>
          <a:bodyPr wrap="square" rtlCol="0">
            <a:spAutoFit/>
          </a:bodyPr>
          <a:lstStyle/>
          <a:p>
            <a:r>
              <a:rPr lang="en-US" sz="2400" dirty="0"/>
              <a:t>Student ID and Info          </a:t>
            </a:r>
            <a:r>
              <a:rPr lang="en-US" sz="2400" dirty="0">
                <a:solidFill>
                  <a:srgbClr val="FF0000"/>
                </a:solidFill>
              </a:rPr>
              <a:t>--Used in 16 of 22 countries</a:t>
            </a:r>
          </a:p>
          <a:p>
            <a:endParaRPr lang="en-US" sz="2400" dirty="0"/>
          </a:p>
          <a:p>
            <a:r>
              <a:rPr lang="en-US" sz="2400" dirty="0"/>
              <a:t>Admission system             </a:t>
            </a:r>
            <a:r>
              <a:rPr lang="en-US" sz="2400" dirty="0">
                <a:solidFill>
                  <a:srgbClr val="FF0000"/>
                </a:solidFill>
              </a:rPr>
              <a:t>--Ethiopia, Tanzania, Kenya, Sierra Leone, </a:t>
            </a:r>
          </a:p>
          <a:p>
            <a:r>
              <a:rPr lang="en-US" sz="2400" dirty="0">
                <a:solidFill>
                  <a:srgbClr val="FF0000"/>
                </a:solidFill>
              </a:rPr>
              <a:t>                                                Benin, Cameroon, Cote D’Ivoire, Mali,</a:t>
            </a:r>
          </a:p>
          <a:p>
            <a:r>
              <a:rPr lang="en-US" sz="2400" dirty="0">
                <a:solidFill>
                  <a:srgbClr val="FF0000"/>
                </a:solidFill>
              </a:rPr>
              <a:t>                                                Senegal, Mauritius</a:t>
            </a:r>
          </a:p>
          <a:p>
            <a:endParaRPr lang="en-US" sz="2400" dirty="0"/>
          </a:p>
          <a:p>
            <a:r>
              <a:rPr lang="en-US" sz="2400" dirty="0"/>
              <a:t>Scholarship admin            </a:t>
            </a:r>
            <a:r>
              <a:rPr lang="en-US" sz="2400" dirty="0">
                <a:solidFill>
                  <a:srgbClr val="FF0000"/>
                </a:solidFill>
              </a:rPr>
              <a:t>-- Togo, Senegal, Sierra Leone, Tanzania, </a:t>
            </a:r>
          </a:p>
          <a:p>
            <a:endParaRPr lang="en-US" sz="2400" dirty="0">
              <a:solidFill>
                <a:srgbClr val="FF0000"/>
              </a:solidFill>
            </a:endParaRPr>
          </a:p>
          <a:p>
            <a:r>
              <a:rPr lang="en-US" sz="2400" dirty="0"/>
              <a:t>Certification, assessment</a:t>
            </a:r>
            <a:r>
              <a:rPr lang="en-US" sz="2400" dirty="0">
                <a:solidFill>
                  <a:srgbClr val="FF0000"/>
                </a:solidFill>
              </a:rPr>
              <a:t>—Tanzania, Mozambique, Nigeria, Guinea</a:t>
            </a:r>
          </a:p>
          <a:p>
            <a:r>
              <a:rPr lang="en-US" sz="2400" dirty="0">
                <a:solidFill>
                  <a:srgbClr val="FF0000"/>
                </a:solidFill>
              </a:rPr>
              <a:t>                                                  Mauritius, Ghana</a:t>
            </a:r>
          </a:p>
          <a:p>
            <a:r>
              <a:rPr lang="en-US" sz="2400" dirty="0"/>
              <a:t>Student loan admin          </a:t>
            </a:r>
            <a:r>
              <a:rPr lang="en-US" sz="2400" dirty="0">
                <a:solidFill>
                  <a:srgbClr val="FF0000"/>
                </a:solidFill>
              </a:rPr>
              <a:t>---Tanzania, Kenya, Ethiopia</a:t>
            </a:r>
          </a:p>
          <a:p>
            <a:endParaRPr lang="en-US" sz="2400" dirty="0"/>
          </a:p>
          <a:p>
            <a:r>
              <a:rPr lang="en-US" sz="2400" dirty="0"/>
              <a:t>University campus </a:t>
            </a:r>
            <a:r>
              <a:rPr lang="en-US" sz="2400" dirty="0" err="1"/>
              <a:t>mgt</a:t>
            </a:r>
            <a:r>
              <a:rPr lang="en-US" sz="2400" dirty="0"/>
              <a:t>    </a:t>
            </a:r>
            <a:r>
              <a:rPr lang="en-US" sz="2400" dirty="0">
                <a:solidFill>
                  <a:srgbClr val="FF0000"/>
                </a:solidFill>
              </a:rPr>
              <a:t>--- Sierra Leone, Mozambique, Kenya, Ghana, </a:t>
            </a:r>
          </a:p>
          <a:p>
            <a:r>
              <a:rPr lang="en-US" sz="2400" dirty="0"/>
              <a:t>                                                 </a:t>
            </a:r>
            <a:r>
              <a:rPr lang="en-US" sz="2400" dirty="0">
                <a:solidFill>
                  <a:srgbClr val="FF0000"/>
                </a:solidFill>
              </a:rPr>
              <a:t> Mauritius</a:t>
            </a:r>
          </a:p>
          <a:p>
            <a:endParaRPr lang="en-US" sz="2400" dirty="0"/>
          </a:p>
          <a:p>
            <a:endParaRPr lang="en-US" sz="2000" dirty="0"/>
          </a:p>
          <a:p>
            <a:endParaRPr lang="en-US" dirty="0"/>
          </a:p>
          <a:p>
            <a:endParaRPr lang="en-US" dirty="0"/>
          </a:p>
          <a:p>
            <a:endParaRPr lang="en-US" dirty="0"/>
          </a:p>
        </p:txBody>
      </p:sp>
    </p:spTree>
    <p:extLst>
      <p:ext uri="{BB962C8B-B14F-4D97-AF65-F5344CB8AC3E}">
        <p14:creationId xmlns:p14="http://schemas.microsoft.com/office/powerpoint/2010/main" val="32118459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0018"/>
            <a:ext cx="7772400" cy="1190087"/>
          </a:xfrm>
        </p:spPr>
        <p:txBody>
          <a:bodyPr>
            <a:noAutofit/>
          </a:bodyPr>
          <a:lstStyle/>
          <a:p>
            <a:r>
              <a:rPr lang="en-US" sz="2800" dirty="0">
                <a:solidFill>
                  <a:srgbClr val="376092"/>
                </a:solidFill>
              </a:rPr>
              <a:t>Survey of 22 African countries:</a:t>
            </a:r>
            <a:br>
              <a:rPr lang="en-US" sz="2800" dirty="0">
                <a:solidFill>
                  <a:srgbClr val="376092"/>
                </a:solidFill>
              </a:rPr>
            </a:br>
            <a:r>
              <a:rPr lang="en-US" sz="2800" dirty="0">
                <a:solidFill>
                  <a:srgbClr val="376092"/>
                </a:solidFill>
              </a:rPr>
              <a:t>Main barriers to scale up of education technology? </a:t>
            </a:r>
          </a:p>
        </p:txBody>
      </p:sp>
      <p:sp>
        <p:nvSpPr>
          <p:cNvPr id="3" name="Subtitle 2"/>
          <p:cNvSpPr>
            <a:spLocks noGrp="1"/>
          </p:cNvSpPr>
          <p:nvPr>
            <p:ph type="subTitle" idx="1"/>
          </p:nvPr>
        </p:nvSpPr>
        <p:spPr>
          <a:xfrm>
            <a:off x="1371600" y="2610190"/>
            <a:ext cx="6400800" cy="3028610"/>
          </a:xfrm>
        </p:spPr>
        <p:txBody>
          <a:bodyPr>
            <a:normAutofit/>
          </a:bodyPr>
          <a:lstStyle/>
          <a:p>
            <a:pPr algn="l"/>
            <a:r>
              <a:rPr lang="en-US" sz="4000" b="1" dirty="0">
                <a:solidFill>
                  <a:srgbClr val="FF0000"/>
                </a:solidFill>
              </a:rPr>
              <a:t> </a:t>
            </a:r>
          </a:p>
          <a:p>
            <a:endParaRPr lang="en-US" sz="3600" dirty="0">
              <a:solidFill>
                <a:srgbClr val="FF0000"/>
              </a:solidFill>
            </a:endParaRPr>
          </a:p>
        </p:txBody>
      </p:sp>
      <p:sp>
        <p:nvSpPr>
          <p:cNvPr id="4" name="TextBox 3"/>
          <p:cNvSpPr txBox="1"/>
          <p:nvPr/>
        </p:nvSpPr>
        <p:spPr>
          <a:xfrm>
            <a:off x="80002" y="1620118"/>
            <a:ext cx="8930244" cy="7140415"/>
          </a:xfrm>
          <a:prstGeom prst="rect">
            <a:avLst/>
          </a:prstGeom>
          <a:noFill/>
        </p:spPr>
        <p:txBody>
          <a:bodyPr wrap="square" rtlCol="0">
            <a:spAutoFit/>
          </a:bodyPr>
          <a:lstStyle/>
          <a:p>
            <a:endParaRPr lang="en-US" sz="2400" dirty="0"/>
          </a:p>
          <a:p>
            <a:r>
              <a:rPr lang="en-US" sz="2400" dirty="0">
                <a:solidFill>
                  <a:srgbClr val="FF0000"/>
                </a:solidFill>
              </a:rPr>
              <a:t>Insufficient connectivity </a:t>
            </a:r>
          </a:p>
          <a:p>
            <a:r>
              <a:rPr lang="en-US" sz="2400" dirty="0">
                <a:solidFill>
                  <a:srgbClr val="FF0000"/>
                </a:solidFill>
              </a:rPr>
              <a:t>   and bandwidth   </a:t>
            </a:r>
            <a:r>
              <a:rPr lang="en-US" sz="2400" dirty="0"/>
              <a:t>                         </a:t>
            </a:r>
            <a:r>
              <a:rPr lang="en-US" sz="2400" dirty="0">
                <a:solidFill>
                  <a:schemeClr val="tx2"/>
                </a:solidFill>
              </a:rPr>
              <a:t>18 of 22 countries  </a:t>
            </a:r>
          </a:p>
          <a:p>
            <a:endParaRPr lang="en-US" sz="2400" dirty="0">
              <a:solidFill>
                <a:srgbClr val="FF0000"/>
              </a:solidFill>
            </a:endParaRPr>
          </a:p>
          <a:p>
            <a:r>
              <a:rPr lang="en-US" sz="2400" dirty="0">
                <a:solidFill>
                  <a:srgbClr val="FF0000"/>
                </a:solidFill>
              </a:rPr>
              <a:t>Need strategic national plan       </a:t>
            </a:r>
            <a:r>
              <a:rPr lang="en-US" sz="2400" dirty="0">
                <a:solidFill>
                  <a:srgbClr val="1F497D"/>
                </a:solidFill>
              </a:rPr>
              <a:t>10 of 22 countries</a:t>
            </a:r>
          </a:p>
          <a:p>
            <a:endParaRPr lang="en-US" sz="2400" dirty="0">
              <a:solidFill>
                <a:srgbClr val="FF0000"/>
              </a:solidFill>
            </a:endParaRPr>
          </a:p>
          <a:p>
            <a:r>
              <a:rPr lang="en-US" sz="2400" dirty="0">
                <a:solidFill>
                  <a:srgbClr val="FF0000"/>
                </a:solidFill>
              </a:rPr>
              <a:t>Financial constraints                     </a:t>
            </a:r>
            <a:r>
              <a:rPr lang="en-US" sz="2400" dirty="0">
                <a:solidFill>
                  <a:srgbClr val="1F497D"/>
                </a:solidFill>
              </a:rPr>
              <a:t>10 of 22 countries</a:t>
            </a:r>
          </a:p>
          <a:p>
            <a:endParaRPr lang="en-US" sz="2400" dirty="0">
              <a:solidFill>
                <a:srgbClr val="FF0000"/>
              </a:solidFill>
            </a:endParaRPr>
          </a:p>
          <a:p>
            <a:r>
              <a:rPr lang="en-US" sz="2400" dirty="0">
                <a:solidFill>
                  <a:srgbClr val="FF0000"/>
                </a:solidFill>
              </a:rPr>
              <a:t>Lack of teachers training              </a:t>
            </a:r>
            <a:r>
              <a:rPr lang="en-US" sz="2400" dirty="0">
                <a:solidFill>
                  <a:srgbClr val="1F497D"/>
                </a:solidFill>
              </a:rPr>
              <a:t>10 of 22 countries</a:t>
            </a:r>
          </a:p>
          <a:p>
            <a:endParaRPr lang="en-US" sz="2400" dirty="0">
              <a:solidFill>
                <a:srgbClr val="FF0000"/>
              </a:solidFill>
            </a:endParaRPr>
          </a:p>
          <a:p>
            <a:r>
              <a:rPr lang="en-US" sz="2400" dirty="0">
                <a:solidFill>
                  <a:srgbClr val="FF0000"/>
                </a:solidFill>
              </a:rPr>
              <a:t>Lack of power/electricity                </a:t>
            </a:r>
            <a:r>
              <a:rPr lang="en-US" sz="2400" dirty="0">
                <a:solidFill>
                  <a:srgbClr val="1F497D"/>
                </a:solidFill>
              </a:rPr>
              <a:t>7 of 22 countries</a:t>
            </a:r>
          </a:p>
          <a:p>
            <a:endParaRPr lang="en-US" sz="2400" dirty="0">
              <a:solidFill>
                <a:srgbClr val="1F497D"/>
              </a:solidFill>
            </a:endParaRPr>
          </a:p>
          <a:p>
            <a:endParaRPr lang="en-US" sz="2400" dirty="0">
              <a:solidFill>
                <a:srgbClr val="FF0000"/>
              </a:solidFill>
            </a:endParaRPr>
          </a:p>
          <a:p>
            <a:endParaRPr lang="en-US" sz="2400" dirty="0"/>
          </a:p>
          <a:p>
            <a:r>
              <a:rPr lang="en-US" sz="2400" dirty="0"/>
              <a:t> </a:t>
            </a:r>
          </a:p>
          <a:p>
            <a:endParaRPr lang="en-US" sz="2400" dirty="0"/>
          </a:p>
          <a:p>
            <a:endParaRPr lang="en-US" sz="2000" dirty="0"/>
          </a:p>
          <a:p>
            <a:endParaRPr lang="en-US" dirty="0"/>
          </a:p>
          <a:p>
            <a:endParaRPr lang="en-US" dirty="0"/>
          </a:p>
          <a:p>
            <a:endParaRPr lang="en-US" dirty="0"/>
          </a:p>
        </p:txBody>
      </p:sp>
    </p:spTree>
    <p:extLst>
      <p:ext uri="{BB962C8B-B14F-4D97-AF65-F5344CB8AC3E}">
        <p14:creationId xmlns:p14="http://schemas.microsoft.com/office/powerpoint/2010/main" val="29156104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0017"/>
            <a:ext cx="9144000" cy="1530111"/>
          </a:xfrm>
        </p:spPr>
        <p:txBody>
          <a:bodyPr>
            <a:normAutofit/>
          </a:bodyPr>
          <a:lstStyle/>
          <a:p>
            <a:r>
              <a:rPr lang="en-US" sz="2800" dirty="0">
                <a:solidFill>
                  <a:srgbClr val="376092"/>
                </a:solidFill>
              </a:rPr>
              <a:t>Survey of 22 African Countries</a:t>
            </a:r>
            <a:br>
              <a:rPr lang="en-US" sz="2800" dirty="0">
                <a:solidFill>
                  <a:srgbClr val="376092"/>
                </a:solidFill>
              </a:rPr>
            </a:br>
            <a:r>
              <a:rPr lang="en-US" sz="2800" dirty="0">
                <a:solidFill>
                  <a:srgbClr val="376092"/>
                </a:solidFill>
              </a:rPr>
              <a:t>Issues with digital proprietary resources? And Procurement?</a:t>
            </a:r>
          </a:p>
        </p:txBody>
      </p:sp>
      <p:sp>
        <p:nvSpPr>
          <p:cNvPr id="3" name="Subtitle 2"/>
          <p:cNvSpPr>
            <a:spLocks noGrp="1"/>
          </p:cNvSpPr>
          <p:nvPr>
            <p:ph type="subTitle" idx="1"/>
          </p:nvPr>
        </p:nvSpPr>
        <p:spPr>
          <a:xfrm>
            <a:off x="1371600" y="2610190"/>
            <a:ext cx="6400800" cy="3028610"/>
          </a:xfrm>
        </p:spPr>
        <p:txBody>
          <a:bodyPr>
            <a:normAutofit/>
          </a:bodyPr>
          <a:lstStyle/>
          <a:p>
            <a:r>
              <a:rPr lang="en-US" sz="4000" b="1" dirty="0">
                <a:solidFill>
                  <a:srgbClr val="FF0000"/>
                </a:solidFill>
              </a:rPr>
              <a:t> </a:t>
            </a:r>
          </a:p>
          <a:p>
            <a:endParaRPr lang="en-US" sz="3600" dirty="0">
              <a:solidFill>
                <a:srgbClr val="FF0000"/>
              </a:solidFill>
            </a:endParaRPr>
          </a:p>
        </p:txBody>
      </p:sp>
      <p:pic>
        <p:nvPicPr>
          <p:cNvPr id="6" name="image22.png" descr="Chart"/>
          <p:cNvPicPr/>
          <p:nvPr/>
        </p:nvPicPr>
        <p:blipFill>
          <a:blip r:embed="rId2"/>
          <a:srcRect/>
          <a:stretch>
            <a:fillRect/>
          </a:stretch>
        </p:blipFill>
        <p:spPr>
          <a:xfrm>
            <a:off x="428626" y="1635125"/>
            <a:ext cx="8524874" cy="4921249"/>
          </a:xfrm>
          <a:prstGeom prst="rect">
            <a:avLst/>
          </a:prstGeom>
          <a:ln/>
        </p:spPr>
      </p:pic>
    </p:spTree>
    <p:extLst>
      <p:ext uri="{BB962C8B-B14F-4D97-AF65-F5344CB8AC3E}">
        <p14:creationId xmlns:p14="http://schemas.microsoft.com/office/powerpoint/2010/main" val="5575598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7A7989-7A41-4799-815D-4FA4EF0C796F}"/>
              </a:ext>
            </a:extLst>
          </p:cNvPr>
          <p:cNvSpPr>
            <a:spLocks noGrp="1"/>
          </p:cNvSpPr>
          <p:nvPr>
            <p:ph type="title"/>
          </p:nvPr>
        </p:nvSpPr>
        <p:spPr/>
        <p:txBody>
          <a:bodyPr/>
          <a:lstStyle/>
          <a:p>
            <a:r>
              <a:rPr lang="en-US" dirty="0" smtClean="0">
                <a:solidFill>
                  <a:srgbClr val="FF0000"/>
                </a:solidFill>
              </a:rPr>
              <a:t>Issues to consider in scaling-up</a:t>
            </a:r>
            <a:endParaRPr lang="en-US" dirty="0">
              <a:solidFill>
                <a:srgbClr val="FF0000"/>
              </a:solidFill>
            </a:endParaRPr>
          </a:p>
        </p:txBody>
      </p:sp>
      <p:sp>
        <p:nvSpPr>
          <p:cNvPr id="3" name="Content Placeholder 2">
            <a:extLst>
              <a:ext uri="{FF2B5EF4-FFF2-40B4-BE49-F238E27FC236}">
                <a16:creationId xmlns="" xmlns:a16="http://schemas.microsoft.com/office/drawing/2014/main" id="{6F32B653-2D8B-47C9-BB52-FB47BF02A318}"/>
              </a:ext>
            </a:extLst>
          </p:cNvPr>
          <p:cNvSpPr>
            <a:spLocks noGrp="1"/>
          </p:cNvSpPr>
          <p:nvPr>
            <p:ph idx="1"/>
          </p:nvPr>
        </p:nvSpPr>
        <p:spPr/>
        <p:txBody>
          <a:bodyPr>
            <a:normAutofit lnSpcReduction="10000"/>
          </a:bodyPr>
          <a:lstStyle/>
          <a:p>
            <a:r>
              <a:rPr lang="en-US" sz="4000" dirty="0" smtClean="0"/>
              <a:t>What is the technology for?</a:t>
            </a:r>
          </a:p>
          <a:p>
            <a:r>
              <a:rPr lang="en-US" sz="4000" dirty="0" smtClean="0"/>
              <a:t>Buy-in from faculty </a:t>
            </a:r>
          </a:p>
          <a:p>
            <a:r>
              <a:rPr lang="en-US" sz="4000" dirty="0" smtClean="0"/>
              <a:t>Investing in technical support especially training on blended learning</a:t>
            </a:r>
          </a:p>
          <a:p>
            <a:r>
              <a:rPr lang="en-US" sz="4000" dirty="0" smtClean="0"/>
              <a:t>Local content creation</a:t>
            </a:r>
          </a:p>
          <a:p>
            <a:r>
              <a:rPr lang="en-US" sz="4000" dirty="0" smtClean="0"/>
              <a:t>Data privacy and data security</a:t>
            </a:r>
          </a:p>
          <a:p>
            <a:endParaRPr lang="en-US" dirty="0" smtClean="0"/>
          </a:p>
          <a:p>
            <a:endParaRPr lang="en-US" dirty="0" smtClean="0"/>
          </a:p>
          <a:p>
            <a:endParaRPr lang="en-US" dirty="0"/>
          </a:p>
        </p:txBody>
      </p:sp>
    </p:spTree>
    <p:extLst>
      <p:ext uri="{BB962C8B-B14F-4D97-AF65-F5344CB8AC3E}">
        <p14:creationId xmlns:p14="http://schemas.microsoft.com/office/powerpoint/2010/main" val="35597084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0017"/>
            <a:ext cx="9144000" cy="1530111"/>
          </a:xfrm>
        </p:spPr>
        <p:txBody>
          <a:bodyPr>
            <a:normAutofit/>
          </a:bodyPr>
          <a:lstStyle/>
          <a:p>
            <a:r>
              <a:rPr lang="en-US" sz="3600" dirty="0">
                <a:solidFill>
                  <a:srgbClr val="376092"/>
                </a:solidFill>
              </a:rPr>
              <a:t>Key questions for discussion</a:t>
            </a:r>
          </a:p>
        </p:txBody>
      </p:sp>
      <p:sp>
        <p:nvSpPr>
          <p:cNvPr id="3" name="Subtitle 2"/>
          <p:cNvSpPr>
            <a:spLocks noGrp="1"/>
          </p:cNvSpPr>
          <p:nvPr>
            <p:ph type="subTitle" idx="1"/>
          </p:nvPr>
        </p:nvSpPr>
        <p:spPr>
          <a:xfrm>
            <a:off x="1371600" y="1760128"/>
            <a:ext cx="6400800" cy="3878672"/>
          </a:xfrm>
        </p:spPr>
        <p:txBody>
          <a:bodyPr>
            <a:normAutofit/>
          </a:bodyPr>
          <a:lstStyle/>
          <a:p>
            <a:pPr marL="571500" indent="-571500" algn="l">
              <a:buFont typeface="Arial"/>
              <a:buChar char="•"/>
            </a:pPr>
            <a:r>
              <a:rPr lang="en-US" b="1" dirty="0">
                <a:solidFill>
                  <a:srgbClr val="FF0000"/>
                </a:solidFill>
              </a:rPr>
              <a:t>Highlights from countries that applied education technologies?</a:t>
            </a:r>
          </a:p>
          <a:p>
            <a:pPr marL="571500" indent="-571500" algn="l">
              <a:buFont typeface="Arial"/>
              <a:buChar char="•"/>
            </a:pPr>
            <a:r>
              <a:rPr lang="en-US" b="1" dirty="0">
                <a:solidFill>
                  <a:srgbClr val="FF0000"/>
                </a:solidFill>
              </a:rPr>
              <a:t>Key constraints in scaling up?</a:t>
            </a:r>
          </a:p>
          <a:p>
            <a:pPr marL="571500" indent="-571500" algn="l">
              <a:buFont typeface="Arial"/>
              <a:buChar char="•"/>
            </a:pPr>
            <a:r>
              <a:rPr lang="en-US" b="1" dirty="0">
                <a:solidFill>
                  <a:srgbClr val="FF0000"/>
                </a:solidFill>
              </a:rPr>
              <a:t>What assistance in technical and financial areas?</a:t>
            </a:r>
          </a:p>
          <a:p>
            <a:pPr marL="571500" indent="-571500" algn="l">
              <a:buFont typeface="Arial"/>
              <a:buChar char="•"/>
            </a:pPr>
            <a:r>
              <a:rPr lang="en-US" b="1" dirty="0">
                <a:solidFill>
                  <a:srgbClr val="FF0000"/>
                </a:solidFill>
              </a:rPr>
              <a:t> Procurement issues, capacity building issues?</a:t>
            </a:r>
          </a:p>
          <a:p>
            <a:pPr marL="571500" indent="-571500" algn="l">
              <a:buFont typeface="Arial"/>
              <a:buChar char="•"/>
            </a:pPr>
            <a:endParaRPr lang="en-US" b="1" dirty="0">
              <a:solidFill>
                <a:srgbClr val="FF0000"/>
              </a:solidFill>
            </a:endParaRPr>
          </a:p>
          <a:p>
            <a:endParaRPr lang="en-US" sz="3600" dirty="0">
              <a:solidFill>
                <a:srgbClr val="FF0000"/>
              </a:solidFill>
            </a:endParaRPr>
          </a:p>
        </p:txBody>
      </p:sp>
    </p:spTree>
    <p:extLst>
      <p:ext uri="{BB962C8B-B14F-4D97-AF65-F5344CB8AC3E}">
        <p14:creationId xmlns:p14="http://schemas.microsoft.com/office/powerpoint/2010/main" val="5935780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normAutofit/>
          </a:bodyPr>
          <a:lstStyle/>
          <a:p>
            <a:r>
              <a:rPr lang="en-US" sz="3600" dirty="0"/>
              <a:t>KIGALI, MAY 19, 2019</a:t>
            </a:r>
          </a:p>
        </p:txBody>
      </p:sp>
      <p:pic>
        <p:nvPicPr>
          <p:cNvPr id="4" name="Picture 3"/>
          <p:cNvPicPr>
            <a:picLocks noChangeAspect="1"/>
          </p:cNvPicPr>
          <p:nvPr/>
        </p:nvPicPr>
        <p:blipFill>
          <a:blip r:embed="rId2"/>
          <a:stretch>
            <a:fillRect/>
          </a:stretch>
        </p:blipFill>
        <p:spPr>
          <a:xfrm>
            <a:off x="0" y="278773"/>
            <a:ext cx="9144000" cy="6357564"/>
          </a:xfrm>
          <a:prstGeom prst="rect">
            <a:avLst/>
          </a:prstGeom>
        </p:spPr>
      </p:pic>
    </p:spTree>
    <p:extLst>
      <p:ext uri="{BB962C8B-B14F-4D97-AF65-F5344CB8AC3E}">
        <p14:creationId xmlns:p14="http://schemas.microsoft.com/office/powerpoint/2010/main" val="36518675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normAutofit/>
          </a:bodyPr>
          <a:lstStyle/>
          <a:p>
            <a:r>
              <a:rPr lang="en-US" sz="3600" dirty="0"/>
              <a:t>KIGALI, MAY 19, 2019</a:t>
            </a:r>
          </a:p>
        </p:txBody>
      </p:sp>
      <p:pic>
        <p:nvPicPr>
          <p:cNvPr id="4" name="Picture 3"/>
          <p:cNvPicPr>
            <a:picLocks noChangeAspect="1"/>
          </p:cNvPicPr>
          <p:nvPr/>
        </p:nvPicPr>
        <p:blipFill>
          <a:blip r:embed="rId2"/>
          <a:stretch>
            <a:fillRect/>
          </a:stretch>
        </p:blipFill>
        <p:spPr>
          <a:xfrm>
            <a:off x="0" y="901700"/>
            <a:ext cx="9144000" cy="5044008"/>
          </a:xfrm>
          <a:prstGeom prst="rect">
            <a:avLst/>
          </a:prstGeom>
        </p:spPr>
      </p:pic>
    </p:spTree>
    <p:extLst>
      <p:ext uri="{BB962C8B-B14F-4D97-AF65-F5344CB8AC3E}">
        <p14:creationId xmlns:p14="http://schemas.microsoft.com/office/powerpoint/2010/main" val="36518675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normAutofit/>
          </a:bodyPr>
          <a:lstStyle/>
          <a:p>
            <a:r>
              <a:rPr lang="en-US" sz="3600" dirty="0"/>
              <a:t>KIGALI, MAY 19, 2019</a:t>
            </a:r>
          </a:p>
        </p:txBody>
      </p:sp>
      <p:pic>
        <p:nvPicPr>
          <p:cNvPr id="4" name="Picture 3"/>
          <p:cNvPicPr>
            <a:picLocks noChangeAspect="1"/>
          </p:cNvPicPr>
          <p:nvPr/>
        </p:nvPicPr>
        <p:blipFill>
          <a:blip r:embed="rId2"/>
          <a:stretch>
            <a:fillRect/>
          </a:stretch>
        </p:blipFill>
        <p:spPr>
          <a:xfrm>
            <a:off x="0" y="723900"/>
            <a:ext cx="9144000" cy="5400733"/>
          </a:xfrm>
          <a:prstGeom prst="rect">
            <a:avLst/>
          </a:prstGeom>
        </p:spPr>
      </p:pic>
    </p:spTree>
    <p:extLst>
      <p:ext uri="{BB962C8B-B14F-4D97-AF65-F5344CB8AC3E}">
        <p14:creationId xmlns:p14="http://schemas.microsoft.com/office/powerpoint/2010/main" val="36518675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normAutofit/>
          </a:bodyPr>
          <a:lstStyle/>
          <a:p>
            <a:r>
              <a:rPr lang="en-US" sz="3600" dirty="0"/>
              <a:t>KIGALI, MAY 19, 2019</a:t>
            </a:r>
          </a:p>
        </p:txBody>
      </p:sp>
      <p:pic>
        <p:nvPicPr>
          <p:cNvPr id="4" name="Picture 3"/>
          <p:cNvPicPr>
            <a:picLocks noChangeAspect="1"/>
          </p:cNvPicPr>
          <p:nvPr/>
        </p:nvPicPr>
        <p:blipFill>
          <a:blip r:embed="rId2"/>
          <a:stretch>
            <a:fillRect/>
          </a:stretch>
        </p:blipFill>
        <p:spPr>
          <a:xfrm>
            <a:off x="0" y="363953"/>
            <a:ext cx="9144000" cy="5877455"/>
          </a:xfrm>
          <a:prstGeom prst="rect">
            <a:avLst/>
          </a:prstGeom>
        </p:spPr>
      </p:pic>
    </p:spTree>
    <p:extLst>
      <p:ext uri="{BB962C8B-B14F-4D97-AF65-F5344CB8AC3E}">
        <p14:creationId xmlns:p14="http://schemas.microsoft.com/office/powerpoint/2010/main" val="36518675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2A435-881F-5649-B436-B25E257626E3}"/>
              </a:ext>
            </a:extLst>
          </p:cNvPr>
          <p:cNvSpPr>
            <a:spLocks noGrp="1"/>
          </p:cNvSpPr>
          <p:nvPr>
            <p:ph type="title"/>
          </p:nvPr>
        </p:nvSpPr>
        <p:spPr>
          <a:xfrm>
            <a:off x="628650" y="454024"/>
            <a:ext cx="7886700" cy="1028700"/>
          </a:xfrm>
        </p:spPr>
        <p:txBody>
          <a:bodyPr>
            <a:normAutofit fontScale="90000"/>
          </a:bodyPr>
          <a:lstStyle/>
          <a:p>
            <a:pPr algn="ctr"/>
            <a:r>
              <a:rPr lang="en-US" sz="3600" b="1" dirty="0">
                <a:solidFill>
                  <a:srgbClr val="FF0000"/>
                </a:solidFill>
                <a:latin typeface="Arial" panose="020B0604020202020204" pitchFamily="34" charset="0"/>
                <a:cs typeface="Arial" panose="020B0604020202020204" pitchFamily="34" charset="0"/>
              </a:rPr>
              <a:t>Case example </a:t>
            </a:r>
            <a:br>
              <a:rPr lang="en-US" sz="3600" b="1" dirty="0">
                <a:solidFill>
                  <a:srgbClr val="FF0000"/>
                </a:solidFill>
                <a:latin typeface="Arial" panose="020B0604020202020204" pitchFamily="34" charset="0"/>
                <a:cs typeface="Arial" panose="020B0604020202020204" pitchFamily="34" charset="0"/>
              </a:rPr>
            </a:br>
            <a:r>
              <a:rPr lang="en-US" sz="3600" b="1" dirty="0" smtClean="0">
                <a:solidFill>
                  <a:srgbClr val="FF0000"/>
                </a:solidFill>
                <a:latin typeface="Arial" panose="020B0604020202020204" pitchFamily="34" charset="0"/>
                <a:cs typeface="Arial" panose="020B0604020202020204" pitchFamily="34" charset="0"/>
              </a:rPr>
              <a:t>TVET </a:t>
            </a:r>
            <a:r>
              <a:rPr lang="en-US" sz="3600" b="1" dirty="0">
                <a:solidFill>
                  <a:srgbClr val="FF0000"/>
                </a:solidFill>
                <a:latin typeface="Arial" panose="020B0604020202020204" pitchFamily="34" charset="0"/>
                <a:cs typeface="Arial" panose="020B0604020202020204" pitchFamily="34" charset="0"/>
              </a:rPr>
              <a:t>- MECHATRONICS</a:t>
            </a:r>
            <a:r>
              <a:rPr lang="en-US" sz="3200" b="1" dirty="0">
                <a:solidFill>
                  <a:srgbClr val="FF0000"/>
                </a:solidFill>
                <a:latin typeface="Arial" panose="020B0604020202020204" pitchFamily="34" charset="0"/>
                <a:cs typeface="Arial" panose="020B0604020202020204" pitchFamily="34" charset="0"/>
              </a:rPr>
              <a:t/>
            </a:r>
            <a:br>
              <a:rPr lang="en-US" sz="3200" b="1" dirty="0">
                <a:solidFill>
                  <a:srgbClr val="FF0000"/>
                </a:solidFill>
                <a:latin typeface="Arial" panose="020B0604020202020204" pitchFamily="34" charset="0"/>
                <a:cs typeface="Arial" panose="020B0604020202020204" pitchFamily="34" charset="0"/>
              </a:rPr>
            </a:br>
            <a:endParaRPr lang="en-US" sz="3200" b="1" dirty="0">
              <a:solidFill>
                <a:srgbClr val="FF000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 xmlns:a16="http://schemas.microsoft.com/office/drawing/2014/main" id="{844BD4F7-BDF1-694E-8790-B1A63F2DDA10}"/>
              </a:ext>
            </a:extLst>
          </p:cNvPr>
          <p:cNvGraphicFramePr>
            <a:graphicFrameLocks noGrp="1"/>
          </p:cNvGraphicFramePr>
          <p:nvPr>
            <p:ph idx="1"/>
            <p:extLst>
              <p:ext uri="{D42A27DB-BD31-4B8C-83A1-F6EECF244321}">
                <p14:modId xmlns:p14="http://schemas.microsoft.com/office/powerpoint/2010/main" val="383344623"/>
              </p:ext>
            </p:extLst>
          </p:nvPr>
        </p:nvGraphicFramePr>
        <p:xfrm>
          <a:off x="628650" y="1482725"/>
          <a:ext cx="5725716" cy="4989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 xmlns:a16="http://schemas.microsoft.com/office/drawing/2014/main" id="{8CD10261-CDD7-D649-8B4C-591727BFE447}"/>
              </a:ext>
            </a:extLst>
          </p:cNvPr>
          <p:cNvPicPr>
            <a:picLocks noChangeAspect="1"/>
          </p:cNvPicPr>
          <p:nvPr/>
        </p:nvPicPr>
        <p:blipFill>
          <a:blip r:embed="rId7"/>
          <a:stretch>
            <a:fillRect/>
          </a:stretch>
        </p:blipFill>
        <p:spPr>
          <a:xfrm>
            <a:off x="6600825" y="1143001"/>
            <a:ext cx="2132410" cy="4948237"/>
          </a:xfrm>
          <a:prstGeom prst="rect">
            <a:avLst/>
          </a:prstGeom>
        </p:spPr>
      </p:pic>
    </p:spTree>
    <p:extLst>
      <p:ext uri="{BB962C8B-B14F-4D97-AF65-F5344CB8AC3E}">
        <p14:creationId xmlns:p14="http://schemas.microsoft.com/office/powerpoint/2010/main" val="26663659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070"/>
            <a:ext cx="7772400" cy="1230088"/>
          </a:xfrm>
        </p:spPr>
        <p:txBody>
          <a:bodyPr/>
          <a:lstStyle/>
          <a:p>
            <a:r>
              <a:rPr lang="en-US" dirty="0">
                <a:solidFill>
                  <a:srgbClr val="376092"/>
                </a:solidFill>
              </a:rPr>
              <a:t> </a:t>
            </a:r>
          </a:p>
        </p:txBody>
      </p:sp>
      <p:sp>
        <p:nvSpPr>
          <p:cNvPr id="3" name="Subtitle 2"/>
          <p:cNvSpPr>
            <a:spLocks noGrp="1"/>
          </p:cNvSpPr>
          <p:nvPr>
            <p:ph type="subTitle" idx="1"/>
          </p:nvPr>
        </p:nvSpPr>
        <p:spPr>
          <a:xfrm>
            <a:off x="1371600" y="2610190"/>
            <a:ext cx="6400800" cy="3028610"/>
          </a:xfrm>
        </p:spPr>
        <p:txBody>
          <a:bodyPr>
            <a:normAutofit/>
          </a:bodyPr>
          <a:lstStyle/>
          <a:p>
            <a:r>
              <a:rPr lang="en-US" sz="4000" b="1" dirty="0">
                <a:solidFill>
                  <a:srgbClr val="FF0000"/>
                </a:solidFill>
              </a:rPr>
              <a:t> </a:t>
            </a:r>
          </a:p>
          <a:p>
            <a:endParaRPr lang="en-US" sz="3600" dirty="0">
              <a:solidFill>
                <a:srgbClr val="FF0000"/>
              </a:solidFill>
            </a:endParaRPr>
          </a:p>
        </p:txBody>
      </p:sp>
      <p:pic>
        <p:nvPicPr>
          <p:cNvPr id="4" name="Picture 3"/>
          <p:cNvPicPr>
            <a:picLocks noChangeAspect="1"/>
          </p:cNvPicPr>
          <p:nvPr/>
        </p:nvPicPr>
        <p:blipFill>
          <a:blip r:embed="rId2"/>
          <a:stretch>
            <a:fillRect/>
          </a:stretch>
        </p:blipFill>
        <p:spPr>
          <a:xfrm>
            <a:off x="0" y="673700"/>
            <a:ext cx="9144000" cy="5807764"/>
          </a:xfrm>
          <a:prstGeom prst="rect">
            <a:avLst/>
          </a:prstGeom>
        </p:spPr>
      </p:pic>
      <p:sp>
        <p:nvSpPr>
          <p:cNvPr id="5" name="TextBox 4"/>
          <p:cNvSpPr txBox="1"/>
          <p:nvPr/>
        </p:nvSpPr>
        <p:spPr>
          <a:xfrm>
            <a:off x="1874104" y="178105"/>
            <a:ext cx="5513891" cy="400110"/>
          </a:xfrm>
          <a:prstGeom prst="rect">
            <a:avLst/>
          </a:prstGeom>
          <a:noFill/>
        </p:spPr>
        <p:txBody>
          <a:bodyPr wrap="square" rtlCol="0">
            <a:spAutoFit/>
          </a:bodyPr>
          <a:lstStyle/>
          <a:p>
            <a:r>
              <a:rPr lang="en-US" sz="2000" b="1" dirty="0">
                <a:solidFill>
                  <a:srgbClr val="FF0000"/>
                </a:solidFill>
              </a:rPr>
              <a:t>Case example 4: Advanced and highly specialized</a:t>
            </a:r>
          </a:p>
        </p:txBody>
      </p:sp>
    </p:spTree>
    <p:extLst>
      <p:ext uri="{BB962C8B-B14F-4D97-AF65-F5344CB8AC3E}">
        <p14:creationId xmlns:p14="http://schemas.microsoft.com/office/powerpoint/2010/main" val="1723029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13274</TotalTime>
  <Words>723</Words>
  <Application>Microsoft Macintosh PowerPoint</Application>
  <PresentationFormat>On-screen Show (4:3)</PresentationFormat>
  <Paragraphs>192</Paragraphs>
  <Slides>36</Slides>
  <Notes>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KIGALI, MAY 19, 2019</vt:lpstr>
      <vt:lpstr>Theme 2  (Discussion Leader: Marito Garcia, PhD)  Higher Education and TVET Courses </vt:lpstr>
      <vt:lpstr>Theme 1-Sajitha</vt:lpstr>
      <vt:lpstr>KIGALI, MAY 19, 2019</vt:lpstr>
      <vt:lpstr>KIGALI, MAY 19, 2019</vt:lpstr>
      <vt:lpstr>KIGALI, MAY 19, 2019</vt:lpstr>
      <vt:lpstr>KIGALI, MAY 19, 2019</vt:lpstr>
      <vt:lpstr>Case example  TVET - MECHATRONICS </vt:lpstr>
      <vt:lpstr> </vt:lpstr>
      <vt:lpstr>US vs. African engineering:  Most African universities  do  not require capstone (thesis or project)</vt:lpstr>
      <vt:lpstr>Advanced &amp; highly specialized courses  in the 4 IR</vt:lpstr>
      <vt:lpstr>Top 10 soft skills in 4 IR</vt:lpstr>
      <vt:lpstr>Are universities and TVET teaching basic digital skills? Survey of 22 African countries.</vt:lpstr>
      <vt:lpstr>Skills and competencies in Africa today: Survey of 22 countries</vt:lpstr>
      <vt:lpstr>Survey of 22 African countries: What courses currently offered?</vt:lpstr>
      <vt:lpstr>Survey of 22 African countries: Soft- skills courses currently offered? (Critical thinking, creativity, collaboration, communication)</vt:lpstr>
      <vt:lpstr>Key questions for discussion</vt:lpstr>
      <vt:lpstr>Theme 4 (Discussion Leader: Marito Garcia, PhD)  </vt:lpstr>
      <vt:lpstr>Education technologies: A Taxonomy in formal schooling  </vt:lpstr>
      <vt:lpstr>Education technologies: A taxonomy for workforce skills development</vt:lpstr>
      <vt:lpstr>       Examples of online course platforms  As of 2018 over 101-million learners worldwide used MOOCs online courses </vt:lpstr>
      <vt:lpstr>PowerPoint Presentation</vt:lpstr>
      <vt:lpstr>PowerPoint Presentation</vt:lpstr>
      <vt:lpstr>PowerPoint Presentation</vt:lpstr>
      <vt:lpstr>PowerPoint Presentation</vt:lpstr>
      <vt:lpstr>Udacity courses co-created  with private companies</vt:lpstr>
      <vt:lpstr>PowerPoint Presentation</vt:lpstr>
      <vt:lpstr>Case example TVET  </vt:lpstr>
      <vt:lpstr>Survey of 22 African Countries Are universities/TVET using online courses?</vt:lpstr>
      <vt:lpstr>Survey of 22 African Countries Are universities/TVET digital content and OER?</vt:lpstr>
      <vt:lpstr>Survey of 22 African countries: Education technology currently used? </vt:lpstr>
      <vt:lpstr>Survey of 22 African countries: Education technology for school management and administration  </vt:lpstr>
      <vt:lpstr>Survey of 22 African countries: Main barriers to scale up of education technology? </vt:lpstr>
      <vt:lpstr>Survey of 22 African Countries Issues with digital proprietary resources? And Procurement?</vt:lpstr>
      <vt:lpstr>Issues to consider in scaling-up</vt:lpstr>
      <vt:lpstr>Key questions for discussion</vt:lpstr>
    </vt:vector>
  </TitlesOfParts>
  <Manager/>
  <Company>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Topic 1</dc:title>
  <dc:subject/>
  <dc:creator>Marito Garcia</dc:creator>
  <cp:keywords/>
  <dc:description/>
  <cp:lastModifiedBy>Marito Garcia</cp:lastModifiedBy>
  <cp:revision>65</cp:revision>
  <dcterms:created xsi:type="dcterms:W3CDTF">2019-05-02T17:35:36Z</dcterms:created>
  <dcterms:modified xsi:type="dcterms:W3CDTF">2019-05-18T00:05:43Z</dcterms:modified>
  <cp:category/>
</cp:coreProperties>
</file>