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46" r:id="rId6"/>
    <p:sldId id="358" r:id="rId7"/>
    <p:sldId id="345" r:id="rId8"/>
    <p:sldId id="353" r:id="rId9"/>
    <p:sldId id="347" r:id="rId10"/>
    <p:sldId id="352" r:id="rId11"/>
    <p:sldId id="349" r:id="rId12"/>
    <p:sldId id="350" r:id="rId13"/>
    <p:sldId id="357" r:id="rId14"/>
    <p:sldId id="351" r:id="rId15"/>
    <p:sldId id="354" r:id="rId16"/>
    <p:sldId id="359" r:id="rId17"/>
    <p:sldId id="3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E27F1A-BA19-4861-9312-63D232A4C6F2}" v="43" dt="2020-12-07T02:23:09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ett\Dropbox\NSO%20survey\IDA%20and%20FCS%20countries\Main%20tables%20-%20R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600"/>
            </a:pPr>
            <a:r>
              <a:rPr lang="en-US" sz="1600"/>
              <a:t>As a consequence of the COVID-19 pandemic: Stopped face-to-face data collection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'R2-T2a'!$A$6</c:f>
              <c:strCache>
                <c:ptCount val="1"/>
                <c:pt idx="0">
                  <c:v>Yes, fully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'R2-T2a'!$E$3:$G$4</c:f>
              <c:multiLvlStrCache>
                <c:ptCount val="3"/>
                <c:lvl>
                  <c:pt idx="0">
                    <c:v>May</c:v>
                  </c:pt>
                  <c:pt idx="1">
                    <c:v>July</c:v>
                  </c:pt>
                  <c:pt idx="2">
                    <c:v>October</c:v>
                  </c:pt>
                </c:lvl>
                <c:lvl>
                  <c:pt idx="0">
                    <c:v>All Countries</c:v>
                  </c:pt>
                </c:lvl>
              </c:multiLvlStrCache>
            </c:multiLvlStrRef>
          </c:cat>
          <c:val>
            <c:numRef>
              <c:f>'R2-T2a'!$E$6:$G$6</c:f>
              <c:numCache>
                <c:formatCode>0</c:formatCode>
                <c:ptCount val="3"/>
                <c:pt idx="0">
                  <c:v>68.644067796610159</c:v>
                </c:pt>
                <c:pt idx="1">
                  <c:v>31.132075471698112</c:v>
                </c:pt>
                <c:pt idx="2">
                  <c:v>30.894308943089431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A-4E9C-B3F6-6E2C7CB01EE0}"/>
            </c:ext>
          </c:extLst>
        </c:ser>
        <c:ser>
          <c:idx val="1"/>
          <c:order val="1"/>
          <c:tx>
            <c:strRef>
              <c:f>'R2-T2a'!$A$7</c:f>
              <c:strCache>
                <c:ptCount val="1"/>
                <c:pt idx="0">
                  <c:v>Yes, partly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'R2-T2a'!$E$3:$G$4</c:f>
              <c:multiLvlStrCache>
                <c:ptCount val="3"/>
                <c:lvl>
                  <c:pt idx="0">
                    <c:v>May</c:v>
                  </c:pt>
                  <c:pt idx="1">
                    <c:v>July</c:v>
                  </c:pt>
                  <c:pt idx="2">
                    <c:v>October</c:v>
                  </c:pt>
                </c:lvl>
                <c:lvl>
                  <c:pt idx="0">
                    <c:v>All Countries</c:v>
                  </c:pt>
                </c:lvl>
              </c:multiLvlStrCache>
            </c:multiLvlStrRef>
          </c:cat>
          <c:val>
            <c:numRef>
              <c:f>'R2-T2a'!$E$7:$G$7</c:f>
              <c:numCache>
                <c:formatCode>0</c:formatCode>
                <c:ptCount val="3"/>
                <c:pt idx="0">
                  <c:v>27.118644067796609</c:v>
                </c:pt>
                <c:pt idx="1">
                  <c:v>40.566037735849058</c:v>
                </c:pt>
                <c:pt idx="2">
                  <c:v>43.089430894308947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A-4E9C-B3F6-6E2C7CB01EE0}"/>
            </c:ext>
          </c:extLst>
        </c:ser>
        <c:ser>
          <c:idx val="2"/>
          <c:order val="2"/>
          <c:tx>
            <c:strRef>
              <c:f>'R2-T2a'!$A$5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'R2-T2a'!$E$3:$G$4</c:f>
              <c:multiLvlStrCache>
                <c:ptCount val="3"/>
                <c:lvl>
                  <c:pt idx="0">
                    <c:v>May</c:v>
                  </c:pt>
                  <c:pt idx="1">
                    <c:v>July</c:v>
                  </c:pt>
                  <c:pt idx="2">
                    <c:v>October</c:v>
                  </c:pt>
                </c:lvl>
                <c:lvl>
                  <c:pt idx="0">
                    <c:v>All Countries</c:v>
                  </c:pt>
                </c:lvl>
              </c:multiLvlStrCache>
            </c:multiLvlStrRef>
          </c:cat>
          <c:val>
            <c:numRef>
              <c:f>'R2-T2a'!$E$5:$G$5</c:f>
              <c:numCache>
                <c:formatCode>0</c:formatCode>
                <c:ptCount val="3"/>
                <c:pt idx="0">
                  <c:v>4.2372881355932197</c:v>
                </c:pt>
                <c:pt idx="1">
                  <c:v>28.30188679245283</c:v>
                </c:pt>
                <c:pt idx="2">
                  <c:v>26.016260162601629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EA-4E9C-B3F6-6E2C7CB01E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serLines/>
        <c:axId val="480853976"/>
        <c:axId val="480854304"/>
      </c:barChart>
      <c:catAx>
        <c:axId val="48085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80854304"/>
        <c:crosses val="autoZero"/>
        <c:auto val="1"/>
        <c:lblAlgn val="ctr"/>
        <c:lblOffset val="100"/>
        <c:noMultiLvlLbl val="0"/>
      </c:catAx>
      <c:valAx>
        <c:axId val="480854304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80853976"/>
        <c:crosses val="autoZero"/>
        <c:crossBetween val="between"/>
        <c:majorUnit val="20"/>
      </c:valAx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/>
  </c:chart>
  <c:spPr>
    <a:ln>
      <a:noFill/>
    </a:ln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Malawi</a:t>
            </a:r>
            <a:r>
              <a:rPr lang="en-US" sz="2000" baseline="0"/>
              <a:t>  - F2F and Phone Survey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F2F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Sheet1!$B$20:$F$20</c:f>
              <c:strCache>
                <c:ptCount val="5"/>
                <c:pt idx="0">
                  <c:v>Poorest</c:v>
                </c:pt>
                <c:pt idx="1">
                  <c:v>Poorer</c:v>
                </c:pt>
                <c:pt idx="2">
                  <c:v>Middle</c:v>
                </c:pt>
                <c:pt idx="3">
                  <c:v>Richer</c:v>
                </c:pt>
                <c:pt idx="4">
                  <c:v>Richest</c:v>
                </c:pt>
              </c:strCache>
            </c:strRef>
          </c:cat>
          <c:val>
            <c:numRef>
              <c:f>Sheet1!$B$21:$F$21</c:f>
              <c:numCache>
                <c:formatCode>General</c:formatCode>
                <c:ptCount val="5"/>
                <c:pt idx="0">
                  <c:v>0.19522162841873625</c:v>
                </c:pt>
                <c:pt idx="1">
                  <c:v>0.19522162841873625</c:v>
                </c:pt>
                <c:pt idx="2">
                  <c:v>0.1744734360264068</c:v>
                </c:pt>
                <c:pt idx="3">
                  <c:v>0.20025149324111916</c:v>
                </c:pt>
                <c:pt idx="4">
                  <c:v>0.23483181389500157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3-47CA-995B-C809D1526BA8}"/>
            </c:ext>
          </c:extLst>
        </c:ser>
        <c:ser>
          <c:idx val="1"/>
          <c:order val="1"/>
          <c:tx>
            <c:strRef>
              <c:f>Sheet1!$A$22</c:f>
              <c:strCache>
                <c:ptCount val="1"/>
                <c:pt idx="0">
                  <c:v>With phone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Sheet1!$B$20:$F$20</c:f>
              <c:strCache>
                <c:ptCount val="5"/>
                <c:pt idx="0">
                  <c:v>Poorest</c:v>
                </c:pt>
                <c:pt idx="1">
                  <c:v>Poorer</c:v>
                </c:pt>
                <c:pt idx="2">
                  <c:v>Middle</c:v>
                </c:pt>
                <c:pt idx="3">
                  <c:v>Richer</c:v>
                </c:pt>
                <c:pt idx="4">
                  <c:v>Richest</c:v>
                </c:pt>
              </c:strCache>
            </c:strRef>
          </c:cat>
          <c:val>
            <c:numRef>
              <c:f>Sheet1!$B$22:$F$22</c:f>
              <c:numCache>
                <c:formatCode>General</c:formatCode>
                <c:ptCount val="5"/>
                <c:pt idx="0">
                  <c:v>0.10055626872058195</c:v>
                </c:pt>
                <c:pt idx="1">
                  <c:v>0.15875053487376978</c:v>
                </c:pt>
                <c:pt idx="2">
                  <c:v>0.18142918271287975</c:v>
                </c:pt>
                <c:pt idx="3">
                  <c:v>0.24475823705605476</c:v>
                </c:pt>
                <c:pt idx="4">
                  <c:v>0.31450577663671375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3-47CA-995B-C809D1526BA8}"/>
            </c:ext>
          </c:extLst>
        </c:ser>
        <c:ser>
          <c:idx val="2"/>
          <c:order val="2"/>
          <c:tx>
            <c:strRef>
              <c:f>Sheet1!$A$23</c:f>
              <c:strCache>
                <c:ptCount val="1"/>
                <c:pt idx="0">
                  <c:v>Interviewed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Sheet1!$B$20:$F$20</c:f>
              <c:strCache>
                <c:ptCount val="5"/>
                <c:pt idx="0">
                  <c:v>Poorest</c:v>
                </c:pt>
                <c:pt idx="1">
                  <c:v>Poorer</c:v>
                </c:pt>
                <c:pt idx="2">
                  <c:v>Middle</c:v>
                </c:pt>
                <c:pt idx="3">
                  <c:v>Richer</c:v>
                </c:pt>
                <c:pt idx="4">
                  <c:v>Richest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0">
                  <c:v>7.3452862926547138E-2</c:v>
                </c:pt>
                <c:pt idx="1">
                  <c:v>0.13880855986119145</c:v>
                </c:pt>
                <c:pt idx="2">
                  <c:v>0.16888374783111626</c:v>
                </c:pt>
                <c:pt idx="3">
                  <c:v>0.25910931174089069</c:v>
                </c:pt>
                <c:pt idx="4">
                  <c:v>0.35974551764025448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3-47CA-995B-C809D1526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7781680"/>
        <c:axId val="518713568"/>
      </c:barChart>
      <c:catAx>
        <c:axId val="2077781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Consumption</a:t>
                </a:r>
                <a:r>
                  <a:rPr lang="en-US" sz="1400" baseline="0"/>
                  <a:t> Quintile</a:t>
                </a:r>
                <a:endParaRPr lang="en-US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13568"/>
        <c:crosses val="autoZero"/>
        <c:auto val="1"/>
        <c:lblAlgn val="ctr"/>
        <c:lblOffset val="100"/>
        <c:noMultiLvlLbl val="0"/>
      </c:catAx>
      <c:valAx>
        <c:axId val="5187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% of households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78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0.79666</cdr:x>
      <cdr:y>0.1258</cdr:y>
    </cdr:from>
    <cdr:to>
      <cdr:x>1</cdr:x>
      <cdr:y>0.48726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9060E46-C5FE-4330-B71D-F6F09F04F800}"/>
            </a:ext>
          </a:extLst>
        </cdr:cNvPr>
        <cdr:cNvSpPr/>
      </cdr:nvSpPr>
      <cdr:spPr>
        <a:xfrm xmlns:a="http://schemas.openxmlformats.org/drawingml/2006/main">
          <a:off x="4998177" y="552107"/>
          <a:ext cx="1275738" cy="158635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D088F-AA5F-47BC-B6CE-69EA1A110A55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DAE25-32E1-40B6-8D6E-474D63CA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D3E58C-FD86-440E-8039-FD05978887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89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4E7A-14B4-4DE7-B672-F64AA8254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53672-7737-44DC-A081-7115EA006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F4972-2993-472A-9052-05BA3CFC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E60C3-7A3F-489A-8E73-46ED5D18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8F51E-2672-4231-899A-67F74156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B64D-8960-4C08-B213-35A5D66B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008C0-76FD-463E-916A-7999CD2AA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C4530-1257-496F-A3F2-C015C981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F8825-4090-479B-B6C1-D789AF37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A5385-7195-48A2-A886-56944326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5DB011-7639-4C5E-8771-B80EC32E0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DD6AE-14F3-4249-A568-8FE8A81AB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0A5A6-3D37-4F1D-8761-B3BE600E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8846D-D1E1-4D3C-BD33-DE6B50969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2EDE-8429-40E9-998D-3A674FD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91EC1-74ED-4E27-B29C-BF2BB29F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50FE0-0BFA-430C-BFE2-4F035C55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A79A6-5DC0-4D29-AFB5-CC12B446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8EBC-5466-4E20-9F07-C4923A7F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51BFD-0823-4663-9377-B43D86F54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462E-7D94-410A-B893-48A35A09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DBAF4-B87E-40AF-B22C-C76884BE1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92CAF-C0E8-4274-976B-429DB5B4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F6B7F-CCAC-4839-9FEF-EB7F9E7A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E66E-20FD-45D9-A593-E2CAD188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AB28-D9BA-4EE2-A94D-E782A850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B020-ACAE-4671-B3DC-BFD403E12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C5A0A-5103-4500-8072-8CFD3DE36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7FAC7-08CC-49F1-B39C-D5C32292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15044-3E12-450C-BD44-176FA142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09975-D83F-4BEA-BC22-735D5321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C06B7-A98A-4FF0-99F1-C43443E4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6F123-7B4D-4E14-887D-CE43CA5FA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1180A-A7F8-4ADF-AA78-2A72611EC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5B3C0-0968-4F4A-835B-2100EF709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881F9-5188-48C2-915B-6CB3A6569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A7EFA-6197-4EB0-B04D-147E23F0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FF65C-63F2-47C4-9921-26B2BD52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0A2E9-183F-4DCE-A4A9-3032E4ED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C9E5-7E1C-4887-89BC-07D5F1F23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D3E62-4006-4DFF-91CF-983A0B51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9CBC3-8469-47FE-84BE-F5E2AAC3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2493C-2237-4107-9B3C-AA167366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FB869-4159-4A40-976B-68B83014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65D63-CD18-44E7-890F-5B202F0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DEC89-0FB2-4AC4-BBB8-4BC2D466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7103-E732-4A87-B61C-A6B42EAD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EEB59-27EC-4076-9D0E-30875124B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B1790-0187-4A73-AAFD-9CB81663B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E4A46-04DA-4C3A-BEBB-91A134644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42E85-F776-444D-8D14-FAFD890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33ED0-A12F-4337-898D-7A90D4A7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D71D-801E-40F4-AB1E-9570AA51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AB5C5-A7C0-4DFF-BEFB-8BE42270C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91F85-54B0-42B2-8991-7096E96D4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BCEA4-91DB-4DC9-897E-676FFF3E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CBAA7-EFC7-4485-8087-7B066574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9E8EE-0ABA-42BD-A4F5-C3EDDDFA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7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42EDF-123F-437A-A78D-A4586AC5F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2CE33-E1C0-4687-9608-AD9AF61D9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0CCE8-D2C6-476D-BC90-7BF5BC76F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6412-D14E-499F-A1E4-1AF909BD657F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9967B-C1B9-4EFE-B5C3-278ACE302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4713E-FB22-46EF-B1D4-33E72D2FC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5CA0-E9E3-4FBC-B3B8-C16230DA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EC7105-0A5C-4D9D-8FE7-161E1B7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48" y="4323584"/>
            <a:ext cx="7375493" cy="1737360"/>
          </a:xfrm>
        </p:spPr>
        <p:txBody>
          <a:bodyPr anchor="ctr">
            <a:normAutofit fontScale="90000"/>
          </a:bodyPr>
          <a:lstStyle/>
          <a:p>
            <a:pPr algn="r"/>
            <a:br>
              <a:rPr lang="en-US" sz="2900" dirty="0"/>
            </a:br>
            <a:r>
              <a:rPr lang="en-US" sz="3300" b="1" dirty="0">
                <a:solidFill>
                  <a:srgbClr val="0070C0"/>
                </a:solidFill>
              </a:rPr>
              <a:t>Survey data collection during and after COVID:</a:t>
            </a:r>
            <a:br>
              <a:rPr lang="en-US" sz="3300" b="1" dirty="0">
                <a:solidFill>
                  <a:srgbClr val="0070C0"/>
                </a:solidFill>
              </a:rPr>
            </a:br>
            <a:r>
              <a:rPr lang="en-US" sz="2900" b="1" dirty="0">
                <a:solidFill>
                  <a:srgbClr val="00B0F0"/>
                </a:solidFill>
              </a:rPr>
              <a:t>lessons and recommendations</a:t>
            </a:r>
            <a:endParaRPr lang="en-US" sz="2900" dirty="0">
              <a:solidFill>
                <a:srgbClr val="00B0F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DCF399-3E0D-43D1-A44A-745D23F8180E}"/>
              </a:ext>
            </a:extLst>
          </p:cNvPr>
          <p:cNvSpPr txBox="1">
            <a:spLocks/>
          </p:cNvSpPr>
          <p:nvPr/>
        </p:nvSpPr>
        <p:spPr>
          <a:xfrm>
            <a:off x="8083808" y="4638328"/>
            <a:ext cx="4108192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Gero Carletto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Inter-Secretariat Working Group on Household Surveys</a:t>
            </a:r>
            <a:endParaRPr lang="en-US" sz="20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52D582E-6BFF-4388-BC9C-3CFAEE07B4EB}"/>
              </a:ext>
            </a:extLst>
          </p:cNvPr>
          <p:cNvSpPr txBox="1"/>
          <p:nvPr/>
        </p:nvSpPr>
        <p:spPr>
          <a:xfrm>
            <a:off x="273128" y="6488668"/>
            <a:ext cx="1071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Joint ISWGHS-ECLAC webinar on COVID-19: assessment of the mode effect on official statistics, 7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00900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217" y="684442"/>
            <a:ext cx="10479024" cy="105460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Coverage and non-response bias – Adjustment methods (ex-post)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7" y="2130458"/>
            <a:ext cx="11075175" cy="4628561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There are also well-established methods available to help reduce the </a:t>
            </a:r>
            <a:r>
              <a:rPr lang="en-US" sz="3200" b="1" dirty="0"/>
              <a:t>coverage and non-response bias </a:t>
            </a:r>
            <a:r>
              <a:rPr lang="en-US" sz="3200" dirty="0"/>
              <a:t>in survey estimates</a:t>
            </a:r>
            <a:endParaRPr lang="en-US" sz="2000" dirty="0"/>
          </a:p>
          <a:p>
            <a:pPr lvl="1"/>
            <a:r>
              <a:rPr lang="en-US" sz="2800" dirty="0"/>
              <a:t>Weighting adjustments</a:t>
            </a:r>
          </a:p>
          <a:p>
            <a:pPr lvl="2"/>
            <a:r>
              <a:rPr lang="en-US" sz="2400" dirty="0"/>
              <a:t>Through </a:t>
            </a:r>
            <a:r>
              <a:rPr lang="en-US" sz="2400" b="1" dirty="0"/>
              <a:t>modeled or estimated probability of inclusion </a:t>
            </a:r>
            <a:r>
              <a:rPr lang="en-US" sz="2400" dirty="0"/>
              <a:t>in the sample/response</a:t>
            </a:r>
          </a:p>
          <a:p>
            <a:pPr lvl="3"/>
            <a:r>
              <a:rPr lang="en-US" sz="1900" dirty="0"/>
              <a:t>Weights are adjusted by inverse probability of response</a:t>
            </a:r>
          </a:p>
          <a:p>
            <a:pPr lvl="3"/>
            <a:r>
              <a:rPr lang="en-US" sz="1900" dirty="0" err="1"/>
              <a:t>E.g</a:t>
            </a:r>
            <a:r>
              <a:rPr lang="en-US" sz="1900" dirty="0"/>
              <a:t> weighting class adjustments, response propensity model (Little 1986)</a:t>
            </a:r>
          </a:p>
          <a:p>
            <a:pPr lvl="2"/>
            <a:r>
              <a:rPr lang="en-US" sz="2400" dirty="0"/>
              <a:t>Or through </a:t>
            </a:r>
            <a:r>
              <a:rPr lang="en-US" sz="2400" b="1" dirty="0"/>
              <a:t>weight calibration</a:t>
            </a:r>
            <a:r>
              <a:rPr lang="en-US" sz="2400" dirty="0"/>
              <a:t> to a profile of general population characteristics</a:t>
            </a:r>
          </a:p>
          <a:p>
            <a:pPr lvl="3"/>
            <a:r>
              <a:rPr lang="en-US" sz="1900" dirty="0"/>
              <a:t>Derived from population census or existing representative surveys</a:t>
            </a:r>
            <a:endParaRPr lang="en-US" sz="2200" dirty="0"/>
          </a:p>
          <a:p>
            <a:r>
              <a:rPr lang="en-US" sz="3400" dirty="0"/>
              <a:t>Extent of weighting adjustments depends on </a:t>
            </a:r>
            <a:r>
              <a:rPr lang="en-US" sz="3400" b="1" dirty="0"/>
              <a:t>amount of auxiliary information </a:t>
            </a:r>
            <a:r>
              <a:rPr lang="en-US" sz="3400" dirty="0"/>
              <a:t>available to model non-response or to calibrate weights</a:t>
            </a:r>
          </a:p>
          <a:p>
            <a:pPr lvl="1"/>
            <a:r>
              <a:rPr lang="en-US" sz="2800" dirty="0"/>
              <a:t>For samples drawn from existing F2F samples, information collected in F2F survey </a:t>
            </a:r>
            <a:r>
              <a:rPr lang="en-US" sz="2800" b="1" dirty="0"/>
              <a:t>for both respondents and non-respondents</a:t>
            </a:r>
            <a:r>
              <a:rPr lang="en-US" sz="2800" dirty="0"/>
              <a:t> can be used to model probability of response</a:t>
            </a:r>
          </a:p>
          <a:p>
            <a:pPr lvl="1"/>
            <a:r>
              <a:rPr lang="en-US" sz="2800" dirty="0"/>
              <a:t>For fresh samples, should attempt to capture information in the phone survey that can be matched to census or other representative surveys to implement weighting adjustments</a:t>
            </a:r>
          </a:p>
          <a:p>
            <a:pPr lvl="2"/>
            <a:r>
              <a:rPr lang="en-US" sz="2200" dirty="0"/>
              <a:t>e.g. demographic information (sex, age, education), employment, basic wealth measures (asset ownership), location, etc.</a:t>
            </a:r>
          </a:p>
          <a:p>
            <a:pPr lvl="2"/>
            <a:r>
              <a:rPr lang="en-US" sz="2200" dirty="0"/>
              <a:t>draw on any information available on non-respondents (e.g. from frame, screening interview, etc.) to model  non-response – usually quite limited</a:t>
            </a:r>
          </a:p>
          <a:p>
            <a:pPr lvl="2"/>
            <a:r>
              <a:rPr lang="en-US" sz="2200" dirty="0"/>
              <a:t>Collect information from neighbors, acquaintances,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59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1" y="652699"/>
            <a:ext cx="10500028" cy="105460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Coverage and non-response bias – Adjustment 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34" y="2018806"/>
            <a:ext cx="4009792" cy="41236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Returning to Malawi example …</a:t>
            </a:r>
          </a:p>
          <a:p>
            <a:pPr lvl="1"/>
            <a:r>
              <a:rPr lang="en-US" dirty="0"/>
              <a:t>Unadjusted (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) shows substantial bias relative to F2F sample (</a:t>
            </a:r>
            <a:r>
              <a:rPr lang="en-US" dirty="0">
                <a:solidFill>
                  <a:schemeClr val="accent1"/>
                </a:solidFill>
              </a:rPr>
              <a:t>blue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After apply weighting adjustment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green</a:t>
            </a:r>
            <a:r>
              <a:rPr lang="en-US" dirty="0"/>
              <a:t>) the bias is substantially reduced – though not eliminated</a:t>
            </a:r>
          </a:p>
          <a:p>
            <a:pPr lvl="2"/>
            <a:r>
              <a:rPr lang="en-US" sz="1900" dirty="0"/>
              <a:t>Relative success of adjustments depends on amount of auxiliary info available to model non-response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92C581-F52E-4F33-8286-101C049D6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197" y="1707306"/>
            <a:ext cx="7096867" cy="499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9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420" y="543421"/>
            <a:ext cx="10168128" cy="10546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Interview mode effect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420" y="2231860"/>
            <a:ext cx="10479024" cy="3872675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Respondents provide different responses depending on the mode of data collection</a:t>
            </a:r>
          </a:p>
          <a:p>
            <a:pPr lvl="1"/>
            <a:r>
              <a:rPr lang="en-US" sz="2800" dirty="0"/>
              <a:t>For the same respondent, asking a question over the phone might elicit a different response than if asked in a F2F interview</a:t>
            </a:r>
          </a:p>
          <a:p>
            <a:pPr lvl="1"/>
            <a:r>
              <a:rPr lang="en-US" sz="2800" dirty="0"/>
              <a:t>Particularly an issue for sensitive questions</a:t>
            </a:r>
          </a:p>
          <a:p>
            <a:pPr lvl="1"/>
            <a:r>
              <a:rPr lang="en-US" sz="2800" dirty="0"/>
              <a:t>However, many studies find limited mode effect between F2F and telephone interview (de Leeuw 1992, Laaksonen &amp; </a:t>
            </a:r>
            <a:r>
              <a:rPr lang="en-US" sz="2800" dirty="0" err="1"/>
              <a:t>Heiskanen</a:t>
            </a:r>
            <a:r>
              <a:rPr lang="en-US" sz="2800" dirty="0"/>
              <a:t> 2014, </a:t>
            </a:r>
            <a:r>
              <a:rPr lang="en-US" sz="2800" dirty="0" err="1"/>
              <a:t>Midanik</a:t>
            </a:r>
            <a:r>
              <a:rPr lang="en-US" sz="2800" dirty="0"/>
              <a:t> &amp; Greenfield 2003)</a:t>
            </a:r>
          </a:p>
          <a:p>
            <a:pPr lvl="1"/>
            <a:endParaRPr lang="en-US" sz="3200" dirty="0"/>
          </a:p>
          <a:p>
            <a:r>
              <a:rPr lang="en-US" sz="3600" dirty="0"/>
              <a:t>Difficult to detect and correct for mode measurement effect</a:t>
            </a:r>
          </a:p>
          <a:p>
            <a:pPr lvl="1"/>
            <a:r>
              <a:rPr lang="en-US" sz="3200" dirty="0"/>
              <a:t>Gain a better understanding of mode effects through </a:t>
            </a:r>
            <a:r>
              <a:rPr lang="en-US" sz="3200" b="1" dirty="0"/>
              <a:t>survey experiments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049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98" y="413965"/>
            <a:ext cx="10168128" cy="65163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Some final thoughts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98" y="1395167"/>
            <a:ext cx="10479024" cy="5209123"/>
          </a:xfrm>
        </p:spPr>
        <p:txBody>
          <a:bodyPr>
            <a:normAutofit/>
          </a:bodyPr>
          <a:lstStyle/>
          <a:p>
            <a:r>
              <a:rPr lang="en-US" sz="2400" dirty="0"/>
              <a:t>Phone/web/CS surveys are not the panacea but important tool in NSO’s shed</a:t>
            </a:r>
          </a:p>
          <a:p>
            <a:r>
              <a:rPr lang="en-US" sz="2400" dirty="0"/>
              <a:t>To be most useful, need to address limitations of phone surveys to min bias and MAX coverage</a:t>
            </a:r>
          </a:p>
          <a:p>
            <a:pPr lvl="1"/>
            <a:r>
              <a:rPr lang="en-US" sz="2000" dirty="0"/>
              <a:t>Use in combination with F2F in mixed-mode</a:t>
            </a:r>
          </a:p>
          <a:p>
            <a:pPr lvl="1"/>
            <a:r>
              <a:rPr lang="en-US" sz="2000" dirty="0"/>
              <a:t>Systematically collect phone numbers (of ≠ individuals), keep it updated and get consent</a:t>
            </a:r>
          </a:p>
          <a:p>
            <a:pPr lvl="1"/>
            <a:r>
              <a:rPr lang="en-US" sz="2000" dirty="0"/>
              <a:t>Identify possible sampling frames (ideally, w/ some auxiliary data)</a:t>
            </a:r>
          </a:p>
          <a:p>
            <a:pPr lvl="1"/>
            <a:r>
              <a:rPr lang="en-US" sz="2000" dirty="0"/>
              <a:t>Collect (meta-)data on non-respondents (directly or through proxies)</a:t>
            </a:r>
          </a:p>
          <a:p>
            <a:pPr lvl="1"/>
            <a:r>
              <a:rPr lang="en-US" sz="2000" dirty="0"/>
              <a:t>Ensure linkage with external representative sources</a:t>
            </a:r>
          </a:p>
          <a:p>
            <a:pPr lvl="1"/>
            <a:r>
              <a:rPr lang="en-US" sz="2000" dirty="0"/>
              <a:t>Carry out systematic experiments to assess extent of bias  </a:t>
            </a:r>
          </a:p>
          <a:p>
            <a:r>
              <a:rPr lang="en-US" sz="2400" dirty="0"/>
              <a:t>Focus on ICT investments/infrastructures</a:t>
            </a:r>
          </a:p>
          <a:p>
            <a:pPr lvl="1"/>
            <a:r>
              <a:rPr lang="en-US" sz="2000" dirty="0"/>
              <a:t>CATI/CAPI, remote training, hard-to-reach populations</a:t>
            </a:r>
          </a:p>
          <a:p>
            <a:r>
              <a:rPr lang="en-US" sz="2400" dirty="0"/>
              <a:t>Strengthen capacity in use of new modes/methods/data sources, with focus on:</a:t>
            </a:r>
          </a:p>
          <a:p>
            <a:pPr lvl="1"/>
            <a:r>
              <a:rPr lang="en-US" sz="2000" dirty="0"/>
              <a:t>ex-ante and ex-post techniques</a:t>
            </a:r>
          </a:p>
          <a:p>
            <a:pPr lvl="1"/>
            <a:r>
              <a:rPr lang="en-US" sz="2000" dirty="0"/>
              <a:t>data integration and interoperability </a:t>
            </a:r>
          </a:p>
          <a:p>
            <a:pPr lvl="1"/>
            <a:endParaRPr lang="en-US" sz="2000" dirty="0"/>
          </a:p>
          <a:p>
            <a:endParaRPr lang="en-US" sz="36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894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73" y="570581"/>
            <a:ext cx="10168128" cy="65163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How can ISWGHS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98" y="1517715"/>
            <a:ext cx="10666274" cy="5086575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US" sz="2400" dirty="0"/>
              <a:t>Promote and consolidate methodological standards and best practices for both ex-ante and ex-post adjustments and seek UNSC endorsement and countries’ buy-in</a:t>
            </a:r>
          </a:p>
          <a:p>
            <a:pPr lvl="1"/>
            <a:r>
              <a:rPr lang="en-US" sz="2000" dirty="0"/>
              <a:t>Importance of partnering with UN Regional Commissions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Leveling the playing field</a:t>
            </a:r>
          </a:p>
          <a:p>
            <a:pPr lvl="1"/>
            <a:r>
              <a:rPr lang="en-US" sz="2000" dirty="0"/>
              <a:t>Help agencies/countries’ coordination and knowledge diffusion to ensure scale-up and </a:t>
            </a:r>
            <a:r>
              <a:rPr lang="en-US" sz="2000" b="1" dirty="0"/>
              <a:t>equitable</a:t>
            </a:r>
            <a:r>
              <a:rPr lang="en-US" sz="2000" dirty="0"/>
              <a:t> adoption of new data modes and sources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Put forth a </a:t>
            </a:r>
            <a:r>
              <a:rPr lang="en-US" sz="2400" b="1" dirty="0"/>
              <a:t>shared vision </a:t>
            </a:r>
            <a:r>
              <a:rPr lang="en-US" sz="2400" dirty="0"/>
              <a:t>on a “new normal” for household surveys</a:t>
            </a:r>
          </a:p>
          <a:p>
            <a:pPr lvl="1"/>
            <a:r>
              <a:rPr lang="en-US" sz="2000" dirty="0"/>
              <a:t>Upcoming paper to be submitted to next UNSC</a:t>
            </a:r>
          </a:p>
        </p:txBody>
      </p:sp>
    </p:spTree>
    <p:extLst>
      <p:ext uri="{BB962C8B-B14F-4D97-AF65-F5344CB8AC3E}">
        <p14:creationId xmlns:p14="http://schemas.microsoft.com/office/powerpoint/2010/main" val="259547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78" y="583692"/>
            <a:ext cx="10168128" cy="105460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As a result of Covid-19, virtually all countries halted F2F data collection 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7FD93F6-60BF-4653-AA08-B130A1C791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846463"/>
              </p:ext>
            </p:extLst>
          </p:nvPr>
        </p:nvGraphicFramePr>
        <p:xfrm>
          <a:off x="2173478" y="2109340"/>
          <a:ext cx="7214965" cy="440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AC19435-2DD6-4839-A525-96A74E92E1DB}"/>
              </a:ext>
            </a:extLst>
          </p:cNvPr>
          <p:cNvSpPr txBox="1"/>
          <p:nvPr/>
        </p:nvSpPr>
        <p:spPr>
          <a:xfrm>
            <a:off x="245820" y="6509441"/>
            <a:ext cx="4308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UNSD-WB survey of National statistical Offices</a:t>
            </a:r>
          </a:p>
        </p:txBody>
      </p:sp>
    </p:spTree>
    <p:extLst>
      <p:ext uri="{BB962C8B-B14F-4D97-AF65-F5344CB8AC3E}">
        <p14:creationId xmlns:p14="http://schemas.microsoft.com/office/powerpoint/2010/main" val="109102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484DC6-35A4-4615-A7A4-35150F10B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0387"/>
          <a:stretch/>
        </p:blipFill>
        <p:spPr>
          <a:xfrm>
            <a:off x="408781" y="1385740"/>
            <a:ext cx="5559480" cy="46770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C4082B-3C32-4230-AC1F-D2442277A456}"/>
              </a:ext>
            </a:extLst>
          </p:cNvPr>
          <p:cNvSpPr txBox="1"/>
          <p:nvPr/>
        </p:nvSpPr>
        <p:spPr>
          <a:xfrm>
            <a:off x="408781" y="6423181"/>
            <a:ext cx="6751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UNSD-WB survey of National statistical Offices, May 2020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49AFAE1-F22C-454A-9577-D05317C2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88" y="349836"/>
            <a:ext cx="10515600" cy="828515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… but most quickly adapted!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4DFFA2A-DE20-4984-A5E7-16FEDA90C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177" y="1675399"/>
            <a:ext cx="4977066" cy="467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5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CA83F2-46C9-4980-9F1C-468E22115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23" y="1064030"/>
            <a:ext cx="9184363" cy="56341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0FC95D-DF0B-4B57-88EF-499853E5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98" y="325581"/>
            <a:ext cx="10031633" cy="7766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ISWGH members’ support on COVID-19 phone surveys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7FD0B-0CD7-45C7-B04D-E22E74E749B5}"/>
              </a:ext>
            </a:extLst>
          </p:cNvPr>
          <p:cNvSpPr txBox="1"/>
          <p:nvPr/>
        </p:nvSpPr>
        <p:spPr>
          <a:xfrm>
            <a:off x="9431439" y="1361440"/>
            <a:ext cx="218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180</a:t>
            </a:r>
            <a:r>
              <a:rPr lang="en-US" dirty="0"/>
              <a:t> countries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F203C8-7E9E-4165-853C-ABCEAE8F90E8}"/>
              </a:ext>
            </a:extLst>
          </p:cNvPr>
          <p:cNvSpPr txBox="1"/>
          <p:nvPr/>
        </p:nvSpPr>
        <p:spPr>
          <a:xfrm>
            <a:off x="9495685" y="2210078"/>
            <a:ext cx="218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530</a:t>
            </a:r>
            <a:r>
              <a:rPr lang="en-US" dirty="0"/>
              <a:t> surveys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3F5661-DA5D-47F5-B8F8-817B974E4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45650" y="3371022"/>
            <a:ext cx="4584589" cy="289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81AFF4-3813-484F-BEF7-1931F8E9AA2D}"/>
              </a:ext>
            </a:extLst>
          </p:cNvPr>
          <p:cNvSpPr txBox="1"/>
          <p:nvPr/>
        </p:nvSpPr>
        <p:spPr>
          <a:xfrm>
            <a:off x="272051" y="6529649"/>
            <a:ext cx="8519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https://unstats.un.org/iswghs/task-forces/covid-19-and-household-surveys/COVID-19-impact-surveys/</a:t>
            </a:r>
          </a:p>
        </p:txBody>
      </p:sp>
    </p:spTree>
    <p:extLst>
      <p:ext uri="{BB962C8B-B14F-4D97-AF65-F5344CB8AC3E}">
        <p14:creationId xmlns:p14="http://schemas.microsoft.com/office/powerpoint/2010/main" val="271399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964" y="568643"/>
            <a:ext cx="10168128" cy="10546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Alternative modes are not a perfect replacement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51" y="2313715"/>
            <a:ext cx="10535962" cy="4105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Phone/web surveys suffer from several limitations relative to F2F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dirty="0"/>
              <a:t>Practical</a:t>
            </a:r>
          </a:p>
          <a:p>
            <a:pPr lvl="2"/>
            <a:r>
              <a:rPr lang="en-US" sz="1800" b="1" dirty="0"/>
              <a:t>Content</a:t>
            </a:r>
            <a:r>
              <a:rPr lang="en-US" sz="1800" dirty="0"/>
              <a:t> – difficult to capture complex indicators/questions over the phone/web</a:t>
            </a:r>
          </a:p>
          <a:p>
            <a:pPr lvl="2"/>
            <a:r>
              <a:rPr lang="en-US" sz="1800" b="1" dirty="0"/>
              <a:t>Length</a:t>
            </a:r>
            <a:r>
              <a:rPr lang="en-US" sz="1800" dirty="0"/>
              <a:t> – respondent attention span is much reduced over the phone/web limiting length of interview </a:t>
            </a:r>
          </a:p>
          <a:p>
            <a:pPr lvl="3"/>
            <a:r>
              <a:rPr lang="en-US" sz="1600" dirty="0"/>
              <a:t>Typically, maximum of 15-20 minutes for phone surveys</a:t>
            </a:r>
          </a:p>
          <a:p>
            <a:pPr lvl="3"/>
            <a:endParaRPr lang="en-US" sz="1600" dirty="0"/>
          </a:p>
          <a:p>
            <a:pPr lvl="2"/>
            <a:r>
              <a:rPr lang="en-US" dirty="0"/>
              <a:t>Addressing these limitations requires careful design of questionnaires and interview protocols</a:t>
            </a:r>
          </a:p>
          <a:p>
            <a:pPr lvl="3"/>
            <a:r>
              <a:rPr lang="en-US" sz="1600" dirty="0"/>
              <a:t>Reducing and prioritizing the scope of information that can be collected from phone surveys </a:t>
            </a:r>
            <a:r>
              <a:rPr lang="en-US" sz="1600" i="1" dirty="0"/>
              <a:t>vis a vis  </a:t>
            </a:r>
            <a:r>
              <a:rPr lang="en-US" sz="1600" dirty="0"/>
              <a:t>F2F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10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71" y="568643"/>
            <a:ext cx="10771720" cy="10546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Alternative modes are not a perfect replacement</a:t>
            </a:r>
            <a:r>
              <a:rPr lang="en-US" sz="1800" b="1" dirty="0">
                <a:solidFill>
                  <a:schemeClr val="accent2"/>
                </a:solidFill>
              </a:rPr>
              <a:t>   </a:t>
            </a:r>
            <a:r>
              <a:rPr lang="en-US" sz="2000" b="1" dirty="0">
                <a:solidFill>
                  <a:schemeClr val="accent2"/>
                </a:solidFill>
              </a:rPr>
              <a:t>(cont’d)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68" y="2018806"/>
            <a:ext cx="10551331" cy="4686794"/>
          </a:xfrm>
        </p:spPr>
        <p:txBody>
          <a:bodyPr>
            <a:normAutofit/>
          </a:bodyPr>
          <a:lstStyle/>
          <a:p>
            <a:pPr marL="228600" lvl="1"/>
            <a:r>
              <a:rPr lang="en-US" dirty="0"/>
              <a:t>Methodological</a:t>
            </a:r>
          </a:p>
          <a:p>
            <a:pPr marL="461963" lvl="2"/>
            <a:r>
              <a:rPr lang="en-US" sz="1800" b="1" dirty="0"/>
              <a:t>Sampling frame – </a:t>
            </a:r>
            <a:r>
              <a:rPr lang="en-US" sz="1800" dirty="0"/>
              <a:t>a representative and quality frame can be difficult to come by </a:t>
            </a:r>
          </a:p>
          <a:p>
            <a:pPr marL="919163" lvl="3"/>
            <a:r>
              <a:rPr lang="en-US" sz="1400" dirty="0"/>
              <a:t>For phone surveys, pre-existing list of numbers (from prior F2F survey, network provider, etc.) or random digit dialing</a:t>
            </a:r>
            <a:endParaRPr lang="en-US" sz="1400" b="1" dirty="0"/>
          </a:p>
          <a:p>
            <a:pPr marL="461963" lvl="2"/>
            <a:r>
              <a:rPr lang="en-US" sz="1800" b="1" dirty="0"/>
              <a:t>Coverage bias </a:t>
            </a:r>
            <a:r>
              <a:rPr lang="en-US" sz="1800" dirty="0"/>
              <a:t>– some segments of the population cannot be reached by telephone/web (individuals w/o phone or access to internet)</a:t>
            </a:r>
          </a:p>
          <a:p>
            <a:pPr marL="461963" lvl="2"/>
            <a:r>
              <a:rPr lang="en-US" sz="1800" b="1" dirty="0"/>
              <a:t>Nonresponse bias </a:t>
            </a:r>
            <a:r>
              <a:rPr lang="en-US" sz="1800" dirty="0"/>
              <a:t>– some segments of the population are less likely to respond and agree to be interviewed</a:t>
            </a:r>
          </a:p>
          <a:p>
            <a:pPr marL="919163" lvl="4"/>
            <a:r>
              <a:rPr lang="en-US" sz="1600" dirty="0"/>
              <a:t>Present in F2F surveys, but magnified in phone/web surveys – easier to refuse over the phone/on the web than in-person</a:t>
            </a:r>
          </a:p>
          <a:p>
            <a:pPr marL="461963" lvl="2"/>
            <a:r>
              <a:rPr lang="en-US" sz="1800" b="1" dirty="0"/>
              <a:t>Mode effect </a:t>
            </a:r>
            <a:r>
              <a:rPr lang="en-US" sz="1800" dirty="0"/>
              <a:t>– the answers respondents provide over the phone/on the web may be different than those provide in F2F surveys</a:t>
            </a:r>
            <a:endParaRPr lang="en-US" sz="1800" b="1" dirty="0"/>
          </a:p>
          <a:p>
            <a:pPr marL="233363" lvl="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211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770" y="583692"/>
            <a:ext cx="10168128" cy="105460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Coverage and non-response bias: an example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22" y="2351315"/>
            <a:ext cx="10479024" cy="395804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Coverage and non-response bias are common in phone survey samples</a:t>
            </a:r>
          </a:p>
          <a:p>
            <a:pPr lvl="2"/>
            <a:r>
              <a:rPr lang="en-US" sz="1800" dirty="0"/>
              <a:t>Particularly in settings with limited mobile phone penetration (coverage) and high Y/urbanization (non-response)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Lessons from recently implemented phone surveys in SSA drawn from existing F2F samples</a:t>
            </a:r>
          </a:p>
          <a:p>
            <a:pPr lvl="2"/>
            <a:r>
              <a:rPr lang="en-US" dirty="0"/>
              <a:t>Comparing characteristics from F2F survey for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Full F2F sample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Sample with phone numbers (frame)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2000" dirty="0"/>
              <a:t>Sample successfully interviewed over phone  </a:t>
            </a:r>
          </a:p>
          <a:p>
            <a:pPr lvl="4"/>
            <a:r>
              <a:rPr lang="en-US" sz="2000" dirty="0"/>
              <a:t>1 – 2 = Coverage bias</a:t>
            </a:r>
          </a:p>
          <a:p>
            <a:pPr lvl="4"/>
            <a:r>
              <a:rPr lang="en-US" sz="2000" dirty="0"/>
              <a:t>2 – 3 = Nonresponse bias</a:t>
            </a:r>
          </a:p>
        </p:txBody>
      </p:sp>
    </p:spTree>
    <p:extLst>
      <p:ext uri="{BB962C8B-B14F-4D97-AF65-F5344CB8AC3E}">
        <p14:creationId xmlns:p14="http://schemas.microsoft.com/office/powerpoint/2010/main" val="372320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081" y="568642"/>
            <a:ext cx="10168128" cy="10546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Coverage and non-response bias: an examples</a:t>
            </a:r>
            <a:r>
              <a:rPr lang="en-US" sz="1800" b="1" dirty="0">
                <a:solidFill>
                  <a:schemeClr val="accent2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(cont’d)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324" y="2304287"/>
            <a:ext cx="4495266" cy="387267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000" dirty="0"/>
              <a:t>Poor households are underrepresented in phone survey frame (coverage bias)</a:t>
            </a:r>
          </a:p>
          <a:p>
            <a:pPr lvl="2"/>
            <a:r>
              <a:rPr lang="en-US" sz="1800" dirty="0"/>
              <a:t>Even more so in interviewed sample (non-response bias).</a:t>
            </a:r>
          </a:p>
          <a:p>
            <a:pPr lvl="1"/>
            <a:r>
              <a:rPr lang="en-US" sz="2000" dirty="0"/>
              <a:t>The opposite is true for richer households</a:t>
            </a:r>
          </a:p>
          <a:p>
            <a:pPr lvl="1"/>
            <a:r>
              <a:rPr lang="en-US" sz="2000" dirty="0"/>
              <a:t>Non-respondents also more likely to live in rural areas, are less well educated, asset poor, etc.</a:t>
            </a:r>
          </a:p>
          <a:p>
            <a:pPr lvl="1"/>
            <a:r>
              <a:rPr lang="en-US" sz="2000" dirty="0"/>
              <a:t>The phone survey sample will not fully reflect the situation of the poorest households.</a:t>
            </a:r>
          </a:p>
          <a:p>
            <a:pPr lvl="2"/>
            <a:r>
              <a:rPr lang="en-US" sz="1800" dirty="0"/>
              <a:t>Provide biased estimates of key indicators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BA12E6-747F-4F0A-B751-5EF6A78AE7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82614"/>
              </p:ext>
            </p:extLst>
          </p:nvPr>
        </p:nvGraphicFramePr>
        <p:xfrm>
          <a:off x="5354337" y="2299940"/>
          <a:ext cx="6273915" cy="438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9060E46-C5FE-4330-B71D-F6F09F04F800}"/>
              </a:ext>
            </a:extLst>
          </p:cNvPr>
          <p:cNvSpPr/>
          <p:nvPr/>
        </p:nvSpPr>
        <p:spPr>
          <a:xfrm>
            <a:off x="6024237" y="3838670"/>
            <a:ext cx="1275761" cy="16070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97E2A-A8C1-4C59-A5DB-F2BD4A30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727658"/>
            <a:ext cx="10479024" cy="105460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2"/>
                </a:solidFill>
              </a:rPr>
              <a:t>Coverage and non-response bias: Preventative measures (ex-ante)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F6753-DBC3-445D-9050-B511B6DB4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90939"/>
            <a:ext cx="10479024" cy="41774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There are many methods available to help </a:t>
            </a:r>
            <a:r>
              <a:rPr lang="en-US" sz="2800" b="1" dirty="0"/>
              <a:t>improve coverage and limit non-response </a:t>
            </a:r>
          </a:p>
          <a:p>
            <a:pPr lvl="2"/>
            <a:r>
              <a:rPr lang="en-US" sz="2400" dirty="0"/>
              <a:t>Coverage</a:t>
            </a:r>
          </a:p>
          <a:p>
            <a:pPr lvl="3"/>
            <a:r>
              <a:rPr lang="en-US" sz="2000" dirty="0"/>
              <a:t>Frame selection – comprehensive as possible, multi-frame</a:t>
            </a:r>
          </a:p>
          <a:p>
            <a:pPr lvl="3"/>
            <a:r>
              <a:rPr lang="en-US" sz="2000" dirty="0"/>
              <a:t>For panel surveys, consider initial F2F visit providing mobile phone to respondents without a phone</a:t>
            </a:r>
          </a:p>
          <a:p>
            <a:pPr lvl="2"/>
            <a:r>
              <a:rPr lang="en-US" sz="2400" dirty="0"/>
              <a:t>Non-response </a:t>
            </a:r>
          </a:p>
          <a:p>
            <a:pPr lvl="3"/>
            <a:r>
              <a:rPr lang="en-US" sz="2000" dirty="0"/>
              <a:t>Mixed-mode – e.g. phone interview with follow-up F2F for non-respondents</a:t>
            </a:r>
          </a:p>
          <a:p>
            <a:pPr lvl="3"/>
            <a:r>
              <a:rPr lang="en-US" sz="2000" dirty="0"/>
              <a:t>Send SMS/Letter/personal contact informing respondent that they will be contacted for survey</a:t>
            </a:r>
          </a:p>
          <a:p>
            <a:pPr lvl="3"/>
            <a:r>
              <a:rPr lang="en-US" sz="2000" dirty="0"/>
              <a:t>Phone numbers from neighbors, family and friends</a:t>
            </a:r>
          </a:p>
          <a:p>
            <a:pPr lvl="3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451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126381553441AAB919CB53585984" ma:contentTypeVersion="15" ma:contentTypeDescription="Create a new document." ma:contentTypeScope="" ma:versionID="368963c8090e8ca378c37e7f2febf521">
  <xsd:schema xmlns:xsd="http://www.w3.org/2001/XMLSchema" xmlns:xs="http://www.w3.org/2001/XMLSchema" xmlns:p="http://schemas.microsoft.com/office/2006/metadata/properties" xmlns:ns1="http://schemas.microsoft.com/sharepoint/v3" xmlns:ns3="ac8e30ca-65e9-4041-b86a-4d1b6d416c33" xmlns:ns4="fb6f0dd5-0349-47c8-82f6-4423e71a7ac1" targetNamespace="http://schemas.microsoft.com/office/2006/metadata/properties" ma:root="true" ma:fieldsID="c142fe8a3dfcb19cfccbba7ca491ac64" ns1:_="" ns3:_="" ns4:_="">
    <xsd:import namespace="http://schemas.microsoft.com/sharepoint/v3"/>
    <xsd:import namespace="ac8e30ca-65e9-4041-b86a-4d1b6d416c33"/>
    <xsd:import namespace="fb6f0dd5-0349-47c8-82f6-4423e71a7ac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8e30ca-65e9-4041-b86a-4d1b6d416c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f0dd5-0349-47c8-82f6-4423e71a7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69AE6A-1827-4523-B1D4-745BD79D52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8468B0-828A-46AC-8338-23E234AA251A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  <ds:schemaRef ds:uri="ac8e30ca-65e9-4041-b86a-4d1b6d416c3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fb6f0dd5-0349-47c8-82f6-4423e71a7ac1"/>
  </ds:schemaRefs>
</ds:datastoreItem>
</file>

<file path=customXml/itemProps3.xml><?xml version="1.0" encoding="utf-8"?>
<ds:datastoreItem xmlns:ds="http://schemas.openxmlformats.org/officeDocument/2006/customXml" ds:itemID="{7F30F8C7-AA0A-47CF-B08E-C093FE8C48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8e30ca-65e9-4041-b86a-4d1b6d416c33"/>
    <ds:schemaRef ds:uri="fb6f0dd5-0349-47c8-82f6-4423e71a7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4888</TotalTime>
  <Words>1188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Survey data collection during and after COVID: lessons and recommendations</vt:lpstr>
      <vt:lpstr>As a result of Covid-19, virtually all countries halted F2F data collection …</vt:lpstr>
      <vt:lpstr>… but most quickly adapted!</vt:lpstr>
      <vt:lpstr>ISWGH members’ support on COVID-19 phone surveys</vt:lpstr>
      <vt:lpstr>Alternative modes are not a perfect replacement</vt:lpstr>
      <vt:lpstr>Alternative modes are not a perfect replacement   (cont’d)</vt:lpstr>
      <vt:lpstr>Coverage and non-response bias: an example</vt:lpstr>
      <vt:lpstr>Coverage and non-response bias: an examples  (cont’d)</vt:lpstr>
      <vt:lpstr>Coverage and non-response bias: Preventative measures (ex-ante)</vt:lpstr>
      <vt:lpstr>Coverage and non-response bias – Adjustment methods (ex-post)</vt:lpstr>
      <vt:lpstr>Coverage and non-response bias – Adjustment methods</vt:lpstr>
      <vt:lpstr>Interview mode effect</vt:lpstr>
      <vt:lpstr>Some final thoughts …</vt:lpstr>
      <vt:lpstr>How can ISWGHS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Inter-Secretariat Working Group on Household Surveys</dc:title>
  <dc:creator>Haoyi Chen</dc:creator>
  <cp:lastModifiedBy>Gero Carletto</cp:lastModifiedBy>
  <cp:revision>49</cp:revision>
  <dcterms:created xsi:type="dcterms:W3CDTF">2020-12-04T08:06:51Z</dcterms:created>
  <dcterms:modified xsi:type="dcterms:W3CDTF">2020-12-08T16:28:59Z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0x010100D3F2126381553441AAB919CB53585984</vt:lpwstr>
  </property>
</Properties>
</file>