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9"/>
  </p:notesMasterIdLst>
  <p:handoutMasterIdLst>
    <p:handoutMasterId r:id="rId10"/>
  </p:handoutMasterIdLst>
  <p:sldIdLst>
    <p:sldId id="575" r:id="rId2"/>
    <p:sldId id="582" r:id="rId3"/>
    <p:sldId id="584" r:id="rId4"/>
    <p:sldId id="534" r:id="rId5"/>
    <p:sldId id="585" r:id="rId6"/>
    <p:sldId id="583" r:id="rId7"/>
    <p:sldId id="523" r:id="rId8"/>
  </p:sldIdLst>
  <p:sldSz cx="9144000" cy="6858000" type="screen4x3"/>
  <p:notesSz cx="7019925" cy="93059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4ACA87F-5AF0-EF43-AE57-7554A38DC2DB}">
          <p14:sldIdLst>
            <p14:sldId id="575"/>
            <p14:sldId id="582"/>
            <p14:sldId id="584"/>
            <p14:sldId id="534"/>
            <p14:sldId id="585"/>
            <p14:sldId id="583"/>
            <p14:sldId id="5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hias Goldstein" initials="MG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DA041"/>
    <a:srgbClr val="005426"/>
    <a:srgbClr val="B53E42"/>
    <a:srgbClr val="053316"/>
    <a:srgbClr val="D4411D"/>
    <a:srgbClr val="D41506"/>
    <a:srgbClr val="C454FF"/>
    <a:srgbClr val="006C31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84" autoAdjust="0"/>
    <p:restoredTop sz="65465" autoAdjust="0"/>
  </p:normalViewPr>
  <p:slideViewPr>
    <p:cSldViewPr>
      <p:cViewPr varScale="1">
        <p:scale>
          <a:sx n="57" d="100"/>
          <a:sy n="57" d="100"/>
        </p:scale>
        <p:origin x="1637" y="58"/>
      </p:cViewPr>
      <p:guideLst>
        <p:guide orient="horz" pos="2160"/>
        <p:guide pos="2880"/>
        <p:guide orient="horz"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62"/>
    </p:cViewPr>
  </p:sorterViewPr>
  <p:notesViewPr>
    <p:cSldViewPr>
      <p:cViewPr varScale="1">
        <p:scale>
          <a:sx n="49" d="100"/>
          <a:sy n="49" d="100"/>
        </p:scale>
        <p:origin x="-2988" y="-90"/>
      </p:cViewPr>
      <p:guideLst>
        <p:guide orient="horz" pos="3128"/>
        <p:guide pos="2101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wang11\Documents\Worldbank\Final\P%20indicato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ycos\Desktop\&#19990;&#34892;PPT&#20316;&#22270;\university\University&#260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28026198560039E-2"/>
          <c:y val="0.13524533825257692"/>
          <c:w val="0.87543283007055306"/>
          <c:h val="0.4914460030721086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'Areas of Support'!$C$1:$F$1</c:f>
              <c:strCache>
                <c:ptCount val="4"/>
                <c:pt idx="0">
                  <c:v>Institutional Research</c:v>
                </c:pt>
                <c:pt idx="1">
                  <c:v>Quality assurance</c:v>
                </c:pt>
                <c:pt idx="2">
                  <c:v>MIS capacity development</c:v>
                </c:pt>
                <c:pt idx="3">
                  <c:v>Benchmarking &amp; graduate tracer studies</c:v>
                </c:pt>
              </c:strCache>
            </c:strRef>
          </c:cat>
          <c:val>
            <c:numRef>
              <c:f>'Areas of Support'!$C$29:$F$29</c:f>
              <c:numCache>
                <c:formatCode>General</c:formatCode>
                <c:ptCount val="4"/>
                <c:pt idx="0">
                  <c:v>20</c:v>
                </c:pt>
                <c:pt idx="1">
                  <c:v>11</c:v>
                </c:pt>
                <c:pt idx="2">
                  <c:v>21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B-4FEE-9027-194377909D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01536736"/>
        <c:axId val="401541656"/>
      </c:barChart>
      <c:catAx>
        <c:axId val="40153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541656"/>
        <c:crosses val="autoZero"/>
        <c:auto val="0"/>
        <c:lblAlgn val="ctr"/>
        <c:lblOffset val="100"/>
        <c:noMultiLvlLbl val="0"/>
      </c:catAx>
      <c:valAx>
        <c:axId val="40154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5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999110073001435E-2"/>
          <c:y val="5.8234608667441984E-2"/>
          <c:w val="0.88241995330999246"/>
          <c:h val="0.879963912884235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821282662801936E-2"/>
                  <c:y val="-0.14419889815906412"/>
                </c:manualLayout>
              </c:layout>
              <c:tx>
                <c:rich>
                  <a:bodyPr/>
                  <a:lstStyle/>
                  <a:p>
                    <a:fld id="{3CB5BD57-351C-4123-9D6B-6D2D6326F1BC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579-4164-B4F1-DC7DDE3C2C3B}"/>
                </c:ext>
              </c:extLst>
            </c:dLbl>
            <c:dLbl>
              <c:idx val="1"/>
              <c:layout>
                <c:manualLayout>
                  <c:x val="2.3084382279733719E-2"/>
                  <c:y val="-0.13676134184918956"/>
                </c:manualLayout>
              </c:layout>
              <c:tx>
                <c:rich>
                  <a:bodyPr/>
                  <a:lstStyle/>
                  <a:p>
                    <a:fld id="{F86A18C7-8FDF-4D92-8012-F4B30F4D993B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579-4164-B4F1-DC7DDE3C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2015-2016</c:v>
                </c:pt>
                <c:pt idx="1">
                  <c:v>2016-2017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Sheet1!$B$5:$B$6</c15:f>
                <c15:dlblRangeCache>
                  <c:ptCount val="2"/>
                  <c:pt idx="0">
                    <c:v>0%</c:v>
                  </c:pt>
                  <c:pt idx="1">
                    <c:v>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8579-4164-B4F1-DC7DDE3C2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1st quartile-min</c:v>
                </c:pt>
              </c:strCache>
            </c:strRef>
          </c:tx>
          <c:spPr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2015-2016</c:v>
                </c:pt>
                <c:pt idx="1">
                  <c:v>2016-2017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79-4164-B4F1-DC7DDE3C2C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median-1st quartile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79-4164-B4F1-DC7DDE3C2C3B}"/>
              </c:ext>
            </c:extLst>
          </c:dPt>
          <c:dPt>
            <c:idx val="1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79-4164-B4F1-DC7DDE3C2C3B}"/>
              </c:ext>
            </c:extLst>
          </c:dPt>
          <c:dLbls>
            <c:dLbl>
              <c:idx val="0"/>
              <c:layout>
                <c:manualLayout>
                  <c:x val="0.10449361440907133"/>
                  <c:y val="-0.14412181463680057"/>
                </c:manualLayout>
              </c:layout>
              <c:tx>
                <c:rich>
                  <a:bodyPr/>
                  <a:lstStyle/>
                  <a:p>
                    <a:fld id="{5D69F73D-346E-4A5E-8BAB-C2577DC1CAE9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8579-4164-B4F1-DC7DDE3C2C3B}"/>
                </c:ext>
              </c:extLst>
            </c:dLbl>
            <c:dLbl>
              <c:idx val="1"/>
              <c:layout>
                <c:manualLayout>
                  <c:x val="0.10860442752456401"/>
                  <c:y val="-0.14043427496145824"/>
                </c:manualLayout>
              </c:layout>
              <c:tx>
                <c:rich>
                  <a:bodyPr/>
                  <a:lstStyle/>
                  <a:p>
                    <a:fld id="{F7094CD7-C097-436C-A5F0-AE9A14CBBE13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579-4164-B4F1-DC7DDE3C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2015-2016</c:v>
                </c:pt>
                <c:pt idx="1">
                  <c:v>2016-2017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0.10714285714285714</c:v>
                </c:pt>
                <c:pt idx="1">
                  <c:v>0.10714285714285714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Sheet1!$D$5:$D$6</c15:f>
                <c15:dlblRangeCache>
                  <c:ptCount val="2"/>
                  <c:pt idx="0">
                    <c:v>11%</c:v>
                  </c:pt>
                  <c:pt idx="1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579-4164-B4F1-DC7DDE3C2C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3rd quartile-median
</c:v>
                </c:pt>
              </c:strCache>
            </c:strRef>
          </c:tx>
          <c:spPr>
            <a:solidFill>
              <a:srgbClr val="70AD4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038486814828384E-2"/>
                  <c:y val="-0.14419889815906412"/>
                </c:manualLayout>
              </c:layout>
              <c:tx>
                <c:rich>
                  <a:bodyPr/>
                  <a:lstStyle/>
                  <a:p>
                    <a:fld id="{4525E0B6-2B83-4D47-9456-D77E9CFC8963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579-4164-B4F1-DC7DDE3C2C3B}"/>
                </c:ext>
              </c:extLst>
            </c:dLbl>
            <c:dLbl>
              <c:idx val="1"/>
              <c:layout>
                <c:manualLayout>
                  <c:x val="0.1001664089647657"/>
                  <c:y val="-0.14748111061561597"/>
                </c:manualLayout>
              </c:layout>
              <c:tx>
                <c:rich>
                  <a:bodyPr/>
                  <a:lstStyle/>
                  <a:p>
                    <a:fld id="{E359E4DE-8E84-450B-9942-BA683FCB5708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8579-4164-B4F1-DC7DDE3C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2015-2016</c:v>
                </c:pt>
                <c:pt idx="1">
                  <c:v>2016-2017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3.5714285714285712E-2</c:v>
                </c:pt>
                <c:pt idx="1">
                  <c:v>0.11507936507936507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Sheet1!$E$5:$E$6</c15:f>
                <c15:dlblRangeCache>
                  <c:ptCount val="2"/>
                  <c:pt idx="0">
                    <c:v>14%</c:v>
                  </c:pt>
                  <c:pt idx="1">
                    <c:v>22%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8579-4164-B4F1-DC7DDE3C2C3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max-3rd quartile</c:v>
                </c:pt>
              </c:strCache>
            </c:strRef>
          </c:tx>
          <c:spPr>
            <a:solidFill>
              <a:srgbClr val="83BC5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7287630679054647E-2"/>
                  <c:y val="-0.14411784710256642"/>
                </c:manualLayout>
              </c:layout>
              <c:tx>
                <c:rich>
                  <a:bodyPr/>
                  <a:lstStyle/>
                  <a:p>
                    <a:fld id="{83CCE00E-E3AA-46F5-83B2-E2349C894D89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8579-4164-B4F1-DC7DDE3C2C3B}"/>
                </c:ext>
              </c:extLst>
            </c:dLbl>
            <c:dLbl>
              <c:idx val="1"/>
              <c:layout>
                <c:manualLayout>
                  <c:x val="3.1144845957559394E-2"/>
                  <c:y val="-0.14483599618398385"/>
                </c:manualLayout>
              </c:layout>
              <c:tx>
                <c:rich>
                  <a:bodyPr/>
                  <a:lstStyle/>
                  <a:p>
                    <a:fld id="{873EC53A-4E79-4365-A182-F205948739AC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8579-4164-B4F1-DC7DDE3C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2015-2016</c:v>
                </c:pt>
                <c:pt idx="1">
                  <c:v>2016-2017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7.9365079365079361E-2</c:v>
                </c:pt>
                <c:pt idx="1">
                  <c:v>2.777777777777779E-2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Sheet1!$F$5:$F$6</c15:f>
                <c15:dlblRangeCache>
                  <c:ptCount val="2"/>
                  <c:pt idx="0">
                    <c:v>22%</c:v>
                  </c:pt>
                  <c:pt idx="1">
                    <c:v>25%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8579-4164-B4F1-DC7DDE3C2C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71074400"/>
        <c:axId val="1771081472"/>
      </c:barChart>
      <c:scatterChart>
        <c:scatterStyle val="lineMarker"/>
        <c:varyColors val="0"/>
        <c:ser>
          <c:idx val="5"/>
          <c:order val="5"/>
          <c:tx>
            <c:strRef>
              <c:f>Sheet1!$G$1</c:f>
              <c:strCache>
                <c:ptCount val="1"/>
                <c:pt idx="0">
                  <c:v>mean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2839735406754949E-3"/>
                  <c:y val="0"/>
                </c:manualLayout>
              </c:layout>
              <c:tx>
                <c:rich>
                  <a:bodyPr/>
                  <a:lstStyle/>
                  <a:p>
                    <a:fld id="{F5BBE073-67CE-43EC-96AA-6DABDCC941D1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8579-4164-B4F1-DC7DDE3C2C3B}"/>
                </c:ext>
              </c:extLst>
            </c:dLbl>
            <c:dLbl>
              <c:idx val="1"/>
              <c:layout>
                <c:manualLayout>
                  <c:x val="-6.962980155506557E-3"/>
                  <c:y val="-7.1275837491090524E-3"/>
                </c:manualLayout>
              </c:layout>
              <c:tx>
                <c:rich>
                  <a:bodyPr/>
                  <a:lstStyle/>
                  <a:p>
                    <a:fld id="{C0AED59B-1B0D-4B72-9238-712705627621}" type="CELLRANGE">
                      <a:rPr lang="en-US" altLang="zh-CN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8579-4164-B4F1-DC7DDE3C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Sheet1!$G$2:$G$3</c:f>
              <c:numCache>
                <c:formatCode>0%</c:formatCode>
                <c:ptCount val="2"/>
                <c:pt idx="0">
                  <c:v>8.4267040149393083E-2</c:v>
                </c:pt>
                <c:pt idx="1">
                  <c:v>9.9573162598372678E-2</c:v>
                </c:pt>
              </c:numCache>
            </c:numRef>
          </c:xVal>
          <c:yVal>
            <c:numRef>
              <c:f>Sheet1!$H$2:$H$3</c:f>
              <c:numCache>
                <c:formatCode>0;[Red]0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Sheet1!$G$2:$G$3</c15:f>
                <c15:dlblRangeCache>
                  <c:ptCount val="2"/>
                  <c:pt idx="0">
                    <c:v>8%</c:v>
                  </c:pt>
                  <c:pt idx="1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8579-4164-B4F1-DC7DDE3C2C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71089632"/>
        <c:axId val="1771082016"/>
      </c:scatterChart>
      <c:catAx>
        <c:axId val="1771074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pPr>
            <a:endParaRPr lang="en-US"/>
          </a:p>
        </c:txPr>
        <c:crossAx val="1771081472"/>
        <c:crosses val="autoZero"/>
        <c:auto val="1"/>
        <c:lblAlgn val="ctr"/>
        <c:lblOffset val="0"/>
        <c:noMultiLvlLbl val="0"/>
      </c:catAx>
      <c:valAx>
        <c:axId val="1771081472"/>
        <c:scaling>
          <c:orientation val="minMax"/>
          <c:max val="0.4"/>
          <c:min val="0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50000"/>
                  <a:alpha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pPr>
            <a:endParaRPr lang="en-US"/>
          </a:p>
        </c:txPr>
        <c:crossAx val="1771074400"/>
        <c:crosses val="autoZero"/>
        <c:crossBetween val="between"/>
      </c:valAx>
      <c:valAx>
        <c:axId val="1771082016"/>
        <c:scaling>
          <c:orientation val="minMax"/>
          <c:max val="2.5"/>
          <c:min val="0.5"/>
        </c:scaling>
        <c:delete val="0"/>
        <c:axPos val="r"/>
        <c:numFmt formatCode="0;[Red]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089632"/>
        <c:crosses val="max"/>
        <c:crossBetween val="midCat"/>
        <c:majorUnit val="1"/>
      </c:valAx>
      <c:valAx>
        <c:axId val="1771089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71082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tx1">
            <a:lumMod val="85000"/>
            <a:lumOff val="15000"/>
          </a:schemeClr>
        </a:gs>
        <a:gs pos="50000">
          <a:schemeClr val="tx1">
            <a:lumMod val="65000"/>
            <a:lumOff val="35000"/>
          </a:schemeClr>
        </a:gs>
        <a:gs pos="100000">
          <a:schemeClr val="tx1">
            <a:lumMod val="85000"/>
            <a:lumOff val="15000"/>
          </a:schemeClr>
        </a:gs>
      </a:gsLst>
      <a:lin ang="108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84156203447543"/>
          <c:y val="0.18309622314159882"/>
          <c:w val="0.77173583031850745"/>
          <c:h val="0.7912613995284487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Sheet17!$P$34</c:f>
              <c:strCache>
                <c:ptCount val="1"/>
                <c:pt idx="0">
                  <c:v>Before grad</c:v>
                </c:pt>
              </c:strCache>
            </c:strRef>
          </c:tx>
          <c:spPr>
            <a:solidFill>
              <a:srgbClr val="1581C6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A6A6A6"/>
                </a:fgClr>
                <a:bgClr>
                  <a:srgbClr val="1580C6"/>
                </a:bgClr>
              </a:patt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Sheet17!$P$35:$P$41</c:f>
              <c:numCache>
                <c:formatCode>General</c:formatCode>
                <c:ptCount val="7"/>
                <c:pt idx="0">
                  <c:v>53</c:v>
                </c:pt>
                <c:pt idx="1">
                  <c:v>91</c:v>
                </c:pt>
                <c:pt idx="2">
                  <c:v>74</c:v>
                </c:pt>
                <c:pt idx="3">
                  <c:v>66</c:v>
                </c:pt>
                <c:pt idx="4">
                  <c:v>65</c:v>
                </c:pt>
                <c:pt idx="5">
                  <c:v>56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3-48F6-AB7B-E92C7277A2A6}"/>
            </c:ext>
          </c:extLst>
        </c:ser>
        <c:ser>
          <c:idx val="1"/>
          <c:order val="1"/>
          <c:tx>
            <c:strRef>
              <c:f>Sheet17!$Q$34</c:f>
              <c:strCache>
                <c:ptCount val="1"/>
                <c:pt idx="0">
                  <c:v>&lt; 3 months</c:v>
                </c:pt>
              </c:strCache>
            </c:strRef>
          </c:tx>
          <c:spPr>
            <a:solidFill>
              <a:srgbClr val="584098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ysClr val="window" lastClr="FFFFFF">
                    <a:lumMod val="65000"/>
                  </a:sysClr>
                </a:fgClr>
                <a:bgClr>
                  <a:srgbClr val="584098"/>
                </a:bgClr>
              </a:patt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Sheet17!$Q$35:$Q$41</c:f>
              <c:numCache>
                <c:formatCode>General</c:formatCode>
                <c:ptCount val="7"/>
                <c:pt idx="0">
                  <c:v>17</c:v>
                </c:pt>
                <c:pt idx="1">
                  <c:v>6</c:v>
                </c:pt>
                <c:pt idx="2">
                  <c:v>13</c:v>
                </c:pt>
                <c:pt idx="3">
                  <c:v>16</c:v>
                </c:pt>
                <c:pt idx="4">
                  <c:v>14</c:v>
                </c:pt>
                <c:pt idx="5">
                  <c:v>22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3-48F6-AB7B-E92C7277A2A6}"/>
            </c:ext>
          </c:extLst>
        </c:ser>
        <c:ser>
          <c:idx val="2"/>
          <c:order val="2"/>
          <c:tx>
            <c:strRef>
              <c:f>Sheet17!$R$34</c:f>
              <c:strCache>
                <c:ptCount val="1"/>
                <c:pt idx="0">
                  <c:v>4-6 months</c:v>
                </c:pt>
              </c:strCache>
            </c:strRef>
          </c:tx>
          <c:spPr>
            <a:solidFill>
              <a:srgbClr val="A7277A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ysClr val="window" lastClr="FFFFFF">
                    <a:lumMod val="65000"/>
                  </a:sysClr>
                </a:fgClr>
                <a:bgClr>
                  <a:srgbClr val="A7277A"/>
                </a:bgClr>
              </a:patt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Sheet17!$R$35:$R$41</c:f>
              <c:numCache>
                <c:formatCode>General</c:formatCode>
                <c:ptCount val="7"/>
                <c:pt idx="0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3-48F6-AB7B-E92C7277A2A6}"/>
            </c:ext>
          </c:extLst>
        </c:ser>
        <c:ser>
          <c:idx val="3"/>
          <c:order val="3"/>
          <c:tx>
            <c:strRef>
              <c:f>Sheet17!$S$34</c:f>
              <c:strCache>
                <c:ptCount val="1"/>
                <c:pt idx="0">
                  <c:v>7-9 months</c:v>
                </c:pt>
              </c:strCache>
            </c:strRef>
          </c:tx>
          <c:spPr>
            <a:solidFill>
              <a:srgbClr val="EE2027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ysClr val="window" lastClr="FFFFFF">
                    <a:lumMod val="65000"/>
                  </a:sysClr>
                </a:fgClr>
                <a:bgClr>
                  <a:srgbClr val="EE2027"/>
                </a:bgClr>
              </a:patt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Sheet17!$S$35:$S$41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7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363-48F6-AB7B-E92C7277A2A6}"/>
            </c:ext>
          </c:extLst>
        </c:ser>
        <c:ser>
          <c:idx val="4"/>
          <c:order val="4"/>
          <c:tx>
            <c:strRef>
              <c:f>Sheet17!$T$34</c:f>
              <c:strCache>
                <c:ptCount val="1"/>
                <c:pt idx="0">
                  <c:v>10-12 months</c:v>
                </c:pt>
              </c:strCache>
            </c:strRef>
          </c:tx>
          <c:spPr>
            <a:solidFill>
              <a:srgbClr val="F89322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ysClr val="window" lastClr="FFFFFF">
                    <a:lumMod val="65000"/>
                  </a:sysClr>
                </a:fgClr>
                <a:bgClr>
                  <a:srgbClr val="F89322"/>
                </a:bgClr>
              </a:patt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Sheet17!$T$35:$T$41</c:f>
              <c:numCache>
                <c:formatCode>General</c:formatCode>
                <c:ptCount val="7"/>
                <c:pt idx="0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363-48F6-AB7B-E92C7277A2A6}"/>
            </c:ext>
          </c:extLst>
        </c:ser>
        <c:ser>
          <c:idx val="5"/>
          <c:order val="5"/>
          <c:tx>
            <c:strRef>
              <c:f>Sheet17!$U$34</c:f>
              <c:strCache>
                <c:ptCount val="1"/>
                <c:pt idx="0">
                  <c:v>&gt;1 year</c:v>
                </c:pt>
              </c:strCache>
            </c:strRef>
          </c:tx>
          <c:spPr>
            <a:solidFill>
              <a:srgbClr val="FEF022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ysClr val="window" lastClr="FFFFFF">
                    <a:lumMod val="65000"/>
                  </a:sysClr>
                </a:fgClr>
                <a:bgClr>
                  <a:srgbClr val="FEF022"/>
                </a:bgClr>
              </a:patt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0-C363-48F6-AB7B-E92C7277A2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Sheet17!$O$35:$O$41</c:f>
              <c:strCache>
                <c:ptCount val="7"/>
                <c:pt idx="0">
                  <c:v>ALL</c:v>
                </c:pt>
                <c:pt idx="1">
                  <c:v>CoM</c:v>
                </c:pt>
                <c:pt idx="2">
                  <c:v>UMU</c:v>
                </c:pt>
                <c:pt idx="3">
                  <c:v>UG</c:v>
                </c:pt>
                <c:pt idx="4">
                  <c:v>UGB</c:v>
                </c:pt>
                <c:pt idx="5">
                  <c:v>KNUST</c:v>
                </c:pt>
                <c:pt idx="6">
                  <c:v>2iE</c:v>
                </c:pt>
              </c:strCache>
            </c:strRef>
          </c:cat>
          <c:val>
            <c:numRef>
              <c:f>Sheet17!$U$35:$U$41</c:f>
              <c:numCache>
                <c:formatCode>General</c:formatCode>
                <c:ptCount val="7"/>
                <c:pt idx="0">
                  <c:v>13</c:v>
                </c:pt>
                <c:pt idx="2">
                  <c:v>7</c:v>
                </c:pt>
                <c:pt idx="3">
                  <c:v>3</c:v>
                </c:pt>
                <c:pt idx="4">
                  <c:v>9</c:v>
                </c:pt>
                <c:pt idx="5">
                  <c:v>5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363-48F6-AB7B-E92C7277A2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475742592"/>
        <c:axId val="475744160"/>
      </c:barChart>
      <c:catAx>
        <c:axId val="475742592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250" b="1"/>
            </a:pPr>
            <a:endParaRPr lang="en-US"/>
          </a:p>
        </c:txPr>
        <c:crossAx val="475744160"/>
        <c:crosses val="autoZero"/>
        <c:auto val="1"/>
        <c:lblAlgn val="ctr"/>
        <c:lblOffset val="100"/>
        <c:noMultiLvlLbl val="0"/>
      </c:catAx>
      <c:valAx>
        <c:axId val="475744160"/>
        <c:scaling>
          <c:orientation val="minMax"/>
          <c:max val="100"/>
          <c:min val="0"/>
        </c:scaling>
        <c:delete val="0"/>
        <c:axPos val="t"/>
        <c:numFmt formatCode="General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350" b="1"/>
            </a:pPr>
            <a:endParaRPr lang="en-US"/>
          </a:p>
        </c:txPr>
        <c:crossAx val="4757425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2208390963577688E-3"/>
          <c:y val="1.560756877946003E-3"/>
          <c:w val="0.97971415398801287"/>
          <c:h val="0.1009279772231860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4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0.87526</cdr:x>
      <cdr:y>0.09394</cdr:y>
    </cdr:from>
    <cdr:to>
      <cdr:x>0.94536</cdr:x>
      <cdr:y>0.14525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450968"/>
          <a:ext cx="347864" cy="246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CN" sz="1200" dirty="0">
              <a:latin typeface="Helvetica" panose="020B0604020202020204" pitchFamily="34" charset="0"/>
              <a:cs typeface="Helvetica" panose="020B0604020202020204" pitchFamily="34" charset="0"/>
            </a:rPr>
            <a:t>(%)</a:t>
          </a:r>
          <a:endParaRPr lang="zh-CN" alt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2915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341" y="3"/>
            <a:ext cx="3042914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184"/>
            <a:ext cx="3042915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341" y="8840184"/>
            <a:ext cx="3042914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A00E0D-DAA7-984E-987E-8EC11D270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8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2915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7" rIns="96612" bIns="48307" numCol="1" anchor="t" anchorCtr="0" compatLnSpc="1">
            <a:prstTxWarp prst="textNoShape">
              <a:avLst/>
            </a:prstTxWarp>
          </a:bodyPr>
          <a:lstStyle>
            <a:lvl1pPr defTabSz="966303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341" y="3"/>
            <a:ext cx="3042914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7" rIns="96612" bIns="48307" numCol="1" anchor="t" anchorCtr="0" compatLnSpc="1">
            <a:prstTxWarp prst="textNoShape">
              <a:avLst/>
            </a:prstTxWarp>
          </a:bodyPr>
          <a:lstStyle>
            <a:lvl1pPr algn="r" defTabSz="966303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27" y="4420837"/>
            <a:ext cx="5616274" cy="418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7" rIns="96612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HVBASUHVDLAUufhv;HGAPWUHGIWPUHGPWUW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184"/>
            <a:ext cx="3042915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7" rIns="96612" bIns="48307" numCol="1" anchor="b" anchorCtr="0" compatLnSpc="1">
            <a:prstTxWarp prst="textNoShape">
              <a:avLst/>
            </a:prstTxWarp>
          </a:bodyPr>
          <a:lstStyle>
            <a:lvl1pPr defTabSz="966303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341" y="8840184"/>
            <a:ext cx="3042914" cy="46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2" tIns="48307" rIns="96612" bIns="48307" numCol="1" anchor="b" anchorCtr="0" compatLnSpc="1">
            <a:prstTxWarp prst="textNoShape">
              <a:avLst/>
            </a:prstTxWarp>
          </a:bodyPr>
          <a:lstStyle>
            <a:lvl1pPr algn="r" defTabSz="966303">
              <a:defRPr sz="1300">
                <a:cs typeface="+mn-cs"/>
              </a:defRPr>
            </a:lvl1pPr>
          </a:lstStyle>
          <a:p>
            <a:pPr>
              <a:defRPr/>
            </a:pPr>
            <a:fld id="{89F9E04A-E8C2-324E-965A-FDB4F3486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Pilot Graduate tracer study carried out among ACE 1 and 2masters degree graduates.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UGB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Gaston Berger University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KNUST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Kwame Nkrumah University of Science and Technology</a:t>
            </a:r>
          </a:p>
          <a:p>
            <a:pPr rtl="0" eaLnBrk="1" fontAlgn="t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UG - University of Ghana 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2iE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Institute for Water and Environmental Engineering</a:t>
            </a:r>
          </a:p>
          <a:p>
            <a:pPr rtl="0" eaLnBrk="1" fontAlgn="t" latinLnBrk="0" hangingPunct="1"/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CoM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University of Malawi College of Medicine</a:t>
            </a:r>
          </a:p>
          <a:p>
            <a:pPr rtl="0" eaLnBrk="1" fontAlgn="auto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UMU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Uganda Martyrs University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F9E04A-E8C2-324E-965A-FDB4F34868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30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577" indent="-285607" defTabSz="96630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426" indent="-228485" defTabSz="96630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397" indent="-228485" defTabSz="96630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6368" indent="-228485" defTabSz="966303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3339" indent="-228485" defTabSz="96630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0309" indent="-228485" defTabSz="96630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7280" indent="-228485" defTabSz="96630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4250" indent="-228485" defTabSz="96630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2048823-ABF1-2047-9AAC-E7727706A6A9}" type="slidenum">
              <a:rPr lang="en-US" sz="1300"/>
              <a:pPr eaLnBrk="1" hangingPunct="1">
                <a:defRPr/>
              </a:pPr>
              <a:t>7</a:t>
            </a:fld>
            <a:endParaRPr 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6913"/>
            <a:ext cx="4649787" cy="34893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sw-K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76E2-0DA3-CC47-ABA1-FF34FAFF39AA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D69E-9EEA-4742-B589-E01E7A51C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9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250E-1845-D046-98E1-17521E9E4EFA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1AD9-7A2A-214B-A302-6EAF364D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3BE5-89D1-DC4A-9B9E-A15ED44F1B7C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38054-34B1-6B47-AC8F-9FCEC5CD8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9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A8F4-C1B8-414D-9D31-C9670FBB1285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5B42D-7BD7-DB4C-BCD8-5AEEF9EC5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3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AC6D-52F6-0443-8301-2063749A67B6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24AD-39B0-4F47-AEC7-2BEB68857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6C4A2-7997-BF49-9947-BB8BEF2EBFD2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85E4-4F74-224C-8733-98EC7353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0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E9346-85EC-2D43-B21C-309C2218E953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060E-48EB-584E-A83B-C3409C92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3BF6-FC07-0144-B0E8-228D2470EB6F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20F9-63BE-3541-987F-5AB42164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2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4EE8-6DB4-0242-9393-991396AB79DB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EC97-D80E-3342-9B45-092280C19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4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6A70-072B-E747-9CDB-4152B6E8EF7E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6D18-20EE-EB40-B255-D02593B9A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4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106B-4066-D945-8D2E-EFD92FAB11A8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1E798-F538-E944-A0B4-D065E29D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6168D97-719C-0746-A1D5-1E52E01F67C7}" type="datetimeFigureOut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07D1D34-52BF-5843-8A3C-7AE8293CE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2" name="Picture 36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r="-28418"/>
          <a:stretch/>
        </p:blipFill>
        <p:spPr bwMode="auto">
          <a:xfrm>
            <a:off x="7610856" y="6324600"/>
            <a:ext cx="1609344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228600" y="6477000"/>
            <a:ext cx="1143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000000"/>
                </a:solidFill>
                <a:cs typeface="+mn-cs"/>
              </a:rPr>
              <a:t>Page </a:t>
            </a:r>
            <a:fld id="{0A172707-ADF7-8A4B-9C6E-A93595D70D6A}" type="slidenum">
              <a:rPr lang="en-US" sz="1200" b="1" smtClean="0">
                <a:solidFill>
                  <a:srgbClr val="000000"/>
                </a:solidFill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385560"/>
            <a:ext cx="381000" cy="396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ebook.com/AfricanVirtualUniversity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www.youtube.com/avu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ocs.avu.org/" TargetMode="External"/><Relationship Id="rId11" Type="http://schemas.openxmlformats.org/officeDocument/2006/relationships/image" Target="../media/image8.jpg"/><Relationship Id="rId5" Type="http://schemas.openxmlformats.org/officeDocument/2006/relationships/hyperlink" Target="http://oer.avu.org/" TargetMode="External"/><Relationship Id="rId10" Type="http://schemas.openxmlformats.org/officeDocument/2006/relationships/image" Target="../media/image7.gif"/><Relationship Id="rId4" Type="http://schemas.openxmlformats.org/officeDocument/2006/relationships/hyperlink" Target="http://www.avu.org/" TargetMode="External"/><Relationship Id="rId9" Type="http://schemas.openxmlformats.org/officeDocument/2006/relationships/hyperlink" Target="https://twitter.com/avu_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3E77FE-6D90-C44F-AE0F-B771B76C31A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62000"/>
            <a:ext cx="8763000" cy="2209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61215-77ED-4B51-83E8-DE1ED45B296B}"/>
              </a:ext>
            </a:extLst>
          </p:cNvPr>
          <p:cNvSpPr txBox="1"/>
          <p:nvPr/>
        </p:nvSpPr>
        <p:spPr>
          <a:xfrm>
            <a:off x="571500" y="3886201"/>
            <a:ext cx="8001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sz="3000" b="1" dirty="0"/>
              <a:t>5</a:t>
            </a:r>
            <a:r>
              <a:rPr lang="fr-FR" sz="3000" b="1" baseline="30000" dirty="0"/>
              <a:t>th</a:t>
            </a:r>
            <a:r>
              <a:rPr lang="fr-FR" sz="3000" b="1" dirty="0"/>
              <a:t> PASET FORUM</a:t>
            </a:r>
          </a:p>
          <a:p>
            <a:pPr algn="ctr"/>
            <a:endParaRPr lang="fr-FR" sz="3000" b="1" dirty="0"/>
          </a:p>
          <a:p>
            <a:pPr algn="ctr"/>
            <a:r>
              <a:rPr lang="fr-FR" sz="2500" b="1" dirty="0"/>
              <a:t>Bakary Diallo – </a:t>
            </a:r>
            <a:r>
              <a:rPr lang="fr-FR" sz="2500" b="1" dirty="0" err="1"/>
              <a:t>Rector</a:t>
            </a:r>
            <a:r>
              <a:rPr lang="fr-FR" sz="2500" b="1" dirty="0"/>
              <a:t>  AVU </a:t>
            </a:r>
          </a:p>
        </p:txBody>
      </p:sp>
    </p:spTree>
    <p:extLst>
      <p:ext uri="{BB962C8B-B14F-4D97-AF65-F5344CB8AC3E}">
        <p14:creationId xmlns:p14="http://schemas.microsoft.com/office/powerpoint/2010/main" val="415224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100780" y="1447800"/>
            <a:ext cx="873841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Initial pilot Benchmarking exercise with 8 SSA universities - </a:t>
            </a:r>
            <a:r>
              <a:rPr lang="en-CA" dirty="0">
                <a:solidFill>
                  <a:srgbClr val="FF0000"/>
                </a:solidFill>
              </a:rPr>
              <a:t>2014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PASET Benchmarking launched – </a:t>
            </a:r>
            <a:r>
              <a:rPr lang="en-CA" dirty="0">
                <a:solidFill>
                  <a:srgbClr val="FF0000"/>
                </a:solidFill>
              </a:rPr>
              <a:t>November 2015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Comprehensive Benchmarking methodology finalized and first major pilot  conducted with 48 SSA universities – </a:t>
            </a:r>
            <a:r>
              <a:rPr lang="en-CA" dirty="0">
                <a:solidFill>
                  <a:srgbClr val="FF0000"/>
                </a:solidFill>
              </a:rPr>
              <a:t>2016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1st capacity building workshop held in Abuja – </a:t>
            </a:r>
            <a:r>
              <a:rPr lang="en-CA" dirty="0">
                <a:solidFill>
                  <a:srgbClr val="FF0000"/>
                </a:solidFill>
              </a:rPr>
              <a:t>June 2016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African Virtual University competitively selected as implementing partner and a Data Hub – </a:t>
            </a:r>
            <a:r>
              <a:rPr lang="en-CA" dirty="0">
                <a:solidFill>
                  <a:srgbClr val="FF0000"/>
                </a:solidFill>
              </a:rPr>
              <a:t>October 2018 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Benchmarking exercise conducted with 74 participating universities – </a:t>
            </a:r>
            <a:r>
              <a:rPr lang="en-CA" dirty="0">
                <a:solidFill>
                  <a:srgbClr val="FF0000"/>
                </a:solidFill>
              </a:rPr>
              <a:t>2018/2019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 capacity building workshop held in Kigali – </a:t>
            </a:r>
            <a:r>
              <a:rPr lang="en-CA" dirty="0">
                <a:solidFill>
                  <a:srgbClr val="FF0000"/>
                </a:solidFill>
              </a:rPr>
              <a:t>May 2019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" y="381000"/>
            <a:ext cx="8991600" cy="707886"/>
          </a:xfrm>
          <a:prstGeom prst="rect">
            <a:avLst/>
          </a:prstGeom>
          <a:solidFill>
            <a:srgbClr val="005426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Josefin Sans" pitchFamily="2" charset="0"/>
                <a:ea typeface="Josefin Sans" pitchFamily="2" charset="0"/>
              </a:rPr>
              <a:t>Brief History</a:t>
            </a:r>
          </a:p>
        </p:txBody>
      </p:sp>
    </p:spTree>
    <p:extLst>
      <p:ext uri="{BB962C8B-B14F-4D97-AF65-F5344CB8AC3E}">
        <p14:creationId xmlns:p14="http://schemas.microsoft.com/office/powerpoint/2010/main" val="352430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1C51303A-3D64-4E28-810F-C303F3D6D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381000"/>
            <a:ext cx="8915400" cy="707886"/>
          </a:xfrm>
          <a:prstGeom prst="rect">
            <a:avLst/>
          </a:prstGeom>
          <a:solidFill>
            <a:srgbClr val="005426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Josefin Sans" pitchFamily="2" charset="0"/>
                <a:ea typeface="Josefin Sans" pitchFamily="2" charset="0"/>
              </a:rPr>
              <a:t>Objectives of the Benchmarking Initiative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83E7CC-5F9E-4F5E-862D-C395FCA6B176}"/>
              </a:ext>
            </a:extLst>
          </p:cNvPr>
          <p:cNvSpPr/>
          <p:nvPr/>
        </p:nvSpPr>
        <p:spPr>
          <a:xfrm>
            <a:off x="-6096" y="1306354"/>
            <a:ext cx="464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Enable SSA universities and national higher education regulatory agencies to measure and improve their performance based on comparative standardized data and metrics</a:t>
            </a:r>
          </a:p>
          <a:p>
            <a:pPr marL="342900" marR="0" lvl="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Provide information to country-level policy makers to assess progress of universities and their overall national higher education systems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Build capacity in an African institution to manage and analyze higher education data and provide technical assistance to SSA universities and governments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8EDBCE7-71DC-4E3C-A6A7-D891BCD700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24288"/>
              </p:ext>
            </p:extLst>
          </p:nvPr>
        </p:nvGraphicFramePr>
        <p:xfrm>
          <a:off x="4658868" y="1371600"/>
          <a:ext cx="4408932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9AA7ADC4-A8C4-4DA9-A02F-CA6A46E73902}"/>
              </a:ext>
            </a:extLst>
          </p:cNvPr>
          <p:cNvSpPr txBox="1">
            <a:spLocks/>
          </p:cNvSpPr>
          <p:nvPr/>
        </p:nvSpPr>
        <p:spPr>
          <a:xfrm>
            <a:off x="5084553" y="1371600"/>
            <a:ext cx="3557562" cy="813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none" baseline="0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j-cs"/>
              </a:rPr>
              <a:t>Needed Areas of Support As Indicated By Participating Universities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106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322006" y="1088886"/>
            <a:ext cx="844099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spcBef>
                <a:spcPct val="25000"/>
              </a:spcBef>
              <a:buClr>
                <a:srgbClr val="005426"/>
              </a:buClr>
              <a:buSzPct val="140000"/>
              <a:defRPr/>
            </a:pPr>
            <a:r>
              <a:rPr lang="en-US" dirty="0"/>
              <a:t>To improve diagnosis of areas for improvement and orient the design of specific interventions to help universities in Sub-Saharan Africa (SSA) reach their performance potential.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" y="304800"/>
            <a:ext cx="8931377" cy="707886"/>
          </a:xfrm>
          <a:prstGeom prst="rect">
            <a:avLst/>
          </a:prstGeom>
          <a:solidFill>
            <a:srgbClr val="005426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Josefin Sans" pitchFamily="2" charset="0"/>
                <a:ea typeface="Josefin Sans" pitchFamily="2" charset="0"/>
              </a:rPr>
              <a:t>Why Benchmarking?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ECA9A3E-19C1-4E8E-A2E6-D4589ACB89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107787"/>
              </p:ext>
            </p:extLst>
          </p:nvPr>
        </p:nvGraphicFramePr>
        <p:xfrm>
          <a:off x="1605117" y="3355972"/>
          <a:ext cx="5884016" cy="314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095F1C1-3721-44C3-90EA-57AADDF999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621778"/>
              </p:ext>
            </p:extLst>
          </p:nvPr>
        </p:nvGraphicFramePr>
        <p:xfrm>
          <a:off x="533400" y="5770563"/>
          <a:ext cx="8386479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Document" r:id="rId4" imgW="5737207" imgH="1003631" progId="Word.Document.12">
                  <p:embed/>
                </p:oleObj>
              </mc:Choice>
              <mc:Fallback>
                <p:oleObj name="Document" r:id="rId4" imgW="5737207" imgH="1003631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095F1C1-3721-44C3-90EA-57AADDF999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5770563"/>
                        <a:ext cx="8386479" cy="146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1">
            <a:extLst>
              <a:ext uri="{FF2B5EF4-FFF2-40B4-BE49-F238E27FC236}">
                <a16:creationId xmlns:a16="http://schemas.microsoft.com/office/drawing/2014/main" id="{41E3F3DD-84B4-4449-8708-7F4227D1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357" y="3851276"/>
            <a:ext cx="1862526" cy="1015427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2200" b="1" dirty="0">
                <a:solidFill>
                  <a:schemeClr val="bg1"/>
                </a:solidFill>
              </a:rPr>
              <a:t>Proportion of females among full professors</a:t>
            </a:r>
            <a:endParaRPr lang="zh-CN" alt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01309-EFFC-4329-8117-309859AEF854}"/>
              </a:ext>
            </a:extLst>
          </p:cNvPr>
          <p:cNvSpPr txBox="1"/>
          <p:nvPr/>
        </p:nvSpPr>
        <p:spPr>
          <a:xfrm>
            <a:off x="24384" y="2483909"/>
            <a:ext cx="901209" cy="338554"/>
          </a:xfrm>
          <a:prstGeom prst="rect">
            <a:avLst/>
          </a:prstGeom>
          <a:solidFill>
            <a:srgbClr val="1581C6"/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Access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9B845-7AAF-4E4E-B6EC-66C54B33A5D2}"/>
              </a:ext>
            </a:extLst>
          </p:cNvPr>
          <p:cNvSpPr txBox="1"/>
          <p:nvPr/>
        </p:nvSpPr>
        <p:spPr>
          <a:xfrm>
            <a:off x="1083848" y="2483909"/>
            <a:ext cx="1197764" cy="33855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Relevance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01D20-C1CC-4065-B9B7-6B0B2C408933}"/>
              </a:ext>
            </a:extLst>
          </p:cNvPr>
          <p:cNvSpPr txBox="1"/>
          <p:nvPr/>
        </p:nvSpPr>
        <p:spPr>
          <a:xfrm>
            <a:off x="2437072" y="2483909"/>
            <a:ext cx="1369286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Governance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900FE3-88F7-4F14-8856-583A348B6A53}"/>
              </a:ext>
            </a:extLst>
          </p:cNvPr>
          <p:cNvSpPr txBox="1"/>
          <p:nvPr/>
        </p:nvSpPr>
        <p:spPr>
          <a:xfrm>
            <a:off x="3940956" y="2483909"/>
            <a:ext cx="1152880" cy="338554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Financing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BD8B38-3890-4303-AF7C-BBF703E14CE6}"/>
              </a:ext>
            </a:extLst>
          </p:cNvPr>
          <p:cNvSpPr txBox="1"/>
          <p:nvPr/>
        </p:nvSpPr>
        <p:spPr>
          <a:xfrm>
            <a:off x="5231008" y="2483909"/>
            <a:ext cx="320389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Quality of Teaching &amp; Learning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F6B24F-F637-4929-AC52-E56F98D37225}"/>
              </a:ext>
            </a:extLst>
          </p:cNvPr>
          <p:cNvSpPr txBox="1"/>
          <p:nvPr/>
        </p:nvSpPr>
        <p:spPr>
          <a:xfrm>
            <a:off x="8517446" y="2499134"/>
            <a:ext cx="561372" cy="338554"/>
          </a:xfrm>
          <a:prstGeom prst="rect">
            <a:avLst/>
          </a:prstGeom>
          <a:solidFill>
            <a:srgbClr val="1581C6"/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59637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0" y="1066800"/>
            <a:ext cx="3962400" cy="5715000"/>
          </a:xfrm>
          <a:prstGeom prst="rect">
            <a:avLst/>
          </a:prstGeom>
          <a:solidFill>
            <a:srgbClr val="1581C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Aft>
                <a:spcPts val="1200"/>
              </a:spcAft>
              <a:buClr>
                <a:schemeClr val="bg1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1"/>
                </a:solidFill>
              </a:rPr>
              <a:t>Access to a standardized national system-level benchmarking methodology, developed by global experts.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1"/>
                </a:solidFill>
              </a:rPr>
              <a:t>Opportunity to compare performance with other countries through an online tool.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1"/>
                </a:solidFill>
              </a:rPr>
              <a:t>Access to results of benchmarking exercise of universities under their purview.</a:t>
            </a:r>
          </a:p>
          <a:p>
            <a:pPr marL="342900" indent="-342900">
              <a:spcAft>
                <a:spcPts val="1200"/>
              </a:spcAft>
              <a:buClr>
                <a:schemeClr val="bg1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bg1"/>
                </a:solidFill>
              </a:rPr>
              <a:t>Participate in capacity building opportunities, focusing on improving the higher education ecosystem in the country, developing and strengthening MIS and the use of data for decisions and policy making.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" y="228601"/>
            <a:ext cx="8763000" cy="707886"/>
          </a:xfrm>
          <a:prstGeom prst="rect">
            <a:avLst/>
          </a:prstGeom>
          <a:solidFill>
            <a:srgbClr val="005426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Josefin Sans" pitchFamily="2" charset="0"/>
                <a:ea typeface="Josefin Sans" pitchFamily="2" charset="0"/>
              </a:rPr>
              <a:t>How countries can benefit</a:t>
            </a:r>
          </a:p>
        </p:txBody>
      </p:sp>
      <p:graphicFrame>
        <p:nvGraphicFramePr>
          <p:cNvPr id="7" name="图表 10">
            <a:extLst>
              <a:ext uri="{FF2B5EF4-FFF2-40B4-BE49-F238E27FC236}">
                <a16:creationId xmlns:a16="http://schemas.microsoft.com/office/drawing/2014/main" id="{03D82699-765B-4D82-8BF2-2E675BD70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453409"/>
              </p:ext>
            </p:extLst>
          </p:nvPr>
        </p:nvGraphicFramePr>
        <p:xfrm>
          <a:off x="3810000" y="1755647"/>
          <a:ext cx="5638800" cy="524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C397E0E-CCE8-4401-9A7A-147E12EC9B6D}"/>
              </a:ext>
            </a:extLst>
          </p:cNvPr>
          <p:cNvSpPr/>
          <p:nvPr/>
        </p:nvSpPr>
        <p:spPr>
          <a:xfrm>
            <a:off x="4378271" y="1256002"/>
            <a:ext cx="4502258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sz="1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sym typeface="微软雅黑" panose="020B0503020204020204" pitchFamily="34" charset="-122"/>
              </a:rPr>
              <a:t>Pilot Graduate Tracer- Time to Find Job</a:t>
            </a:r>
          </a:p>
        </p:txBody>
      </p:sp>
    </p:spTree>
    <p:extLst>
      <p:ext uri="{BB962C8B-B14F-4D97-AF65-F5344CB8AC3E}">
        <p14:creationId xmlns:p14="http://schemas.microsoft.com/office/powerpoint/2010/main" val="175299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0" y="1143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5426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CA" dirty="0"/>
              <a:t>AVU’s 3-year strategic plan for the data hub and PASET regional benchmarking initiative is being reviewed by the PASET governing bodies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5426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en-CA" dirty="0"/>
              <a:t>The support from policy makers, donors and the private sector is important, especially in supporting the capacity of institutions to collect, manage and use Benchmarking data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  <a:ea typeface="ＭＳ Ｐゴシック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" y="228601"/>
            <a:ext cx="8915400" cy="707886"/>
          </a:xfrm>
          <a:prstGeom prst="rect">
            <a:avLst/>
          </a:prstGeom>
          <a:solidFill>
            <a:srgbClr val="005426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latin typeface="Josefin Sans" pitchFamily="2" charset="0"/>
                <a:ea typeface="Josefin Sans" pitchFamily="2" charset="0"/>
              </a:rPr>
              <a:t>Conclusion </a:t>
            </a:r>
          </a:p>
        </p:txBody>
      </p:sp>
      <p:pic>
        <p:nvPicPr>
          <p:cNvPr id="4" name="Picture 3" descr="A group of people sitting at a table&#10;&#10;Description generated with very high confidence">
            <a:extLst>
              <a:ext uri="{FF2B5EF4-FFF2-40B4-BE49-F238E27FC236}">
                <a16:creationId xmlns:a16="http://schemas.microsoft.com/office/drawing/2014/main" id="{DB538AB1-6469-4168-A667-66B1E8503D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89"/>
          <a:stretch/>
        </p:blipFill>
        <p:spPr>
          <a:xfrm>
            <a:off x="228600" y="3810000"/>
            <a:ext cx="6400800" cy="2933700"/>
          </a:xfrm>
          <a:prstGeom prst="rect">
            <a:avLst/>
          </a:prstGeom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BD910D84-BF07-4E2D-A6D6-344E130B9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4114800"/>
            <a:ext cx="2362200" cy="2057400"/>
          </a:xfrm>
        </p:spPr>
        <p:txBody>
          <a:bodyPr>
            <a:normAutofit/>
          </a:bodyPr>
          <a:lstStyle/>
          <a:p>
            <a:pPr algn="l"/>
            <a:r>
              <a:rPr lang="en-US" altLang="zh-CN" sz="2000" b="1" dirty="0"/>
              <a:t>2</a:t>
            </a:r>
            <a:r>
              <a:rPr lang="en-US" altLang="zh-CN" sz="2000" b="1" baseline="30000" dirty="0"/>
              <a:t>nd</a:t>
            </a:r>
            <a:r>
              <a:rPr lang="en-US" altLang="zh-CN" sz="2000" b="1" dirty="0"/>
              <a:t> Benchmarking Capacity Building Workshop; May 2019 in Kigali, Rwanda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7450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phone-MARY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" r="1639" b="49860"/>
          <a:stretch/>
        </p:blipFill>
        <p:spPr>
          <a:xfrm>
            <a:off x="0" y="0"/>
            <a:ext cx="9144000" cy="6306039"/>
          </a:xfrm>
          <a:prstGeom prst="rect">
            <a:avLst/>
          </a:prstGeom>
        </p:spPr>
      </p:pic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-457200" y="228600"/>
            <a:ext cx="8305800" cy="14478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sw-KE" sz="3200" b="1" spc="1280" dirty="0">
                <a:solidFill>
                  <a:srgbClr val="005426"/>
                </a:solidFill>
                <a:effectLst>
                  <a:outerShdw blurRad="114300" dist="50800" dir="2700000" algn="tl" rotWithShape="0">
                    <a:schemeClr val="bg1">
                      <a:alpha val="73000"/>
                    </a:schemeClr>
                  </a:outerShdw>
                </a:effectLst>
                <a:latin typeface="Josefin Sans" pitchFamily="2" charset="0"/>
                <a:ea typeface="Josefin Sans" pitchFamily="2" charset="0"/>
              </a:rPr>
              <a:t>	 The </a:t>
            </a:r>
          </a:p>
          <a:p>
            <a:pPr>
              <a:defRPr/>
            </a:pPr>
            <a:r>
              <a:rPr lang="sw-KE" sz="3200" b="1" spc="1280" dirty="0">
                <a:solidFill>
                  <a:srgbClr val="005426"/>
                </a:solidFill>
                <a:effectLst>
                  <a:outerShdw blurRad="114300" dist="50800" dir="2700000" algn="tl" rotWithShape="0">
                    <a:schemeClr val="bg1">
                      <a:alpha val="73000"/>
                    </a:schemeClr>
                  </a:outerShdw>
                </a:effectLst>
                <a:latin typeface="Josefin Sans" pitchFamily="2" charset="0"/>
                <a:ea typeface="Josefin Sans" pitchFamily="2" charset="0"/>
              </a:rPr>
              <a:t>  African </a:t>
            </a:r>
          </a:p>
          <a:p>
            <a:pPr>
              <a:defRPr/>
            </a:pPr>
            <a:r>
              <a:rPr lang="sw-KE" sz="3200" b="1" spc="1280" dirty="0">
                <a:solidFill>
                  <a:srgbClr val="005426"/>
                </a:solidFill>
                <a:effectLst>
                  <a:outerShdw blurRad="114300" dist="50800" dir="2700000" algn="tl" rotWithShape="0">
                    <a:schemeClr val="bg1">
                      <a:alpha val="73000"/>
                    </a:schemeClr>
                  </a:outerShdw>
                </a:effectLst>
                <a:latin typeface="Josefin Sans" pitchFamily="2" charset="0"/>
                <a:ea typeface="Josefin Sans" pitchFamily="2" charset="0"/>
              </a:rPr>
              <a:t>  Virtual</a:t>
            </a:r>
          </a:p>
          <a:p>
            <a:pPr>
              <a:defRPr/>
            </a:pPr>
            <a:r>
              <a:rPr lang="sw-KE" sz="3200" b="1" spc="1280" dirty="0">
                <a:solidFill>
                  <a:srgbClr val="005426"/>
                </a:solidFill>
                <a:effectLst>
                  <a:outerShdw blurRad="114300" dist="50800" dir="2700000" algn="tl" rotWithShape="0">
                    <a:schemeClr val="bg1">
                      <a:alpha val="73000"/>
                    </a:schemeClr>
                  </a:outerShdw>
                </a:effectLst>
                <a:latin typeface="Josefin Sans" pitchFamily="2" charset="0"/>
                <a:ea typeface="Josefin Sans" pitchFamily="2" charset="0"/>
              </a:rPr>
              <a:t>  University</a:t>
            </a: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114300" dist="50800" dir="2700000" algn="tl" rotWithShape="0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49896" name="Rectangle 8"/>
          <p:cNvSpPr>
            <a:spLocks noChangeArrowheads="1"/>
          </p:cNvSpPr>
          <p:nvPr/>
        </p:nvSpPr>
        <p:spPr bwMode="auto">
          <a:xfrm>
            <a:off x="3657600" y="533400"/>
            <a:ext cx="5715000" cy="501675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  <a:hlinkClick r:id="rId4"/>
              </a:rPr>
              <a:t>www.avu.org</a:t>
            </a: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</a:rPr>
              <a:t>               </a:t>
            </a: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  <a:hlinkClick r:id="rId5"/>
              </a:rPr>
              <a:t>oer.avu.org</a:t>
            </a: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</a:endParaRP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  <a:hlinkClick r:id="rId6"/>
              </a:rPr>
              <a:t>www.moocs.avu.org</a:t>
            </a: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</a:rPr>
              <a:t>  </a:t>
            </a: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  <a:cs typeface="+mn-cs"/>
            </a:endParaRPr>
          </a:p>
          <a:p>
            <a:pPr>
              <a:defRPr/>
            </a:pPr>
            <a:r>
              <a:rPr lang="en-GB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hlinkClick r:id="rId7"/>
              </a:rPr>
              <a:t>www.youtube.com/avuorg</a:t>
            </a: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</a:endParaRP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</a:endParaRPr>
          </a:p>
          <a:p>
            <a:pPr>
              <a:defRPr/>
            </a:pPr>
            <a:endParaRPr lang="en-GB" altLang="ko-KR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34" charset="-127"/>
            </a:endParaRPr>
          </a:p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34" charset="-127"/>
                <a:cs typeface="+mn-cs"/>
                <a:hlinkClick r:id="rId8"/>
              </a:rPr>
              <a:t>www.facebook.com/AfricanVirtualUniversity</a:t>
            </a:r>
            <a:r>
              <a:rPr lang="en-US" altLang="ko-KR" b="1" dirty="0">
                <a:solidFill>
                  <a:schemeClr val="bg1"/>
                </a:solidFill>
                <a:ea typeface="굴림" pitchFamily="34" charset="-127"/>
                <a:cs typeface="+mn-cs"/>
              </a:rPr>
              <a:t> </a:t>
            </a:r>
          </a:p>
          <a:p>
            <a:pPr>
              <a:defRPr/>
            </a:pPr>
            <a:endParaRPr lang="en-US" altLang="ko-KR" b="1" dirty="0">
              <a:solidFill>
                <a:schemeClr val="bg1"/>
              </a:solidFill>
              <a:ea typeface="굴림" pitchFamily="34" charset="-127"/>
              <a:cs typeface="+mn-cs"/>
            </a:endParaRPr>
          </a:p>
          <a:p>
            <a:pPr>
              <a:defRPr/>
            </a:pPr>
            <a:endParaRPr lang="en-US" altLang="ko-KR" b="1" dirty="0">
              <a:solidFill>
                <a:schemeClr val="bg1"/>
              </a:solidFill>
              <a:ea typeface="굴림" pitchFamily="34" charset="-127"/>
              <a:cs typeface="+mn-cs"/>
            </a:endParaRPr>
          </a:p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ea typeface="굴림" pitchFamily="34" charset="-127"/>
                <a:cs typeface="+mn-cs"/>
                <a:hlinkClick r:id="rId9"/>
              </a:rPr>
              <a:t>https://twitter.com/avu_org</a:t>
            </a:r>
            <a:endParaRPr lang="en-US" altLang="ko-KR" b="1" dirty="0">
              <a:solidFill>
                <a:schemeClr val="bg1"/>
              </a:solidFill>
              <a:ea typeface="굴림" pitchFamily="34" charset="-127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 rot="21437086">
            <a:off x="1294559" y="2621982"/>
            <a:ext cx="1678129" cy="2368799"/>
          </a:xfrm>
          <a:custGeom>
            <a:avLst/>
            <a:gdLst>
              <a:gd name="connsiteX0" fmla="*/ 0 w 1602013"/>
              <a:gd name="connsiteY0" fmla="*/ 0 h 2362200"/>
              <a:gd name="connsiteX1" fmla="*/ 1602013 w 1602013"/>
              <a:gd name="connsiteY1" fmla="*/ 0 h 2362200"/>
              <a:gd name="connsiteX2" fmla="*/ 1602013 w 1602013"/>
              <a:gd name="connsiteY2" fmla="*/ 2362200 h 2362200"/>
              <a:gd name="connsiteX3" fmla="*/ 0 w 1602013"/>
              <a:gd name="connsiteY3" fmla="*/ 2362200 h 2362200"/>
              <a:gd name="connsiteX4" fmla="*/ 0 w 1602013"/>
              <a:gd name="connsiteY4" fmla="*/ 0 h 2362200"/>
              <a:gd name="connsiteX0" fmla="*/ 0 w 1602013"/>
              <a:gd name="connsiteY0" fmla="*/ 0 h 2368799"/>
              <a:gd name="connsiteX1" fmla="*/ 1602013 w 1602013"/>
              <a:gd name="connsiteY1" fmla="*/ 0 h 2368799"/>
              <a:gd name="connsiteX2" fmla="*/ 1587086 w 1602013"/>
              <a:gd name="connsiteY2" fmla="*/ 2368799 h 2368799"/>
              <a:gd name="connsiteX3" fmla="*/ 0 w 1602013"/>
              <a:gd name="connsiteY3" fmla="*/ 2362200 h 2368799"/>
              <a:gd name="connsiteX4" fmla="*/ 0 w 1602013"/>
              <a:gd name="connsiteY4" fmla="*/ 0 h 2368799"/>
              <a:gd name="connsiteX0" fmla="*/ 0 w 1587510"/>
              <a:gd name="connsiteY0" fmla="*/ 0 h 2368799"/>
              <a:gd name="connsiteX1" fmla="*/ 1556569 w 1587510"/>
              <a:gd name="connsiteY1" fmla="*/ 187823 h 2368799"/>
              <a:gd name="connsiteX2" fmla="*/ 1587086 w 1587510"/>
              <a:gd name="connsiteY2" fmla="*/ 2368799 h 2368799"/>
              <a:gd name="connsiteX3" fmla="*/ 0 w 1587510"/>
              <a:gd name="connsiteY3" fmla="*/ 2362200 h 2368799"/>
              <a:gd name="connsiteX4" fmla="*/ 0 w 1587510"/>
              <a:gd name="connsiteY4" fmla="*/ 0 h 2368799"/>
              <a:gd name="connsiteX0" fmla="*/ 0 w 1622159"/>
              <a:gd name="connsiteY0" fmla="*/ 0 h 2368799"/>
              <a:gd name="connsiteX1" fmla="*/ 1622159 w 1622159"/>
              <a:gd name="connsiteY1" fmla="*/ 37489 h 2368799"/>
              <a:gd name="connsiteX2" fmla="*/ 1587086 w 1622159"/>
              <a:gd name="connsiteY2" fmla="*/ 2368799 h 2368799"/>
              <a:gd name="connsiteX3" fmla="*/ 0 w 1622159"/>
              <a:gd name="connsiteY3" fmla="*/ 2362200 h 2368799"/>
              <a:gd name="connsiteX4" fmla="*/ 0 w 1622159"/>
              <a:gd name="connsiteY4" fmla="*/ 0 h 236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159" h="2368799">
                <a:moveTo>
                  <a:pt x="0" y="0"/>
                </a:moveTo>
                <a:lnTo>
                  <a:pt x="1622159" y="37489"/>
                </a:lnTo>
                <a:cubicBezTo>
                  <a:pt x="1617183" y="827089"/>
                  <a:pt x="1592062" y="1579199"/>
                  <a:pt x="1587086" y="2368799"/>
                </a:cubicBezTo>
                <a:lnTo>
                  <a:pt x="0" y="23622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449226">
            <a:off x="1295400" y="2971800"/>
            <a:ext cx="1611922" cy="167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2" y="6352385"/>
            <a:ext cx="2147272" cy="4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22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2569&quot;&gt;&lt;/object&gt;&lt;object type=&quot;2&quot; unique_id=&quot;12570&quot;&gt;&lt;object type=&quot;3&quot; unique_id=&quot;16180&quot;&gt;&lt;property id=&quot;20148&quot; value=&quot;5&quot;/&gt;&lt;property id=&quot;20300&quot; value=&quot;Slide 1 - &amp;quot;The African Virtual University Teacher Education Consortium  &amp;#x0D;&amp;#x0A;&amp;quot;&quot;/&gt;&lt;property id=&quot;20307&quot; value=&quot;256&quot;/&gt;&lt;/object&gt;&lt;object type=&quot;3&quot; unique_id=&quot;16181&quot;&gt;&lt;property id=&quot;20148&quot; value=&quot;5&quot;/&gt;&lt;property id=&quot;20300&quot; value=&quot;Slide 2 - &amp;quot;OUTLINE &amp;quot;&quot;/&gt;&lt;property id=&quot;20307&quot; value=&quot;257&quot;/&gt;&lt;/object&gt;&lt;object type=&quot;3&quot; unique_id=&quot;16183&quot;&gt;&lt;property id=&quot;20148&quot; value=&quot;5&quot;/&gt;&lt;property id=&quot;20300&quot; value=&quot;Slide 3 - &amp;quot;The AVU: Strategic Direction&amp;quot;&quot;/&gt;&lt;property id=&quot;20307&quot; value=&quot;259&quot;/&gt;&lt;/object&gt;&lt;object type=&quot;3&quot; unique_id=&quot;16184&quot;&gt;&lt;property id=&quot;20148&quot; value=&quot;5&quot;/&gt;&lt;property id=&quot;20300&quot; value=&quot;Slide 4 - &amp;quot;The AVU: Presence in Africa&amp;quot;&quot;/&gt;&lt;property id=&quot;20307&quot; value=&quot;260&quot;/&gt;&lt;/object&gt;&lt;object type=&quot;3&quot; unique_id=&quot;16185&quot;&gt;&lt;property id=&quot;20148&quot; value=&quot;5&quot;/&gt;&lt;property id=&quot;20300&quot; value=&quot;Slide 5 - &amp;quot;The AVU: Expertise&amp;quot;&quot;/&gt;&lt;property id=&quot;20307&quot; value=&quot;261&quot;/&gt;&lt;/object&gt;&lt;object type=&quot;3&quot; unique_id=&quot;16188&quot;&gt;&lt;property id=&quot;20148&quot; value=&quot;5&quot;/&gt;&lt;property id=&quot;20300&quot; value=&quot;Slide 7 - &amp;quot;Participating Institutions&amp;quot;&quot;/&gt;&lt;property id=&quot;20307&quot; value=&quot;264&quot;/&gt;&lt;/object&gt;&lt;object type=&quot;3&quot; unique_id=&quot;16189&quot;&gt;&lt;property id=&quot;20148&quot; value=&quot;5&quot;/&gt;&lt;property id=&quot;20300&quot; value=&quot;Slide 8&quot;/&gt;&lt;property id=&quot;20307&quot; value=&quot;265&quot;/&gt;&lt;/object&gt;&lt;object type=&quot;3&quot; unique_id=&quot;16194&quot;&gt;&lt;property id=&quot;20148&quot; value=&quot;5&quot;/&gt;&lt;property id=&quot;20300&quot; value=&quot;Slide 16&quot;/&gt;&lt;property id=&quot;20307&quot; value=&quot;270&quot;/&gt;&lt;/object&gt;&lt;object type=&quot;3&quot; unique_id=&quot;16197&quot;&gt;&lt;property id=&quot;20148&quot; value=&quot;5&quot;/&gt;&lt;property id=&quot;20300&quot; value=&quot;Slide 19&quot;/&gt;&lt;property id=&quot;20307&quot; value=&quot;273&quot;/&gt;&lt;/object&gt;&lt;object type=&quot;3&quot; unique_id=&quot;17515&quot;&gt;&lt;property id=&quot;20148&quot; value=&quot;5&quot;/&gt;&lt;property id=&quot;20300&quot; value=&quot;Slide 6&quot;/&gt;&lt;property id=&quot;20307&quot; value=&quot;284&quot;/&gt;&lt;/object&gt;&lt;object type=&quot;3&quot; unique_id=&quot;17516&quot;&gt;&lt;property id=&quot;20148&quot; value=&quot;5&quot;/&gt;&lt;property id=&quot;20300&quot; value=&quot;Slide 9 - &amp;quot;Open Distance &amp;amp; eLearning Centers&amp;quot;&quot;/&gt;&lt;property id=&quot;20307&quot; value=&quot;285&quot;/&gt;&lt;/object&gt;&lt;object type=&quot;3&quot; unique_id=&quot;17517&quot;&gt;&lt;property id=&quot;20148&quot; value=&quot;5&quot;/&gt;&lt;property id=&quot;20300&quot; value=&quot;Slide 10 - &amp;quot;The Computers and Other &amp;amp;#x09;Equipment&amp;quot;&quot;/&gt;&lt;property id=&quot;20307&quot; value=&quot;286&quot;/&gt;&lt;/object&gt;&lt;object type=&quot;3&quot; unique_id=&quot;17518&quot;&gt;&lt;property id=&quot;20148&quot; value=&quot;5&quot;/&gt;&lt;property id=&quot;20300&quot; value=&quot;Slide 11 - &amp;quot;Capacity Enhancement Program&amp;quot;&quot;/&gt;&lt;property id=&quot;20307&quot; value=&quot;287&quot;/&gt;&lt;/object&gt;&lt;object type=&quot;3&quot; unique_id=&quot;17522&quot;&gt;&lt;property id=&quot;20148&quot; value=&quot;5&quot;/&gt;&lt;property id=&quot;20300&quot; value=&quot;Slide 14 - &amp;quot;Teacher Education&amp;quot;&quot;/&gt;&lt;property id=&quot;20307&quot; value=&quot;291&quot;/&gt;&lt;/object&gt;&lt;object type=&quot;3&quot; unique_id=&quot;17523&quot;&gt;&lt;property id=&quot;20148&quot; value=&quot;5&quot;/&gt;&lt;property id=&quot;20300&quot; value=&quot;Slide 15 - &amp;quot;Teacher Education : Achievements&amp;quot;&quot;/&gt;&lt;property id=&quot;20307&quot; value=&quot;292&quot;/&gt;&lt;/object&gt;&lt;object type=&quot;3&quot; unique_id=&quot;17524&quot;&gt;&lt;property id=&quot;20148&quot; value=&quot;5&quot;/&gt;&lt;property id=&quot;20300&quot; value=&quot;Slide 17 - &amp;quot;T. Education : Implementation Status &amp;quot;&quot;/&gt;&lt;property id=&quot;20307&quot; value=&quot;293&quot;/&gt;&lt;/object&gt;&lt;object type=&quot;3&quot; unique_id=&quot;17525&quot;&gt;&lt;property id=&quot;20148&quot; value=&quot;5&quot;/&gt;&lt;property id=&quot;20300&quot; value=&quot;Slide 18 - &amp;quot;Teacher Education : Challenges&amp;quot;&quot;/&gt;&lt;property id=&quot;20307&quot; value=&quot;294&quot;/&gt;&lt;/object&gt;&lt;object type=&quot;3&quot; unique_id=&quot;18431&quot;&gt;&lt;property id=&quot;20148&quot; value=&quot;5&quot;/&gt;&lt;property id=&quot;20300&quot; value=&quot;Slide 12 - &amp;quot;ACEP Initial  Workshop Senegal 2008&amp;quot;&quot;/&gt;&lt;property id=&quot;20307&quot; value=&quot;296&quot;/&gt;&lt;/object&gt;&lt;object type=&quot;3&quot; unique_id=&quot;18583&quot;&gt;&lt;property id=&quot;20148&quot; value=&quot;5&quot;/&gt;&lt;property id=&quot;20300&quot; value=&quot;Slide 13 - &amp;quot;ACEP Concluding  Workshop Nairobi 2009&amp;quot;&quot;/&gt;&lt;property id=&quot;20307&quot; value=&quot;297&quot;/&gt;&lt;/object&gt;&lt;object type=&quot;3&quot; unique_id=&quot;19573&quot;&gt;&lt;property id=&quot;20148&quot; value=&quot;5&quot;/&gt;&lt;property id=&quot;20300&quot; value=&quot;Slide 20 - &amp;quot;Teacher Education Consortium&amp;quot;&quot;/&gt;&lt;property id=&quot;20307&quot; value=&quot;298&quot;/&gt;&lt;/object&gt;&lt;object type=&quot;3&quot; unique_id=&quot;19794&quot;&gt;&lt;property id=&quot;20148&quot; value=&quot;5&quot;/&gt;&lt;property id=&quot;20300&quot; value=&quot;Slide 22 - &amp;quot;T.  E  Consortium: Goal &amp;quot;&quot;/&gt;&lt;property id=&quot;20307&quot; value=&quot;299&quot;/&gt;&lt;/object&gt;&lt;object type=&quot;3&quot; unique_id=&quot;19795&quot;&gt;&lt;property id=&quot;20148&quot; value=&quot;5&quot;/&gt;&lt;property id=&quot;20300&quot; value=&quot;Slide 23 - &amp;quot;T.  E  Consortium: Objectives&amp;quot;&quot;/&gt;&lt;property id=&quot;20307&quot; value=&quot;300&quot;/&gt;&lt;/object&gt;&lt;object type=&quot;3&quot; unique_id=&quot;19868&quot;&gt;&lt;property id=&quot;20148&quot; value=&quot;5&quot;/&gt;&lt;property id=&quot;20300&quot; value=&quot;Slide 24 - &amp;quot;T.  E  Consortium: Activities&amp;quot;&quot;/&gt;&lt;property id=&quot;20307&quot; value=&quot;301&quot;/&gt;&lt;/object&gt;&lt;object type=&quot;3&quot; unique_id=&quot;20219&quot;&gt;&lt;property id=&quot;20148&quot; value=&quot;5&quot;/&gt;&lt;property id=&quot;20300&quot; value=&quot;Slide 25&quot;/&gt;&lt;property id=&quot;20307&quot; value=&quot;302&quot;/&gt;&lt;/object&gt;&lt;object type=&quot;3&quot; unique_id=&quot;20298&quot;&gt;&lt;property id=&quot;20148&quot; value=&quot;5&quot;/&gt;&lt;property id=&quot;20300&quot; value=&quot;Slide 21 - &amp;quot;AVU T.  Education Advisory Committee&amp;quot;&quot;/&gt;&lt;property id=&quot;20307&quot; value=&quot;303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14139</TotalTime>
  <Words>429</Words>
  <Application>Microsoft Office PowerPoint</Application>
  <PresentationFormat>On-screen Show (4:3)</PresentationFormat>
  <Paragraphs>76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Proportion of females among full professors</vt:lpstr>
      <vt:lpstr>PowerPoint Presentation</vt:lpstr>
      <vt:lpstr>2nd Benchmarking Capacity Building Workshop; May 2019 in Kigali, Rwanda</vt:lpstr>
      <vt:lpstr>PowerPoint Presentation</vt:lpstr>
    </vt:vector>
  </TitlesOfParts>
  <Company>AVU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lmaza</dc:creator>
  <cp:lastModifiedBy>DELL</cp:lastModifiedBy>
  <cp:revision>1008</cp:revision>
  <cp:lastPrinted>2018-03-13T07:53:33Z</cp:lastPrinted>
  <dcterms:created xsi:type="dcterms:W3CDTF">2004-09-18T15:18:18Z</dcterms:created>
  <dcterms:modified xsi:type="dcterms:W3CDTF">2019-06-27T00:25:20Z</dcterms:modified>
</cp:coreProperties>
</file>