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60" r:id="rId5"/>
  </p:sldMasterIdLst>
  <p:notesMasterIdLst>
    <p:notesMasterId r:id="rId24"/>
  </p:notesMasterIdLst>
  <p:handoutMasterIdLst>
    <p:handoutMasterId r:id="rId25"/>
  </p:handoutMasterIdLst>
  <p:sldIdLst>
    <p:sldId id="367" r:id="rId6"/>
    <p:sldId id="399" r:id="rId7"/>
    <p:sldId id="406" r:id="rId8"/>
    <p:sldId id="400" r:id="rId9"/>
    <p:sldId id="258" r:id="rId10"/>
    <p:sldId id="403" r:id="rId11"/>
    <p:sldId id="316" r:id="rId12"/>
    <p:sldId id="317" r:id="rId13"/>
    <p:sldId id="395" r:id="rId14"/>
    <p:sldId id="645" r:id="rId15"/>
    <p:sldId id="646" r:id="rId16"/>
    <p:sldId id="386" r:id="rId17"/>
    <p:sldId id="384" r:id="rId18"/>
    <p:sldId id="404" r:id="rId19"/>
    <p:sldId id="398" r:id="rId20"/>
    <p:sldId id="397" r:id="rId21"/>
    <p:sldId id="647" r:id="rId22"/>
    <p:sldId id="401" r:id="rId23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ProximaSans" panose="020B0604020202020204" pitchFamily="34" charset="0"/>
      <p:regular r:id="rId36"/>
    </p:embeddedFont>
    <p:embeddedFont>
      <p:font typeface="Segoe U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smowski, Frederic (ILRI)" initials="KF(" lastIdx="8" clrIdx="0">
    <p:extLst>
      <p:ext uri="{19B8F6BF-5375-455C-9EA6-DF929625EA0E}">
        <p15:presenceInfo xmlns:p15="http://schemas.microsoft.com/office/powerpoint/2012/main" userId="S-1-5-21-1606980848-162531612-839522115-142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C5A"/>
    <a:srgbClr val="427730"/>
    <a:srgbClr val="DFE6DA"/>
    <a:srgbClr val="A75C3E"/>
    <a:srgbClr val="754B34"/>
    <a:srgbClr val="EBE3DE"/>
    <a:srgbClr val="596053"/>
    <a:srgbClr val="8C9585"/>
    <a:srgbClr val="535A4D"/>
    <a:srgbClr val="00B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01" autoAdjust="0"/>
    <p:restoredTop sz="91837" autoAdjust="0"/>
  </p:normalViewPr>
  <p:slideViewPr>
    <p:cSldViewPr>
      <p:cViewPr varScale="1">
        <p:scale>
          <a:sx n="110" d="100"/>
          <a:sy n="110" d="100"/>
        </p:scale>
        <p:origin x="184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FC0488-333D-43A1-969B-B9E4860B82E7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DA9B34C-CE3C-416F-A3BC-8A00DA4E7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308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52AC14-E38B-4457-8221-B66ED27B4996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49D7B44-7BF0-43A9-B91F-779198CE68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82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latin typeface="ProximaSans" panose="020B060402020202020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556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811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220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719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12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359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168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552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004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89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858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latin typeface="ProximaSans" panose="020B060402020202020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693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105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Tx/>
              <a:buNone/>
              <a:defRPr/>
            </a:pPr>
            <a:endParaRPr lang="fr-FR" sz="1050" dirty="0">
              <a:latin typeface="ProximaSans" panose="020B060402020202020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882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858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377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776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D7B44-7BF0-43A9-B91F-779198CE68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51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ED3F-0FDC-4580-A0D2-DA89D739EE1F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FCFD-E2BE-4D9D-BD9B-347EF2C90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0BB1-2675-4EA2-9EAC-30BF986A48E9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FCFD-E2BE-4D9D-BD9B-347EF2C90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1A67-C245-48C8-AD5B-9DBD0E11DD63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FCFD-E2BE-4D9D-BD9B-347EF2C90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FBE4-0E4F-440D-AAC6-2E49460BECD7}" type="datetime1">
              <a:rPr lang="en-US" smtClean="0"/>
              <a:t>1/19/21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https://cas.cgiar.org/spia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F24-A00B-4629-8574-44C1D429A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54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7EFE-D957-445D-9A33-D9E48F08C5BF}" type="datetime1">
              <a:rPr lang="en-US" smtClean="0"/>
              <a:t>1/19/21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https://cas.cgiar.org/spia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F24-A00B-4629-8574-44C1D429A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440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566C0-DEED-439A-9295-5D6313D046EF}" type="datetime1">
              <a:rPr lang="en-US" smtClean="0"/>
              <a:t>1/19/21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https://cas.cgiar.org/spia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F24-A00B-4629-8574-44C1D429A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163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EB4F-6911-49E7-89A7-5CC252F6D033}" type="datetime1">
              <a:rPr lang="en-US" smtClean="0"/>
              <a:t>1/19/21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https://cas.cgiar.org/spia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F24-A00B-4629-8574-44C1D429A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502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F0D4-86CF-44D4-AC4C-5E414685E510}" type="datetime1">
              <a:rPr lang="en-US" smtClean="0"/>
              <a:t>1/19/21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https://cas.cgiar.org/spia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F24-A00B-4629-8574-44C1D429A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692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E59DA-3574-4833-8407-50DF5575B187}" type="datetime1">
              <a:rPr lang="en-US" smtClean="0"/>
              <a:t>1/19/21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https://cas.cgiar.org/spia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F24-A00B-4629-8574-44C1D429A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859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6219E-140B-4632-BDD1-59FBC94BFC04}" type="datetime1">
              <a:rPr lang="en-US" smtClean="0"/>
              <a:t>1/19/21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https://cas.cgiar.org/spia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F24-A00B-4629-8574-44C1D429A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804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1346-5E69-4E22-A326-784B4CD6F4AF}" type="datetime1">
              <a:rPr lang="en-US" smtClean="0"/>
              <a:t>1/19/21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https://cas.cgiar.org/spia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F24-A00B-4629-8574-44C1D429A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21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CBA1-244D-4976-82E3-F5F757C6B564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FCFD-E2BE-4D9D-BD9B-347EF2C90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7C8D-B37B-4ADD-A616-5DF35C0D81D3}" type="datetime1">
              <a:rPr lang="en-US" smtClean="0"/>
              <a:t>1/19/21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https://cas.cgiar.org/spia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F24-A00B-4629-8574-44C1D429A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185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5305E-FB83-4E68-889A-E9CF76047998}" type="datetime1">
              <a:rPr lang="en-US" smtClean="0"/>
              <a:t>1/19/21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https://cas.cgiar.org/spia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F24-A00B-4629-8574-44C1D429A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574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36A3-D6D7-4633-B358-47368A417CA3}" type="datetime1">
              <a:rPr lang="en-US" smtClean="0"/>
              <a:t>1/19/21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https://cas.cgiar.org/spia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45F24-A00B-4629-8574-44C1D429A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236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10A7-DA47-428F-AA2F-36FDBF05C02B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FCFD-E2BE-4D9D-BD9B-347EF2C90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881B-3FBE-40BA-A2BB-99D1B1CECE88}" type="datetime1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FCFD-E2BE-4D9D-BD9B-347EF2C90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0DEC-7D46-4AF0-90AD-517ECCB0A35B}" type="datetime1">
              <a:rPr lang="en-US" smtClean="0"/>
              <a:t>1/19/21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FCFD-E2BE-4D9D-BD9B-347EF2C90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D848-44F3-4D8A-AC83-80DBBF26F833}" type="datetime1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FCFD-E2BE-4D9D-BD9B-347EF2C90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74F3-3ED2-486B-8B37-1397C95B2F33}" type="datetime1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FCFD-E2BE-4D9D-BD9B-347EF2C90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D9CB-7580-4F52-9C1D-A340ED644313}" type="datetime1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FCFD-E2BE-4D9D-BD9B-347EF2C90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C4284-9D9C-48D9-8CB1-7A59DE767DCE}" type="datetime1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FCFD-E2BE-4D9D-BD9B-347EF2C90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2C4A0-319C-4BA6-8430-F437FB7D0129}" type="datetime1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https://cas.cgiar.org/spia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4FCFD-E2BE-4D9D-BD9B-347EF2C90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1A6B9-B31F-400A-B319-E4C310E73A8D}" type="datetime1">
              <a:rPr lang="en-US" smtClean="0"/>
              <a:t>1/19/21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https://cas.cgiar.org/spia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45F24-A00B-4629-8574-44C1D429A2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88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886/%20E124681.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714356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FCFD-E2BE-4D9D-BD9B-347EF2C9057A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800" y="-27384"/>
            <a:ext cx="12238508" cy="6885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952081-9955-4B83-883F-CBCB17709A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7" r="20077" b="79862"/>
          <a:stretch/>
        </p:blipFill>
        <p:spPr>
          <a:xfrm>
            <a:off x="3635896" y="1614111"/>
            <a:ext cx="5760640" cy="4792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9B32AF-F60E-4490-9BA1-77BC9688C2A1}"/>
              </a:ext>
            </a:extLst>
          </p:cNvPr>
          <p:cNvSpPr txBox="1"/>
          <p:nvPr/>
        </p:nvSpPr>
        <p:spPr>
          <a:xfrm>
            <a:off x="4139952" y="1484784"/>
            <a:ext cx="52395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Shining a brighter light: </a:t>
            </a:r>
          </a:p>
          <a:p>
            <a:r>
              <a:rPr lang="en-US" sz="2400" dirty="0">
                <a:solidFill>
                  <a:schemeClr val="bg1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Data-driven evidence on adoption and diffusion of agricultural innovations in Ethiopia</a:t>
            </a:r>
          </a:p>
          <a:p>
            <a:endParaRPr lang="en-US" sz="2400" b="1" dirty="0">
              <a:solidFill>
                <a:schemeClr val="bg1"/>
              </a:solidFill>
              <a:latin typeface="Segoe UI Light" panose="020B0502040204020203" pitchFamily="34" charset="0"/>
              <a:ea typeface="Lato" panose="020B0604020202020204" charset="0"/>
              <a:cs typeface="Segoe UI Light" panose="020B0502040204020203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Professor Karen Macours</a:t>
            </a:r>
          </a:p>
          <a:p>
            <a:r>
              <a:rPr lang="en-US" dirty="0">
                <a:solidFill>
                  <a:schemeClr val="bg1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PSE, INRAE,</a:t>
            </a:r>
          </a:p>
          <a:p>
            <a:r>
              <a:rPr lang="en-US" dirty="0">
                <a:solidFill>
                  <a:schemeClr val="bg1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CGIAR Standing Panel on Impact Assessment</a:t>
            </a:r>
          </a:p>
          <a:p>
            <a:endParaRPr lang="en-US" dirty="0">
              <a:solidFill>
                <a:schemeClr val="bg1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with Frederic Kosmowski, Solomon Alemu, </a:t>
            </a:r>
          </a:p>
          <a:p>
            <a:r>
              <a:rPr lang="en-US" dirty="0">
                <a:solidFill>
                  <a:schemeClr val="bg1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Paola Mallia, James Stevenson</a:t>
            </a:r>
          </a:p>
          <a:p>
            <a:endParaRPr lang="en-US" dirty="0">
              <a:solidFill>
                <a:schemeClr val="bg1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endParaRPr lang="en-US" dirty="0">
              <a:solidFill>
                <a:schemeClr val="bg1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World Bank Webinar - Jan 21</a:t>
            </a:r>
            <a:r>
              <a:rPr lang="en-US" baseline="30000" dirty="0">
                <a:solidFill>
                  <a:schemeClr val="bg1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st</a:t>
            </a:r>
            <a:r>
              <a:rPr lang="en-US" dirty="0">
                <a:solidFill>
                  <a:schemeClr val="bg1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486108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836712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1897232"/>
            <a:ext cx="83918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endParaRPr lang="en-US" sz="19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endParaRPr lang="en-US" sz="19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endParaRPr lang="en-US" sz="19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1052736"/>
            <a:ext cx="83918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The average age of maize varieties identified was 20 years for open-pollinated varieties and 15 years for hybrid varieties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Misclassification in self-report is large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In line with other recent evidence (Wossen et al, 2019; Le et al, 2019; Wineman et al 2020)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But misclassification smaller when consider recent varieties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596" y="179929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Measurement: DNA vs self-report (1)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F9D21D-7DF5-46ED-9E2E-6FD0F0D46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2618986"/>
            <a:ext cx="859555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80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836712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1897232"/>
            <a:ext cx="83918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endParaRPr lang="en-US" sz="19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endParaRPr lang="en-US" sz="19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endParaRPr lang="en-US" sz="19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1052736"/>
            <a:ext cx="8391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Self-report leads to wrong conclusions suggesting larger, richer and more male farmers use improved varieties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596" y="179929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Measurement: DNA vs self-report (2)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4254F6-D1EE-4D18-B51D-AF71BDE77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1916832"/>
            <a:ext cx="8219991" cy="39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04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BC31336-CA75-4E0E-9C3F-D78A377A8C38}"/>
              </a:ext>
            </a:extLst>
          </p:cNvPr>
          <p:cNvSpPr txBox="1"/>
          <p:nvPr/>
        </p:nvSpPr>
        <p:spPr>
          <a:xfrm>
            <a:off x="202680" y="188640"/>
            <a:ext cx="8617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Innovations from each domain have scaled, but many have not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764704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34D1D0-1640-4071-9EC6-A9639A413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7" t="10101" r="2547" b="15559"/>
          <a:stretch/>
        </p:blipFill>
        <p:spPr>
          <a:xfrm>
            <a:off x="1164458" y="980730"/>
            <a:ext cx="7359358" cy="4810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3F0133-8BF6-46AF-A776-E7D9A810AB29}"/>
              </a:ext>
            </a:extLst>
          </p:cNvPr>
          <p:cNvSpPr txBox="1"/>
          <p:nvPr/>
        </p:nvSpPr>
        <p:spPr>
          <a:xfrm>
            <a:off x="202680" y="1052736"/>
            <a:ext cx="9849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Number of rural HHs adopting each CGIAR-related innovation (millions)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4C1B7B-F3B2-4D1D-BD84-78179DD5C7C5}"/>
              </a:ext>
            </a:extLst>
          </p:cNvPr>
          <p:cNvSpPr txBox="1"/>
          <p:nvPr/>
        </p:nvSpPr>
        <p:spPr>
          <a:xfrm>
            <a:off x="1145748" y="5785519"/>
            <a:ext cx="70986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Based on data we could collect in ESS 4 only (wheat and haricot beans notable absences) </a:t>
            </a:r>
          </a:p>
        </p:txBody>
      </p:sp>
    </p:spTree>
    <p:extLst>
      <p:ext uri="{BB962C8B-B14F-4D97-AF65-F5344CB8AC3E}">
        <p14:creationId xmlns:p14="http://schemas.microsoft.com/office/powerpoint/2010/main" val="4013486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764704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1897232"/>
            <a:ext cx="83918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endParaRPr lang="en-US" sz="19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endParaRPr lang="en-US" sz="19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endParaRPr lang="en-US" sz="19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1052736"/>
            <a:ext cx="8391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Attribution of CGIAR-related innovations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Number of households reached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Lower-bound estimate – 4.1 m. households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Upper-bound estimate – 11 m. households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Difference between these numbers reflects different level of confidence in contribution of CGIAR: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Lower-bound estimate – CGIAR had clear role and there is an observable, embodied innovation to detect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Upper-bound estimate – Difficult to differentiate CGIAR role but clear that CGIAR has worked on promoting / evaluating  / helping others design their programs </a:t>
            </a:r>
            <a:r>
              <a:rPr lang="en-US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etc</a:t>
            </a: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596" y="179929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households reached</a:t>
            </a:r>
          </a:p>
        </p:txBody>
      </p:sp>
    </p:spTree>
    <p:extLst>
      <p:ext uri="{BB962C8B-B14F-4D97-AF65-F5344CB8AC3E}">
        <p14:creationId xmlns:p14="http://schemas.microsoft.com/office/powerpoint/2010/main" val="1035558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714356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FCFD-E2BE-4D9D-BD9B-347EF2C9057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6024" y="225254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types of household are reached: summary of correlates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A055E3-F0F0-D34B-A37E-3E9850DDF0D5}"/>
              </a:ext>
            </a:extLst>
          </p:cNvPr>
          <p:cNvSpPr txBox="1"/>
          <p:nvPr/>
        </p:nvSpPr>
        <p:spPr>
          <a:xfrm>
            <a:off x="5580112" y="5992607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*** p &lt; 0.01; ** p &lt; 0.05; </a:t>
            </a:r>
            <a:r>
              <a:rPr lang="en-US" sz="1200" dirty="0" err="1"/>
              <a:t>n.s</a:t>
            </a:r>
            <a:r>
              <a:rPr lang="en-US" sz="1200" dirty="0"/>
              <a:t> = non-significant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771872"/>
            <a:ext cx="910748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21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764704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8596" y="225254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Synergies between innovations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28CA5-4376-4A23-8157-E0F2DD384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4824"/>
            <a:ext cx="9144000" cy="2193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B66E4E-8DCC-41A5-BF23-7BB25475FE53}"/>
              </a:ext>
            </a:extLst>
          </p:cNvPr>
          <p:cNvSpPr txBox="1"/>
          <p:nvPr/>
        </p:nvSpPr>
        <p:spPr>
          <a:xfrm>
            <a:off x="323528" y="1484784"/>
            <a:ext cx="8249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Joint adoption rates matrix: unconditional incidences of joint adoption</a:t>
            </a:r>
          </a:p>
        </p:txBody>
      </p:sp>
    </p:spTree>
    <p:extLst>
      <p:ext uri="{BB962C8B-B14F-4D97-AF65-F5344CB8AC3E}">
        <p14:creationId xmlns:p14="http://schemas.microsoft.com/office/powerpoint/2010/main" val="725995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714356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859862" y="192431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8596" y="225254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Other findings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277C15-81A4-4CB0-BCD7-4B5C1724F516}"/>
              </a:ext>
            </a:extLst>
          </p:cNvPr>
          <p:cNvSpPr/>
          <p:nvPr/>
        </p:nvSpPr>
        <p:spPr>
          <a:xfrm>
            <a:off x="500034" y="889844"/>
            <a:ext cx="80724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Narrative overview of innovations and policy influences, with related research efforts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Adoption rates, including review of earlier evidence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Worth thinking of denominators…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Dynamics of adoption, with some notable stories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By comparing waves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Age of varieties on farmers’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Where are different innovations diffused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ESS representative at regional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Relation with location of research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Further analysis of misclassification with self-reported measures</a:t>
            </a:r>
          </a:p>
        </p:txBody>
      </p:sp>
    </p:spTree>
    <p:extLst>
      <p:ext uri="{BB962C8B-B14F-4D97-AF65-F5344CB8AC3E}">
        <p14:creationId xmlns:p14="http://schemas.microsoft.com/office/powerpoint/2010/main" val="4145028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714356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859862" y="192431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764704"/>
            <a:ext cx="83918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Widespread adoption of agricultural innovations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Relatively few innovations reaching large numbers of households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Arguably as expected: Inherent uncertainty of AR4D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Considering innovations one-at-a-time gives incomplete picture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Scaling works differently for different innovations</a:t>
            </a:r>
          </a:p>
          <a:p>
            <a:pPr lvl="1"/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No clear evidence of synergies at farm level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Reflects different innovations reaching different types of farmers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Points to constraints limiting possible gains from synergies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Many innovations are </a:t>
            </a:r>
            <a:r>
              <a:rPr lang="en-US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not</a:t>
            </a: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disproportionately more likely to be adopted by male, larger, richer, more educated or more connected farmers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Good news for contributing to rural poverty reduction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But certain innovations not reaching target households &amp; regions</a:t>
            </a:r>
          </a:p>
          <a:p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The most widely adopted innovations can all be linked to supportive government policies / programs (some WB supported)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SLM, Livestock master plan, DSM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596" y="225254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235010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714356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859862" y="192431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8596" y="906601"/>
            <a:ext cx="839187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First open access evidence on which innovations are adopted, by who, and where, at the country-level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https://doi.org/10.3886/E124681</a:t>
            </a: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Of course this comes with caveats &amp; limitations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Other countries to follow – coordination with 50x2030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Only possible because of WB data investments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Updated estimates of the “who, where and when” of diffusion can help in process of re-evaluating Theories of Change (</a:t>
            </a:r>
            <a:r>
              <a:rPr lang="en-US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ToC</a:t>
            </a: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) </a:t>
            </a:r>
          </a:p>
          <a:p>
            <a:pPr lvl="1"/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	=&gt; input into design of scaling policies </a:t>
            </a:r>
          </a:p>
          <a:p>
            <a:pPr lvl="1"/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	=&gt; input into targeting of programs/interventions</a:t>
            </a:r>
          </a:p>
          <a:p>
            <a:pPr lvl="1"/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	=&gt; contribute to understanding returns to broader ag/rural policies </a:t>
            </a:r>
          </a:p>
          <a:p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From single innovations to a portfolio of innovations</a:t>
            </a:r>
          </a:p>
          <a:p>
            <a:pPr marL="1257300" lvl="2" indent="-342900">
              <a:buFont typeface="Symbol" pitchFamily="2" charset="2"/>
              <a:buChar char="Þ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Smallholders as ”critical consumers” of innovations, who may not necessarily value yield, but other features: labor-saving, seasonal smoothing, nutritional values, risk reducing, soil restoration, … </a:t>
            </a:r>
          </a:p>
          <a:p>
            <a:pPr marL="1257300" lvl="2" indent="-342900">
              <a:buFont typeface="Symbol" pitchFamily="2" charset="2"/>
              <a:buChar char="Þ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Policies/programs that offer a menu rather than individual innovations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596" y="225254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specific contribution</a:t>
            </a:r>
          </a:p>
        </p:txBody>
      </p:sp>
    </p:spTree>
    <p:extLst>
      <p:ext uri="{BB962C8B-B14F-4D97-AF65-F5344CB8AC3E}">
        <p14:creationId xmlns:p14="http://schemas.microsoft.com/office/powerpoint/2010/main" val="3283396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51B39-0460-E84B-A073-7C941475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94" y="12576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rgbClr val="295C5A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Motivation: Can we measure the impact of agricultural research and innovations?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D75BA-901F-0A4D-9BF9-45A75570E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78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History tells us yield-enhancing innovations played in important role in reducing poverty (and more)</a:t>
            </a:r>
          </a:p>
          <a:p>
            <a:pPr lvl="1"/>
            <a:r>
              <a:rPr lang="en-US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Evenson &amp; </a:t>
            </a:r>
            <a:r>
              <a:rPr lang="en-US" sz="1800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Gollin</a:t>
            </a:r>
            <a:r>
              <a:rPr lang="en-US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(2003) </a:t>
            </a:r>
          </a:p>
          <a:p>
            <a:pPr lvl="1"/>
            <a:r>
              <a:rPr lang="en-US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New quasi-experimental evidence on economic growth and health: </a:t>
            </a:r>
            <a:r>
              <a:rPr lang="en-US" sz="1800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Gollin</a:t>
            </a:r>
            <a:r>
              <a:rPr lang="en-US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, Hansen &amp; </a:t>
            </a:r>
            <a:r>
              <a:rPr lang="en-US" sz="1800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Wingender</a:t>
            </a:r>
            <a:r>
              <a:rPr lang="en-US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(2020); Fishman et al., (2020)</a:t>
            </a:r>
          </a:p>
          <a:p>
            <a:pPr lvl="1"/>
            <a:r>
              <a:rPr lang="en-US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Tradition of Rates of Return calculations (Alston and </a:t>
            </a:r>
            <a:r>
              <a:rPr lang="en-US" sz="1800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Pardey</a:t>
            </a:r>
            <a:r>
              <a:rPr lang="en-US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, various)</a:t>
            </a:r>
          </a:p>
          <a:p>
            <a:pPr marL="457200" lvl="1" indent="0">
              <a:buNone/>
            </a:pPr>
            <a:endParaRPr lang="en-US" sz="1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lvl="1">
              <a:buFont typeface="Symbol" pitchFamily="2" charset="2"/>
              <a:buChar char="Þ"/>
            </a:pPr>
            <a:r>
              <a:rPr lang="en-US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Often based on expert opinions on adoption rates and models</a:t>
            </a:r>
          </a:p>
          <a:p>
            <a:pPr marL="457200" lvl="1" indent="0">
              <a:buNone/>
            </a:pPr>
            <a:endParaRPr lang="en-US" sz="18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r>
              <a:rPr lang="en-US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Are those answers still relevant today?</a:t>
            </a:r>
          </a:p>
          <a:p>
            <a:pPr lvl="1"/>
            <a:r>
              <a:rPr lang="en-US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Most of the rural poor are where yield gains have been modest</a:t>
            </a:r>
          </a:p>
          <a:p>
            <a:pPr lvl="1"/>
            <a:r>
              <a:rPr lang="en-US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Rapidly changing world, including climate change challenges, asking for different types of innovations?</a:t>
            </a:r>
          </a:p>
          <a:p>
            <a:pPr lvl="1"/>
            <a:r>
              <a:rPr lang="en-US" sz="1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Long-standing concerns about data quality and representativeness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E1883FAC-4981-409F-BAB5-52D7E9021A00}"/>
              </a:ext>
            </a:extLst>
          </p:cNvPr>
          <p:cNvCxnSpPr/>
          <p:nvPr/>
        </p:nvCxnSpPr>
        <p:spPr>
          <a:xfrm>
            <a:off x="500034" y="1268760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>
            <a:extLst>
              <a:ext uri="{FF2B5EF4-FFF2-40B4-BE49-F238E27FC236}">
                <a16:creationId xmlns:a16="http://schemas.microsoft.com/office/drawing/2014/main" id="{539469D5-A42B-4603-AC41-536480C8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1924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8596" y="188640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Shining a brighter light at the country level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836712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216FC-4FAB-4E87-89A2-EE7AE9CDD1EF}"/>
              </a:ext>
            </a:extLst>
          </p:cNvPr>
          <p:cNvSpPr txBox="1"/>
          <p:nvPr/>
        </p:nvSpPr>
        <p:spPr>
          <a:xfrm>
            <a:off x="416439" y="1014983"/>
            <a:ext cx="64483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Systematically and factually document CGIAR </a:t>
            </a:r>
            <a:r>
              <a:rPr lang="en-US" u="sng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reach</a:t>
            </a: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across crop, livestock and natural research management research</a:t>
            </a:r>
          </a:p>
          <a:p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	=&gt; necessary, if not sufficient, for impact</a:t>
            </a:r>
          </a:p>
          <a:p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Ethiopia: Almost all CGIAR centers/CRPs active</a:t>
            </a:r>
          </a:p>
          <a:p>
            <a:pPr lvl="1"/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	=&gt; other countries to follow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Stocktaking of last 2 decades of research by CGIAR and national partners</a:t>
            </a:r>
          </a:p>
          <a:p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	=&gt; 52 innovations and 26 policy influences</a:t>
            </a:r>
          </a:p>
          <a:p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Novel data protocols and methods incorporated in Ethiopia Socioeconomic Survey (ESS)</a:t>
            </a:r>
          </a:p>
          <a:p>
            <a:pPr lvl="1"/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	=&gt; representative and at scale</a:t>
            </a:r>
          </a:p>
          <a:p>
            <a:pPr lvl="1"/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	=&gt; objective &amp; independent measures </a:t>
            </a:r>
          </a:p>
          <a:p>
            <a:pPr lvl="1"/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Partnership with Ethiopian Central Statistics Agency and World Bank LSMS team</a:t>
            </a:r>
          </a:p>
        </p:txBody>
      </p:sp>
      <p:pic>
        <p:nvPicPr>
          <p:cNvPr id="14" name="Picture 2" descr="Cover of Ethiopia Strategic Review">
            <a:extLst>
              <a:ext uri="{FF2B5EF4-FFF2-40B4-BE49-F238E27FC236}">
                <a16:creationId xmlns:a16="http://schemas.microsoft.com/office/drawing/2014/main" id="{FB2F698F-D83B-F449-8D51-96D192E2F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534482"/>
            <a:ext cx="2002399" cy="28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420BDA-5625-D14F-B068-29EC9B4EF21D}"/>
              </a:ext>
            </a:extLst>
          </p:cNvPr>
          <p:cNvSpPr/>
          <p:nvPr/>
        </p:nvSpPr>
        <p:spPr>
          <a:xfrm>
            <a:off x="6864756" y="4430966"/>
            <a:ext cx="2387764" cy="6924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13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endParaRPr lang="en-US" sz="13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r>
              <a:rPr lang="en-US" sz="1300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Bit.ly</a:t>
            </a:r>
            <a:r>
              <a:rPr lang="en-US" sz="13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/SPIA-Ethiopia</a:t>
            </a:r>
          </a:p>
        </p:txBody>
      </p:sp>
    </p:spTree>
    <p:extLst>
      <p:ext uri="{BB962C8B-B14F-4D97-AF65-F5344CB8AC3E}">
        <p14:creationId xmlns:p14="http://schemas.microsoft.com/office/powerpoint/2010/main" val="1913714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7507" y="179929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Methods: CGIAR stocktaking exercise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326911-1F28-4EE9-806A-BBFE7F35B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52" y="804691"/>
            <a:ext cx="8572528" cy="51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35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78776"/>
            <a:ext cx="814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Survey collaboration with the Ethiopian Socioeconomic Survey (ESS)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1124744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49559" y="4790060"/>
            <a:ext cx="7502005" cy="48251"/>
          </a:xfrm>
          <a:prstGeom prst="line">
            <a:avLst/>
          </a:prstGeom>
          <a:ln w="28575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798817" y="4682100"/>
            <a:ext cx="215920" cy="215920"/>
          </a:xfrm>
          <a:prstGeom prst="ellipse">
            <a:avLst/>
          </a:prstGeom>
          <a:solidFill>
            <a:schemeClr val="bg1"/>
          </a:solidFill>
          <a:ln>
            <a:solidFill>
              <a:srgbClr val="295C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185642" y="4697340"/>
            <a:ext cx="215920" cy="215920"/>
          </a:xfrm>
          <a:prstGeom prst="ellipse">
            <a:avLst/>
          </a:prstGeom>
          <a:solidFill>
            <a:schemeClr val="bg1"/>
          </a:solidFill>
          <a:ln>
            <a:solidFill>
              <a:srgbClr val="295C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26005" y="4682100"/>
            <a:ext cx="215920" cy="215920"/>
          </a:xfrm>
          <a:prstGeom prst="ellipse">
            <a:avLst/>
          </a:prstGeom>
          <a:solidFill>
            <a:schemeClr val="bg1"/>
          </a:solidFill>
          <a:ln>
            <a:solidFill>
              <a:srgbClr val="295C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891524" y="4715956"/>
            <a:ext cx="215920" cy="215920"/>
          </a:xfrm>
          <a:prstGeom prst="ellipse">
            <a:avLst/>
          </a:prstGeom>
          <a:solidFill>
            <a:schemeClr val="bg1"/>
          </a:solidFill>
          <a:ln>
            <a:solidFill>
              <a:srgbClr val="295C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85577" y="3210403"/>
            <a:ext cx="1096775" cy="769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  <a:buClr>
                <a:srgbClr val="295C5A"/>
              </a:buClr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ESS 2 </a:t>
            </a:r>
          </a:p>
          <a:p>
            <a:pPr algn="ctr">
              <a:lnSpc>
                <a:spcPts val="2800"/>
              </a:lnSpc>
              <a:buClr>
                <a:srgbClr val="295C5A"/>
              </a:buClr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2013/14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58389" y="3222219"/>
            <a:ext cx="1096775" cy="769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  <a:buClr>
                <a:srgbClr val="295C5A"/>
              </a:buClr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ESS 3</a:t>
            </a:r>
          </a:p>
          <a:p>
            <a:pPr algn="ctr">
              <a:lnSpc>
                <a:spcPts val="2800"/>
              </a:lnSpc>
              <a:buClr>
                <a:srgbClr val="295C5A"/>
              </a:buClr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2015/16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71369" y="3222219"/>
            <a:ext cx="1096775" cy="769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  <a:buClr>
                <a:srgbClr val="295C5A"/>
              </a:buClr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ESS 4</a:t>
            </a:r>
          </a:p>
          <a:p>
            <a:pPr algn="ctr">
              <a:lnSpc>
                <a:spcPts val="2800"/>
              </a:lnSpc>
              <a:buClr>
                <a:srgbClr val="295C5A"/>
              </a:buClr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2018/19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51096" y="3222219"/>
            <a:ext cx="1096775" cy="769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  <a:buClr>
                <a:srgbClr val="295C5A"/>
              </a:buClr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ESS 5</a:t>
            </a:r>
          </a:p>
          <a:p>
            <a:pPr algn="ctr">
              <a:lnSpc>
                <a:spcPts val="2800"/>
              </a:lnSpc>
              <a:buClr>
                <a:srgbClr val="295C5A"/>
              </a:buClr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2021/22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333964" y="4074499"/>
            <a:ext cx="0" cy="432048"/>
          </a:xfrm>
          <a:prstGeom prst="line">
            <a:avLst/>
          </a:prstGeom>
          <a:ln w="12700">
            <a:solidFill>
              <a:srgbClr val="295C5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94540" y="4074499"/>
            <a:ext cx="0" cy="432048"/>
          </a:xfrm>
          <a:prstGeom prst="line">
            <a:avLst/>
          </a:prstGeom>
          <a:ln w="12700">
            <a:solidFill>
              <a:srgbClr val="295C5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999483" y="4074499"/>
            <a:ext cx="0" cy="432048"/>
          </a:xfrm>
          <a:prstGeom prst="line">
            <a:avLst/>
          </a:prstGeom>
          <a:ln w="12700">
            <a:solidFill>
              <a:srgbClr val="295C5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292080" y="4074499"/>
            <a:ext cx="0" cy="432048"/>
          </a:xfrm>
          <a:prstGeom prst="line">
            <a:avLst/>
          </a:prstGeom>
          <a:ln w="12700">
            <a:solidFill>
              <a:srgbClr val="295C5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51720" y="2861098"/>
            <a:ext cx="4176460" cy="23577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1CDC74-CB5B-4417-AF1D-8739DE27FEB4}"/>
              </a:ext>
            </a:extLst>
          </p:cNvPr>
          <p:cNvSpPr/>
          <p:nvPr/>
        </p:nvSpPr>
        <p:spPr>
          <a:xfrm>
            <a:off x="504796" y="1159004"/>
            <a:ext cx="8186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SPIA working with World Bank and CSA in Ethiopia since 2015</a:t>
            </a:r>
          </a:p>
          <a:p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Light-touch collaboration in ESS 3, much more complete integration possible in ESS 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1F2732-B260-46AD-B4DF-02F7589474BA}"/>
              </a:ext>
            </a:extLst>
          </p:cNvPr>
          <p:cNvCxnSpPr/>
          <p:nvPr/>
        </p:nvCxnSpPr>
        <p:spPr>
          <a:xfrm>
            <a:off x="3995936" y="2603813"/>
            <a:ext cx="0" cy="319215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EAF539B-8CF6-4D7A-B9BA-E922569E6973}"/>
              </a:ext>
            </a:extLst>
          </p:cNvPr>
          <p:cNvSpPr txBox="1"/>
          <p:nvPr/>
        </p:nvSpPr>
        <p:spPr>
          <a:xfrm>
            <a:off x="3052192" y="5795972"/>
            <a:ext cx="396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Panel sample redrawn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9F3896-5775-4E99-AF89-A872B5346142}"/>
              </a:ext>
            </a:extLst>
          </p:cNvPr>
          <p:cNvSpPr txBox="1"/>
          <p:nvPr/>
        </p:nvSpPr>
        <p:spPr>
          <a:xfrm>
            <a:off x="971600" y="5274240"/>
            <a:ext cx="396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SPIA-CSA collaboration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16632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Inclusions in the ESS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E1CE39-6044-7143-BD5C-A3E34E87D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788897"/>
              </p:ext>
            </p:extLst>
          </p:nvPr>
        </p:nvGraphicFramePr>
        <p:xfrm>
          <a:off x="323528" y="701408"/>
          <a:ext cx="8436768" cy="582393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413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0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7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4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0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3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Already present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Questions added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Visual-aid added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Sample/DNA fingerprinting add.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Animal Agriculture</a:t>
                      </a:r>
                      <a:endParaRPr lang="en-US" sz="14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>
                          <a:effectLst/>
                        </a:rPr>
                        <a:t>Small ruminant crossbred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 dirty="0">
                          <a:effectLst/>
                        </a:rPr>
                        <a:t>Large ruminant crossbred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 dirty="0">
                          <a:effectLst/>
                        </a:rPr>
                        <a:t>Poultry crossbred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>
                          <a:effectLst/>
                        </a:rPr>
                        <a:t>Artificial insemination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 dirty="0">
                          <a:effectLst/>
                        </a:rPr>
                        <a:t>Forages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Crop germplasm improvements</a:t>
                      </a:r>
                      <a:endParaRPr lang="en-US" sz="14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>
                          <a:effectLst/>
                        </a:rPr>
                        <a:t>Barley varieties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 dirty="0">
                          <a:effectLst/>
                        </a:rPr>
                        <a:t>Chickpea </a:t>
                      </a:r>
                      <a:r>
                        <a:rPr lang="en-US" sz="1400" b="0" u="none" strike="noStrike" dirty="0" err="1">
                          <a:effectLst/>
                        </a:rPr>
                        <a:t>kabuli</a:t>
                      </a:r>
                      <a:r>
                        <a:rPr lang="en-US" sz="1400" b="0" u="none" strike="noStrike" dirty="0">
                          <a:effectLst/>
                        </a:rPr>
                        <a:t> varieties*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>
                          <a:effectLst/>
                        </a:rPr>
                        <a:t>Maize varieties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>
                          <a:effectLst/>
                        </a:rPr>
                        <a:t>Sorghum varieties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>
                          <a:effectLst/>
                        </a:rPr>
                        <a:t>Awassa-83 sweet potato variety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 dirty="0">
                          <a:effectLst/>
                        </a:rPr>
                        <a:t>Orange-fleshed sweet potato varieties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Natural Resource Management</a:t>
                      </a:r>
                      <a:endParaRPr lang="en-US" sz="14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 dirty="0">
                          <a:effectLst/>
                        </a:rPr>
                        <a:t>Soil &amp; Water Conservation practices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 dirty="0">
                          <a:effectLst/>
                        </a:rPr>
                        <a:t>River dispersion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 dirty="0">
                          <a:effectLst/>
                        </a:rPr>
                        <a:t>Treadle pump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 dirty="0">
                          <a:effectLst/>
                        </a:rPr>
                        <a:t>Motorized pumps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 dirty="0">
                          <a:effectLst/>
                        </a:rPr>
                        <a:t>Conservation Agriculture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 dirty="0">
                          <a:effectLst/>
                        </a:rPr>
                        <a:t>Papaya, mango,</a:t>
                      </a:r>
                      <a:r>
                        <a:rPr lang="en-US" sz="1400" b="0" u="none" strike="noStrike" baseline="0" dirty="0">
                          <a:effectLst/>
                        </a:rPr>
                        <a:t> avocado</a:t>
                      </a:r>
                      <a:r>
                        <a:rPr lang="en-US" sz="1400" b="0" u="none" strike="noStrike" dirty="0">
                          <a:effectLst/>
                        </a:rPr>
                        <a:t> trees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2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u="none" strike="noStrike" dirty="0">
                          <a:effectLst/>
                        </a:rPr>
                        <a:t>Broad Bed Maker*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03" marR="7803" marT="7803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5E5F054-6FE2-DC41-8E7C-B104A56FA3EC}"/>
              </a:ext>
            </a:extLst>
          </p:cNvPr>
          <p:cNvSpPr txBox="1"/>
          <p:nvPr/>
        </p:nvSpPr>
        <p:spPr>
          <a:xfrm>
            <a:off x="323528" y="6525345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Inclusion in ESS 2015/16 only</a:t>
            </a:r>
          </a:p>
        </p:txBody>
      </p:sp>
    </p:spTree>
    <p:extLst>
      <p:ext uri="{BB962C8B-B14F-4D97-AF65-F5344CB8AC3E}">
        <p14:creationId xmlns:p14="http://schemas.microsoft.com/office/powerpoint/2010/main" val="1423979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79929"/>
            <a:ext cx="8833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Visual aids for greater accuracy of measurement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cas.cgiar.org</a:t>
            </a:r>
            <a:r>
              <a:rPr lang="en-US" dirty="0"/>
              <a:t>/</a:t>
            </a:r>
            <a:r>
              <a:rPr lang="en-US" dirty="0" err="1"/>
              <a:t>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836712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F9B956-82D9-4E21-9FBB-8D179E33E094}"/>
              </a:ext>
            </a:extLst>
          </p:cNvPr>
          <p:cNvGrpSpPr/>
          <p:nvPr/>
        </p:nvGrpSpPr>
        <p:grpSpPr>
          <a:xfrm>
            <a:off x="203012" y="1088579"/>
            <a:ext cx="4159463" cy="4784503"/>
            <a:chOff x="467544" y="1721374"/>
            <a:chExt cx="3671296" cy="4231380"/>
          </a:xfrm>
        </p:grpSpPr>
        <p:cxnSp>
          <p:nvCxnSpPr>
            <p:cNvPr id="6" name="Connettore 1 5"/>
            <p:cNvCxnSpPr/>
            <p:nvPr/>
          </p:nvCxnSpPr>
          <p:spPr>
            <a:xfrm>
              <a:off x="539552" y="1772816"/>
              <a:ext cx="1008112" cy="0"/>
            </a:xfrm>
            <a:prstGeom prst="line">
              <a:avLst/>
            </a:prstGeom>
            <a:ln w="28575">
              <a:solidFill>
                <a:srgbClr val="295C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721374"/>
              <a:ext cx="3662734" cy="219021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7544" y="4016812"/>
              <a:ext cx="3671296" cy="193594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1" y="4060252"/>
            <a:ext cx="1798671" cy="17800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41" y="4052756"/>
            <a:ext cx="1807359" cy="178754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003737" y="3450435"/>
            <a:ext cx="334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b) Chickpea desi &amp; </a:t>
            </a:r>
            <a:r>
              <a:rPr lang="en-US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kabuli</a:t>
            </a: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type</a:t>
            </a:r>
            <a:endParaRPr lang="fr-FR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96449" y="1181377"/>
            <a:ext cx="33159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a) Sweet Potatoes </a:t>
            </a:r>
          </a:p>
          <a:p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(flesh and skin)</a:t>
            </a:r>
          </a:p>
          <a:p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r>
              <a:rPr lang="en-US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Kosmowski</a:t>
            </a: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et al 2015</a:t>
            </a:r>
            <a:endParaRPr lang="fr-FR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3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696" y="188640"/>
            <a:ext cx="8826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Visual aids for greater accuracy of measurement</a:t>
            </a:r>
          </a:p>
          <a:p>
            <a:endParaRPr lang="it-IT" sz="3200" dirty="0">
              <a:solidFill>
                <a:srgbClr val="295C5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500034" y="836712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3A115-E5BE-4113-8B50-7A8B142BE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89" y="1073797"/>
            <a:ext cx="3338723" cy="5078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6CB45-ABF3-4A33-93BB-36636C1D5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091" y="1090954"/>
            <a:ext cx="4864213" cy="36875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B4D935-5C1E-4F0E-A615-C6D2B1B67BF3}"/>
              </a:ext>
            </a:extLst>
          </p:cNvPr>
          <p:cNvSpPr/>
          <p:nvPr/>
        </p:nvSpPr>
        <p:spPr>
          <a:xfrm>
            <a:off x="4121092" y="4869160"/>
            <a:ext cx="48642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c) Crop residue cover – images on L</a:t>
            </a:r>
          </a:p>
          <a:p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(Kosmowski et al, 2016)</a:t>
            </a:r>
          </a:p>
          <a:p>
            <a:endParaRPr lang="en-US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d) Broad bed maker – images on R</a:t>
            </a:r>
            <a:endParaRPr lang="fr-FR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097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153275"/>
            <a:ext cx="885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95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DNA fingerprinting for data on crop varieties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67" y="6131107"/>
            <a:ext cx="1155289" cy="510146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>
          <a:xfrm>
            <a:off x="3779912" y="6381328"/>
            <a:ext cx="1584176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https://cas.cgiar.org/spia</a:t>
            </a:r>
            <a:endParaRPr lang="en-US" dirty="0"/>
          </a:p>
        </p:txBody>
      </p:sp>
      <p:cxnSp>
        <p:nvCxnSpPr>
          <p:cNvPr id="21" name="Connettore 1 20"/>
          <p:cNvCxnSpPr/>
          <p:nvPr/>
        </p:nvCxnSpPr>
        <p:spPr>
          <a:xfrm>
            <a:off x="8388424" y="6381328"/>
            <a:ext cx="184104" cy="0"/>
          </a:xfrm>
          <a:prstGeom prst="line">
            <a:avLst/>
          </a:prstGeom>
          <a:ln w="12700">
            <a:solidFill>
              <a:srgbClr val="295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/>
          <p:cNvCxnSpPr/>
          <p:nvPr/>
        </p:nvCxnSpPr>
        <p:spPr>
          <a:xfrm>
            <a:off x="464315" y="908720"/>
            <a:ext cx="80724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38B35-288D-484D-A17F-BBA468461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4824"/>
            <a:ext cx="9144000" cy="40839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1FBFFD-4DEF-417D-AB5D-1CAC8B094846}"/>
              </a:ext>
            </a:extLst>
          </p:cNvPr>
          <p:cNvSpPr/>
          <p:nvPr/>
        </p:nvSpPr>
        <p:spPr>
          <a:xfrm>
            <a:off x="269867" y="1052736"/>
            <a:ext cx="8266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Leverages crop-cuts – grains sampled after yields have been calculated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 priority topic for LSMS team in 50 x 2030 initiative</a:t>
            </a:r>
            <a:endParaRPr lang="fr-FR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921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FBAC43242C0C4FA1607ED3BC7D20EB" ma:contentTypeVersion="12" ma:contentTypeDescription="Create a new document." ma:contentTypeScope="" ma:versionID="26f2d36d9868c52050167f01ba83884e">
  <xsd:schema xmlns:xsd="http://www.w3.org/2001/XMLSchema" xmlns:xs="http://www.w3.org/2001/XMLSchema" xmlns:p="http://schemas.microsoft.com/office/2006/metadata/properties" xmlns:ns2="faddd193-117b-4662-8fac-25a38d512f94" xmlns:ns3="ec236f4e-1045-40c7-93e5-e299b9bebeea" targetNamespace="http://schemas.microsoft.com/office/2006/metadata/properties" ma:root="true" ma:fieldsID="e8ab751f2ccce44f1182512334d743cd" ns2:_="" ns3:_="">
    <xsd:import namespace="faddd193-117b-4662-8fac-25a38d512f94"/>
    <xsd:import namespace="ec236f4e-1045-40c7-93e5-e299b9bebe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ddd193-117b-4662-8fac-25a38d512f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36f4e-1045-40c7-93e5-e299b9bebee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A81332-3E00-417C-A6FC-3DC98DAAD0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ddd193-117b-4662-8fac-25a38d512f94"/>
    <ds:schemaRef ds:uri="ec236f4e-1045-40c7-93e5-e299b9bebe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5885D4-104C-498C-A3F8-D7EADA3F56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6628A4-99A9-439B-B01F-4FA8048458B1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c236f4e-1045-40c7-93e5-e299b9bebeea"/>
    <ds:schemaRef ds:uri="faddd193-117b-4662-8fac-25a38d512f9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4374</TotalTime>
  <Words>1369</Words>
  <Application>Microsoft Macintosh PowerPoint</Application>
  <PresentationFormat>On-screen Show (4:3)</PresentationFormat>
  <Paragraphs>319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Segoe UI Light</vt:lpstr>
      <vt:lpstr>Lato</vt:lpstr>
      <vt:lpstr>Arial</vt:lpstr>
      <vt:lpstr>Symbol</vt:lpstr>
      <vt:lpstr>Calibri Light</vt:lpstr>
      <vt:lpstr>ProximaSans</vt:lpstr>
      <vt:lpstr>Office Theme</vt:lpstr>
      <vt:lpstr>Personalizza struttura</vt:lpstr>
      <vt:lpstr>PowerPoint Presentation</vt:lpstr>
      <vt:lpstr>Motivation: Can we measure the impact of agricultural research and innovations?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</dc:creator>
  <cp:lastModifiedBy>Karen Macours</cp:lastModifiedBy>
  <cp:revision>304</cp:revision>
  <cp:lastPrinted>2021-01-12T12:05:48Z</cp:lastPrinted>
  <dcterms:created xsi:type="dcterms:W3CDTF">2014-03-10T10:47:34Z</dcterms:created>
  <dcterms:modified xsi:type="dcterms:W3CDTF">2021-01-19T22:20:18Z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0x01010005FBAC43242C0C4FA1607ED3BC7D20EB</vt:lpwstr>
  </property>
</Properties>
</file>