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444" r:id="rId3"/>
    <p:sldId id="451" r:id="rId4"/>
    <p:sldId id="440" r:id="rId5"/>
    <p:sldId id="264" r:id="rId6"/>
    <p:sldId id="452" r:id="rId7"/>
    <p:sldId id="441" r:id="rId8"/>
    <p:sldId id="435" r:id="rId9"/>
    <p:sldId id="364" r:id="rId10"/>
    <p:sldId id="368" r:id="rId11"/>
    <p:sldId id="328" r:id="rId12"/>
    <p:sldId id="330" r:id="rId13"/>
    <p:sldId id="280" r:id="rId14"/>
    <p:sldId id="271" r:id="rId15"/>
    <p:sldId id="453" r:id="rId16"/>
    <p:sldId id="436" r:id="rId17"/>
    <p:sldId id="270" r:id="rId18"/>
    <p:sldId id="450"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8.png"/></Relationships>
</file>

<file path=ppt/diagrams/_rels/data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svg"/><Relationship Id="rId1" Type="http://schemas.openxmlformats.org/officeDocument/2006/relationships/image" Target="../media/image12.png"/><Relationship Id="rId4" Type="http://schemas.openxmlformats.org/officeDocument/2006/relationships/image" Target="../media/image20.svg"/></Relationships>
</file>

<file path=ppt/diagrams/_rels/data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hyperlink" Target="mailto:pasetafrica@worldbank.org" TargetMode="External"/><Relationship Id="rId1" Type="http://schemas.openxmlformats.org/officeDocument/2006/relationships/hyperlink" Target="mailto:rsif@icipe.org" TargetMode="External"/><Relationship Id="rId6" Type="http://schemas.openxmlformats.org/officeDocument/2006/relationships/image" Target="../media/image29.svg"/><Relationship Id="rId5" Type="http://schemas.openxmlformats.org/officeDocument/2006/relationships/image" Target="../media/image20.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svg"/><Relationship Id="rId1" Type="http://schemas.openxmlformats.org/officeDocument/2006/relationships/image" Target="../media/image12.png"/><Relationship Id="rId4" Type="http://schemas.openxmlformats.org/officeDocument/2006/relationships/image" Target="../media/image20.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1.svg"/><Relationship Id="rId7" Type="http://schemas.openxmlformats.org/officeDocument/2006/relationships/image" Target="../media/image21.png"/><Relationship Id="rId12" Type="http://schemas.openxmlformats.org/officeDocument/2006/relationships/hyperlink" Target="mailto:pasetafrica@worldbank.org" TargetMode="External"/><Relationship Id="rId1" Type="http://schemas.openxmlformats.org/officeDocument/2006/relationships/image" Target="../media/image19.png"/><Relationship Id="rId6" Type="http://schemas.openxmlformats.org/officeDocument/2006/relationships/image" Target="../media/image29.svg"/><Relationship Id="rId11" Type="http://schemas.openxmlformats.org/officeDocument/2006/relationships/hyperlink" Target="mailto:rsif@icipe.org" TargetMode="External"/><Relationship Id="rId5" Type="http://schemas.openxmlformats.org/officeDocument/2006/relationships/image" Target="../media/image20.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FB655-1FC5-4C9B-8493-FF74C548FAE2}"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en-US"/>
        </a:p>
      </dgm:t>
    </dgm:pt>
    <dgm:pt modelId="{E33DDF8F-D65F-440A-B21F-4CCE0CCC4A61}">
      <dgm:prSet/>
      <dgm:spPr/>
      <dgm:t>
        <a:bodyPr/>
        <a:lstStyle/>
        <a:p>
          <a:r>
            <a:rPr lang="en-US" dirty="0"/>
            <a:t>Country contributions (Window 1- PhD Training): 80:20% for nationals, and other SSA students resp.</a:t>
          </a:r>
        </a:p>
      </dgm:t>
    </dgm:pt>
    <dgm:pt modelId="{A419A928-2435-4228-BDE9-0A192CD35780}" type="parTrans" cxnId="{80CA726E-D457-4F53-A678-CAAB1358A5C6}">
      <dgm:prSet/>
      <dgm:spPr/>
      <dgm:t>
        <a:bodyPr/>
        <a:lstStyle/>
        <a:p>
          <a:endParaRPr lang="en-US"/>
        </a:p>
      </dgm:t>
    </dgm:pt>
    <dgm:pt modelId="{A9BA589C-2A66-4C42-AB78-96E6E199084E}" type="sibTrans" cxnId="{80CA726E-D457-4F53-A678-CAAB1358A5C6}">
      <dgm:prSet/>
      <dgm:spPr/>
      <dgm:t>
        <a:bodyPr/>
        <a:lstStyle/>
        <a:p>
          <a:endParaRPr lang="en-US"/>
        </a:p>
      </dgm:t>
    </dgm:pt>
    <dgm:pt modelId="{E845249D-3CCD-44E4-A729-E121FCB8AE09}">
      <dgm:prSet/>
      <dgm:spPr/>
      <dgm:t>
        <a:bodyPr/>
        <a:lstStyle/>
        <a:p>
          <a:r>
            <a:rPr lang="en-US"/>
            <a:t>High quality doctoral training in SSA universities </a:t>
          </a:r>
        </a:p>
      </dgm:t>
    </dgm:pt>
    <dgm:pt modelId="{9F249D1A-7DA6-425D-88BE-2BC629CA6588}" type="parTrans" cxnId="{12084E28-7384-4BB4-8A3D-49ABF47368A8}">
      <dgm:prSet/>
      <dgm:spPr/>
      <dgm:t>
        <a:bodyPr/>
        <a:lstStyle/>
        <a:p>
          <a:endParaRPr lang="en-US"/>
        </a:p>
      </dgm:t>
    </dgm:pt>
    <dgm:pt modelId="{D0E5A805-3A79-4D89-8288-98AF834490DB}" type="sibTrans" cxnId="{12084E28-7384-4BB4-8A3D-49ABF47368A8}">
      <dgm:prSet/>
      <dgm:spPr/>
      <dgm:t>
        <a:bodyPr/>
        <a:lstStyle/>
        <a:p>
          <a:endParaRPr lang="en-US"/>
        </a:p>
      </dgm:t>
    </dgm:pt>
    <dgm:pt modelId="{6481DC30-2300-4EC1-900B-A28B98AEE97B}">
      <dgm:prSet/>
      <dgm:spPr/>
      <dgm:t>
        <a:bodyPr/>
        <a:lstStyle/>
        <a:p>
          <a:r>
            <a:rPr lang="en-US" dirty="0"/>
            <a:t>Rigorous competitive selection</a:t>
          </a:r>
        </a:p>
      </dgm:t>
    </dgm:pt>
    <dgm:pt modelId="{02775FD0-57B7-489E-934C-05BE8773E643}" type="parTrans" cxnId="{E8862E15-9645-44EB-B47C-A3E05E934EA3}">
      <dgm:prSet/>
      <dgm:spPr/>
      <dgm:t>
        <a:bodyPr/>
        <a:lstStyle/>
        <a:p>
          <a:endParaRPr lang="en-US"/>
        </a:p>
      </dgm:t>
    </dgm:pt>
    <dgm:pt modelId="{C7DDAF5F-5F16-4A42-8EE1-77C7FF02C8FD}" type="sibTrans" cxnId="{E8862E15-9645-44EB-B47C-A3E05E934EA3}">
      <dgm:prSet/>
      <dgm:spPr/>
      <dgm:t>
        <a:bodyPr/>
        <a:lstStyle/>
        <a:p>
          <a:endParaRPr lang="en-US"/>
        </a:p>
      </dgm:t>
    </dgm:pt>
    <dgm:pt modelId="{EF51EF8D-80C0-4CF6-ACA8-CF91796BCED2}">
      <dgm:prSet/>
      <dgm:spPr/>
      <dgm:t>
        <a:bodyPr/>
        <a:lstStyle/>
        <a:p>
          <a:r>
            <a:rPr lang="en-US" dirty="0"/>
            <a:t>Partnerships with international universities/institutions</a:t>
          </a:r>
        </a:p>
      </dgm:t>
    </dgm:pt>
    <dgm:pt modelId="{A7BE7C28-EBBD-4F35-BC08-CBF865454ADA}" type="parTrans" cxnId="{0B2DC63F-AAC3-41FD-9CAB-B4CD3BAAF93F}">
      <dgm:prSet/>
      <dgm:spPr/>
      <dgm:t>
        <a:bodyPr/>
        <a:lstStyle/>
        <a:p>
          <a:endParaRPr lang="en-US"/>
        </a:p>
      </dgm:t>
    </dgm:pt>
    <dgm:pt modelId="{F4042F4D-4D1B-42A0-B3B4-B877BB8AF0CD}" type="sibTrans" cxnId="{0B2DC63F-AAC3-41FD-9CAB-B4CD3BAAF93F}">
      <dgm:prSet/>
      <dgm:spPr/>
      <dgm:t>
        <a:bodyPr/>
        <a:lstStyle/>
        <a:p>
          <a:endParaRPr lang="en-US"/>
        </a:p>
      </dgm:t>
    </dgm:pt>
    <dgm:pt modelId="{EE3680D8-2959-4848-8758-CDAC6107331B}">
      <dgm:prSet/>
      <dgm:spPr/>
      <dgm:t>
        <a:bodyPr/>
        <a:lstStyle/>
        <a:p>
          <a:r>
            <a:rPr lang="en-US" dirty="0"/>
            <a:t>Partial study abroad</a:t>
          </a:r>
        </a:p>
      </dgm:t>
    </dgm:pt>
    <dgm:pt modelId="{3A47C5DE-DB9C-4049-A0FE-167B08DCF269}" type="parTrans" cxnId="{275BC0F5-78A4-4911-BB77-7661BE4867FD}">
      <dgm:prSet/>
      <dgm:spPr/>
      <dgm:t>
        <a:bodyPr/>
        <a:lstStyle/>
        <a:p>
          <a:endParaRPr lang="en-US"/>
        </a:p>
      </dgm:t>
    </dgm:pt>
    <dgm:pt modelId="{7E15928B-7ED4-4003-877E-14214DB2B7D2}" type="sibTrans" cxnId="{275BC0F5-78A4-4911-BB77-7661BE4867FD}">
      <dgm:prSet/>
      <dgm:spPr/>
      <dgm:t>
        <a:bodyPr/>
        <a:lstStyle/>
        <a:p>
          <a:endParaRPr lang="en-US"/>
        </a:p>
      </dgm:t>
    </dgm:pt>
    <dgm:pt modelId="{4D2C450F-2D38-49B3-9579-4A7AC7B47CCC}">
      <dgm:prSet/>
      <dgm:spPr/>
      <dgm:t>
        <a:bodyPr/>
        <a:lstStyle/>
        <a:p>
          <a:r>
            <a:rPr lang="en-US" dirty="0"/>
            <a:t>Lower cost of quality PhD training</a:t>
          </a:r>
        </a:p>
      </dgm:t>
    </dgm:pt>
    <dgm:pt modelId="{6DFEC2E4-69C6-4719-944C-8B261EF5BFEC}" type="parTrans" cxnId="{8E5A456E-4F91-43EA-91A2-E67292632ED6}">
      <dgm:prSet/>
      <dgm:spPr/>
      <dgm:t>
        <a:bodyPr/>
        <a:lstStyle/>
        <a:p>
          <a:endParaRPr lang="en-US"/>
        </a:p>
      </dgm:t>
    </dgm:pt>
    <dgm:pt modelId="{3A4196A4-BAA4-4923-AA7B-491D90C9978B}" type="sibTrans" cxnId="{8E5A456E-4F91-43EA-91A2-E67292632ED6}">
      <dgm:prSet/>
      <dgm:spPr/>
      <dgm:t>
        <a:bodyPr/>
        <a:lstStyle/>
        <a:p>
          <a:endParaRPr lang="en-US"/>
        </a:p>
      </dgm:t>
    </dgm:pt>
    <dgm:pt modelId="{6863F26E-DA58-4053-8497-AE2750C008D1}">
      <dgm:prSet/>
      <dgm:spPr/>
      <dgm:t>
        <a:bodyPr/>
        <a:lstStyle/>
        <a:p>
          <a:r>
            <a:rPr lang="en-US" dirty="0"/>
            <a:t>Support for transition from studies to employment: </a:t>
          </a:r>
        </a:p>
      </dgm:t>
    </dgm:pt>
    <dgm:pt modelId="{A1606315-2B3A-492C-92B3-073DC3101F7B}" type="parTrans" cxnId="{59C8BC5F-D74F-4AE2-A08A-053BEFB027C0}">
      <dgm:prSet/>
      <dgm:spPr/>
      <dgm:t>
        <a:bodyPr/>
        <a:lstStyle/>
        <a:p>
          <a:endParaRPr lang="en-US"/>
        </a:p>
      </dgm:t>
    </dgm:pt>
    <dgm:pt modelId="{A3423C9F-A0C9-401A-A88F-26C468B9164E}" type="sibTrans" cxnId="{59C8BC5F-D74F-4AE2-A08A-053BEFB027C0}">
      <dgm:prSet/>
      <dgm:spPr/>
      <dgm:t>
        <a:bodyPr/>
        <a:lstStyle/>
        <a:p>
          <a:endParaRPr lang="en-US"/>
        </a:p>
      </dgm:t>
    </dgm:pt>
    <dgm:pt modelId="{F0C65D4B-C614-4834-874A-6D097BDE06A3}">
      <dgm:prSet/>
      <dgm:spPr/>
      <dgm:t>
        <a:bodyPr/>
        <a:lstStyle/>
        <a:p>
          <a:r>
            <a:rPr lang="en-US" dirty="0" err="1"/>
            <a:t>Ph.D</a:t>
          </a:r>
          <a:r>
            <a:rPr lang="en-US" dirty="0"/>
            <a:t> graduates eligible for research and innovation grants (Windows 2 and 3).</a:t>
          </a:r>
        </a:p>
      </dgm:t>
    </dgm:pt>
    <dgm:pt modelId="{7D7F9127-A810-490B-942C-DDB0A87EF65D}" type="parTrans" cxnId="{9B2A2159-AB3A-4DF0-A794-98C38983E1E8}">
      <dgm:prSet/>
      <dgm:spPr/>
      <dgm:t>
        <a:bodyPr/>
        <a:lstStyle/>
        <a:p>
          <a:endParaRPr lang="en-US"/>
        </a:p>
      </dgm:t>
    </dgm:pt>
    <dgm:pt modelId="{A0EF62E3-03E3-43AE-9934-077A3856133D}" type="sibTrans" cxnId="{9B2A2159-AB3A-4DF0-A794-98C38983E1E8}">
      <dgm:prSet/>
      <dgm:spPr/>
      <dgm:t>
        <a:bodyPr/>
        <a:lstStyle/>
        <a:p>
          <a:endParaRPr lang="en-US"/>
        </a:p>
      </dgm:t>
    </dgm:pt>
    <dgm:pt modelId="{EAB6DE8F-455B-4BF0-AC2E-300D8A2DE557}">
      <dgm:prSet/>
      <dgm:spPr/>
      <dgm:t>
        <a:bodyPr/>
        <a:lstStyle/>
        <a:p>
          <a:endParaRPr lang="en-US"/>
        </a:p>
      </dgm:t>
    </dgm:pt>
    <dgm:pt modelId="{8F5A7D00-878A-4B62-BD7F-79ABB65C6460}" type="parTrans" cxnId="{C8F513C7-41F5-4CB0-9902-A9A178BBDFB9}">
      <dgm:prSet/>
      <dgm:spPr/>
      <dgm:t>
        <a:bodyPr/>
        <a:lstStyle/>
        <a:p>
          <a:endParaRPr lang="en-US"/>
        </a:p>
      </dgm:t>
    </dgm:pt>
    <dgm:pt modelId="{ACA4D9A5-55AF-4B6F-BB5B-0598D5C01960}" type="sibTrans" cxnId="{C8F513C7-41F5-4CB0-9902-A9A178BBDFB9}">
      <dgm:prSet/>
      <dgm:spPr/>
      <dgm:t>
        <a:bodyPr/>
        <a:lstStyle/>
        <a:p>
          <a:endParaRPr lang="en-US"/>
        </a:p>
      </dgm:t>
    </dgm:pt>
    <dgm:pt modelId="{22DCBD19-D718-48C5-A6B8-E1B526CC40D4}">
      <dgm:prSet/>
      <dgm:spPr/>
      <dgm:t>
        <a:bodyPr/>
        <a:lstStyle/>
        <a:p>
          <a:endParaRPr lang="en-US"/>
        </a:p>
      </dgm:t>
    </dgm:pt>
    <dgm:pt modelId="{EF5EF014-FDEE-4217-9286-A372EC4B92B5}" type="parTrans" cxnId="{74A3625C-168D-4539-99A0-51EA615D806B}">
      <dgm:prSet/>
      <dgm:spPr/>
      <dgm:t>
        <a:bodyPr/>
        <a:lstStyle/>
        <a:p>
          <a:endParaRPr lang="en-US"/>
        </a:p>
      </dgm:t>
    </dgm:pt>
    <dgm:pt modelId="{DF6E96C8-E223-43A7-A4E8-AF992541CE58}" type="sibTrans" cxnId="{74A3625C-168D-4539-99A0-51EA615D806B}">
      <dgm:prSet/>
      <dgm:spPr/>
      <dgm:t>
        <a:bodyPr/>
        <a:lstStyle/>
        <a:p>
          <a:endParaRPr lang="en-US"/>
        </a:p>
      </dgm:t>
    </dgm:pt>
    <dgm:pt modelId="{E7958FE3-16A0-462E-9B6A-2E062C94D726}">
      <dgm:prSet/>
      <dgm:spPr/>
      <dgm:t>
        <a:bodyPr/>
        <a:lstStyle/>
        <a:p>
          <a:endParaRPr lang="en-US"/>
        </a:p>
      </dgm:t>
    </dgm:pt>
    <dgm:pt modelId="{6716D6BB-1E4A-4BB8-8BE7-5137F65C2092}" type="parTrans" cxnId="{61FC080C-C1F9-4BC3-BCB8-35D679030863}">
      <dgm:prSet/>
      <dgm:spPr/>
      <dgm:t>
        <a:bodyPr/>
        <a:lstStyle/>
        <a:p>
          <a:endParaRPr lang="en-US"/>
        </a:p>
      </dgm:t>
    </dgm:pt>
    <dgm:pt modelId="{85D297F8-13A0-406C-A525-9FCA6486DE5C}" type="sibTrans" cxnId="{61FC080C-C1F9-4BC3-BCB8-35D679030863}">
      <dgm:prSet/>
      <dgm:spPr/>
      <dgm:t>
        <a:bodyPr/>
        <a:lstStyle/>
        <a:p>
          <a:endParaRPr lang="en-US"/>
        </a:p>
      </dgm:t>
    </dgm:pt>
    <dgm:pt modelId="{B2CBF57A-081C-4F4D-96FF-B9A80C58E0C7}">
      <dgm:prSet/>
      <dgm:spPr/>
      <dgm:t>
        <a:bodyPr/>
        <a:lstStyle/>
        <a:p>
          <a:endParaRPr lang="en-US"/>
        </a:p>
      </dgm:t>
    </dgm:pt>
    <dgm:pt modelId="{1574A57E-7190-4373-8650-29A29C06B194}" type="parTrans" cxnId="{6D22E675-F8C8-40BA-BB85-87B9D4C7E8BD}">
      <dgm:prSet/>
      <dgm:spPr/>
      <dgm:t>
        <a:bodyPr/>
        <a:lstStyle/>
        <a:p>
          <a:endParaRPr lang="en-US"/>
        </a:p>
      </dgm:t>
    </dgm:pt>
    <dgm:pt modelId="{7BF6B656-01D5-4029-A563-A40E80331B59}" type="sibTrans" cxnId="{6D22E675-F8C8-40BA-BB85-87B9D4C7E8BD}">
      <dgm:prSet/>
      <dgm:spPr/>
      <dgm:t>
        <a:bodyPr/>
        <a:lstStyle/>
        <a:p>
          <a:endParaRPr lang="en-US"/>
        </a:p>
      </dgm:t>
    </dgm:pt>
    <dgm:pt modelId="{5150210E-B5BE-412A-9A06-32AF768BBC73}">
      <dgm:prSet/>
      <dgm:spPr/>
      <dgm:t>
        <a:bodyPr/>
        <a:lstStyle/>
        <a:p>
          <a:endParaRPr lang="en-US"/>
        </a:p>
      </dgm:t>
    </dgm:pt>
    <dgm:pt modelId="{54E250E1-BAEE-4533-9978-CBB894EBA201}" type="parTrans" cxnId="{6DD21BEA-5DA5-45A8-87C4-5EA09CFAC275}">
      <dgm:prSet/>
      <dgm:spPr/>
      <dgm:t>
        <a:bodyPr/>
        <a:lstStyle/>
        <a:p>
          <a:endParaRPr lang="en-US"/>
        </a:p>
      </dgm:t>
    </dgm:pt>
    <dgm:pt modelId="{BA14BD64-341D-4248-B9CC-453BDCCED5D5}" type="sibTrans" cxnId="{6DD21BEA-5DA5-45A8-87C4-5EA09CFAC275}">
      <dgm:prSet/>
      <dgm:spPr/>
      <dgm:t>
        <a:bodyPr/>
        <a:lstStyle/>
        <a:p>
          <a:endParaRPr lang="en-US"/>
        </a:p>
      </dgm:t>
    </dgm:pt>
    <dgm:pt modelId="{67864959-7DBB-4A47-B513-ABDF952BE75A}">
      <dgm:prSet/>
      <dgm:spPr/>
      <dgm:t>
        <a:bodyPr/>
        <a:lstStyle/>
        <a:p>
          <a:r>
            <a:rPr lang="en-US" dirty="0"/>
            <a:t>Pooling of funds </a:t>
          </a:r>
        </a:p>
      </dgm:t>
    </dgm:pt>
    <dgm:pt modelId="{6633410E-7549-4996-8A28-6F6EE0FB60B6}" type="parTrans" cxnId="{6DF65B79-477F-493D-B9AE-8AAD6C88CDB4}">
      <dgm:prSet/>
      <dgm:spPr/>
      <dgm:t>
        <a:bodyPr/>
        <a:lstStyle/>
        <a:p>
          <a:endParaRPr lang="en-US"/>
        </a:p>
      </dgm:t>
    </dgm:pt>
    <dgm:pt modelId="{3352791D-727F-4C38-8463-BFDFA912AC8E}" type="sibTrans" cxnId="{6DF65B79-477F-493D-B9AE-8AAD6C88CDB4}">
      <dgm:prSet/>
      <dgm:spPr/>
      <dgm:t>
        <a:bodyPr/>
        <a:lstStyle/>
        <a:p>
          <a:endParaRPr lang="en-US"/>
        </a:p>
      </dgm:t>
    </dgm:pt>
    <dgm:pt modelId="{D9556442-D33E-485D-AB41-692F60BB9A5F}">
      <dgm:prSet/>
      <dgm:spPr/>
      <dgm:t>
        <a:bodyPr/>
        <a:lstStyle/>
        <a:p>
          <a:r>
            <a:rPr lang="en-US" dirty="0"/>
            <a:t>Lower management costs through regional approach</a:t>
          </a:r>
        </a:p>
      </dgm:t>
    </dgm:pt>
    <dgm:pt modelId="{C0ECE1ED-BE04-4427-AD25-292377F10E9A}" type="parTrans" cxnId="{03E5294B-3CDF-4A73-B8E0-EC81F5794D86}">
      <dgm:prSet/>
      <dgm:spPr/>
      <dgm:t>
        <a:bodyPr/>
        <a:lstStyle/>
        <a:p>
          <a:endParaRPr lang="en-US"/>
        </a:p>
      </dgm:t>
    </dgm:pt>
    <dgm:pt modelId="{DAAF0F45-30D3-4257-8FF5-AD849D2FAD7A}" type="sibTrans" cxnId="{03E5294B-3CDF-4A73-B8E0-EC81F5794D86}">
      <dgm:prSet/>
      <dgm:spPr/>
      <dgm:t>
        <a:bodyPr/>
        <a:lstStyle/>
        <a:p>
          <a:endParaRPr lang="en-US"/>
        </a:p>
      </dgm:t>
    </dgm:pt>
    <dgm:pt modelId="{278816D2-1A94-4AD8-9FDE-035F9B0D4E9B}">
      <dgm:prSet/>
      <dgm:spPr/>
      <dgm:t>
        <a:bodyPr/>
        <a:lstStyle/>
        <a:p>
          <a:r>
            <a:rPr lang="en-US" dirty="0"/>
            <a:t>Reduced inbreeding</a:t>
          </a:r>
        </a:p>
      </dgm:t>
    </dgm:pt>
    <dgm:pt modelId="{B07C16F0-A392-41CB-A152-FDE03B91B990}" type="parTrans" cxnId="{19812773-1DC8-4AB3-8278-D43029720F67}">
      <dgm:prSet/>
      <dgm:spPr/>
      <dgm:t>
        <a:bodyPr/>
        <a:lstStyle/>
        <a:p>
          <a:endParaRPr lang="en-US"/>
        </a:p>
      </dgm:t>
    </dgm:pt>
    <dgm:pt modelId="{844EF63B-D54B-4829-B3CC-B34824883D6A}" type="sibTrans" cxnId="{19812773-1DC8-4AB3-8278-D43029720F67}">
      <dgm:prSet/>
      <dgm:spPr/>
      <dgm:t>
        <a:bodyPr/>
        <a:lstStyle/>
        <a:p>
          <a:endParaRPr lang="en-US"/>
        </a:p>
      </dgm:t>
    </dgm:pt>
    <dgm:pt modelId="{4CC58D40-9692-4985-9DD9-2EB8431B63FE}">
      <dgm:prSet/>
      <dgm:spPr/>
      <dgm:t>
        <a:bodyPr/>
        <a:lstStyle/>
        <a:p>
          <a:r>
            <a:rPr lang="en-US" dirty="0"/>
            <a:t>Targeted priority areas</a:t>
          </a:r>
        </a:p>
      </dgm:t>
    </dgm:pt>
    <dgm:pt modelId="{EB8DEAAB-6700-4697-9620-F4247ACD943E}" type="parTrans" cxnId="{4874C5D1-EDA7-4A32-892A-2B84FE035C60}">
      <dgm:prSet/>
      <dgm:spPr/>
      <dgm:t>
        <a:bodyPr/>
        <a:lstStyle/>
        <a:p>
          <a:endParaRPr lang="en-US"/>
        </a:p>
      </dgm:t>
    </dgm:pt>
    <dgm:pt modelId="{37EF1419-7CA5-436A-A157-338E29354D03}" type="sibTrans" cxnId="{4874C5D1-EDA7-4A32-892A-2B84FE035C60}">
      <dgm:prSet/>
      <dgm:spPr/>
      <dgm:t>
        <a:bodyPr/>
        <a:lstStyle/>
        <a:p>
          <a:endParaRPr lang="en-US"/>
        </a:p>
      </dgm:t>
    </dgm:pt>
    <dgm:pt modelId="{A24CC045-5E66-43DC-9911-B762CFC849A0}">
      <dgm:prSet/>
      <dgm:spPr/>
      <dgm:t>
        <a:bodyPr/>
        <a:lstStyle/>
        <a:p>
          <a:r>
            <a:rPr lang="en-US" dirty="0"/>
            <a:t>High retention</a:t>
          </a:r>
        </a:p>
      </dgm:t>
    </dgm:pt>
    <dgm:pt modelId="{37E4D26F-3A55-4AD9-9CD7-21B556C57626}" type="parTrans" cxnId="{E5C6E934-2698-49C3-BC29-68F6C249DD72}">
      <dgm:prSet/>
      <dgm:spPr/>
    </dgm:pt>
    <dgm:pt modelId="{D9E37205-4AC6-4A8C-BE67-FA8FB1C0D450}" type="sibTrans" cxnId="{E5C6E934-2698-49C3-BC29-68F6C249DD72}">
      <dgm:prSet/>
      <dgm:spPr/>
    </dgm:pt>
    <dgm:pt modelId="{1C33F12B-E27C-4084-97EE-01C757DAE7C7}" type="pres">
      <dgm:prSet presAssocID="{909FB655-1FC5-4C9B-8493-FF74C548FAE2}" presName="cycleMatrixDiagram" presStyleCnt="0">
        <dgm:presLayoutVars>
          <dgm:chMax val="1"/>
          <dgm:dir/>
          <dgm:animLvl val="lvl"/>
          <dgm:resizeHandles val="exact"/>
        </dgm:presLayoutVars>
      </dgm:prSet>
      <dgm:spPr/>
      <dgm:t>
        <a:bodyPr/>
        <a:lstStyle/>
        <a:p>
          <a:endParaRPr lang="en-US"/>
        </a:p>
      </dgm:t>
    </dgm:pt>
    <dgm:pt modelId="{0F132A4C-72E2-40B7-A7DF-952C09BDB4AE}" type="pres">
      <dgm:prSet presAssocID="{909FB655-1FC5-4C9B-8493-FF74C548FAE2}" presName="children" presStyleCnt="0"/>
      <dgm:spPr/>
    </dgm:pt>
    <dgm:pt modelId="{7A259ECB-2EC9-47D3-BC0A-B80A6EA08EF1}" type="pres">
      <dgm:prSet presAssocID="{909FB655-1FC5-4C9B-8493-FF74C548FAE2}" presName="child1group" presStyleCnt="0"/>
      <dgm:spPr/>
    </dgm:pt>
    <dgm:pt modelId="{57A46E0C-032E-481C-99BE-94EA65218AD6}" type="pres">
      <dgm:prSet presAssocID="{909FB655-1FC5-4C9B-8493-FF74C548FAE2}" presName="child1" presStyleLbl="bgAcc1" presStyleIdx="0" presStyleCnt="4" custScaleX="73584" custLinFactNeighborX="510" custLinFactNeighborY="-6475"/>
      <dgm:spPr/>
      <dgm:t>
        <a:bodyPr/>
        <a:lstStyle/>
        <a:p>
          <a:endParaRPr lang="en-US"/>
        </a:p>
      </dgm:t>
    </dgm:pt>
    <dgm:pt modelId="{858A0A25-D511-4124-B7A4-D14331F791E4}" type="pres">
      <dgm:prSet presAssocID="{909FB655-1FC5-4C9B-8493-FF74C548FAE2}" presName="child1Text" presStyleLbl="bgAcc1" presStyleIdx="0" presStyleCnt="4">
        <dgm:presLayoutVars>
          <dgm:bulletEnabled val="1"/>
        </dgm:presLayoutVars>
      </dgm:prSet>
      <dgm:spPr/>
      <dgm:t>
        <a:bodyPr/>
        <a:lstStyle/>
        <a:p>
          <a:endParaRPr lang="en-US"/>
        </a:p>
      </dgm:t>
    </dgm:pt>
    <dgm:pt modelId="{0ACCB94A-074D-474F-9044-8C79158ADC9A}" type="pres">
      <dgm:prSet presAssocID="{909FB655-1FC5-4C9B-8493-FF74C548FAE2}" presName="child2group" presStyleCnt="0"/>
      <dgm:spPr/>
    </dgm:pt>
    <dgm:pt modelId="{7DE1C69F-0EAF-4687-88E7-ACFF0BAD5569}" type="pres">
      <dgm:prSet presAssocID="{909FB655-1FC5-4C9B-8493-FF74C548FAE2}" presName="child2" presStyleLbl="bgAcc1" presStyleIdx="1" presStyleCnt="4" custLinFactNeighborX="5301"/>
      <dgm:spPr/>
      <dgm:t>
        <a:bodyPr/>
        <a:lstStyle/>
        <a:p>
          <a:endParaRPr lang="en-US"/>
        </a:p>
      </dgm:t>
    </dgm:pt>
    <dgm:pt modelId="{2900DF31-C7DC-4052-921C-767899FC7C12}" type="pres">
      <dgm:prSet presAssocID="{909FB655-1FC5-4C9B-8493-FF74C548FAE2}" presName="child2Text" presStyleLbl="bgAcc1" presStyleIdx="1" presStyleCnt="4">
        <dgm:presLayoutVars>
          <dgm:bulletEnabled val="1"/>
        </dgm:presLayoutVars>
      </dgm:prSet>
      <dgm:spPr/>
      <dgm:t>
        <a:bodyPr/>
        <a:lstStyle/>
        <a:p>
          <a:endParaRPr lang="en-US"/>
        </a:p>
      </dgm:t>
    </dgm:pt>
    <dgm:pt modelId="{BC2E752A-81DF-413D-A909-CA6502AECD6A}" type="pres">
      <dgm:prSet presAssocID="{909FB655-1FC5-4C9B-8493-FF74C548FAE2}" presName="child3group" presStyleCnt="0"/>
      <dgm:spPr/>
    </dgm:pt>
    <dgm:pt modelId="{ADBC40F3-7FCD-4855-A3F5-C1B1531BD5CC}" type="pres">
      <dgm:prSet presAssocID="{909FB655-1FC5-4C9B-8493-FF74C548FAE2}" presName="child3" presStyleLbl="bgAcc1" presStyleIdx="2" presStyleCnt="4" custScaleX="83532" custScaleY="87581" custLinFactNeighborX="12169" custLinFactNeighborY="-14410"/>
      <dgm:spPr/>
      <dgm:t>
        <a:bodyPr/>
        <a:lstStyle/>
        <a:p>
          <a:endParaRPr lang="en-US"/>
        </a:p>
      </dgm:t>
    </dgm:pt>
    <dgm:pt modelId="{F450E1CD-62AE-4462-9CC6-00D055E343F6}" type="pres">
      <dgm:prSet presAssocID="{909FB655-1FC5-4C9B-8493-FF74C548FAE2}" presName="child3Text" presStyleLbl="bgAcc1" presStyleIdx="2" presStyleCnt="4">
        <dgm:presLayoutVars>
          <dgm:bulletEnabled val="1"/>
        </dgm:presLayoutVars>
      </dgm:prSet>
      <dgm:spPr/>
      <dgm:t>
        <a:bodyPr/>
        <a:lstStyle/>
        <a:p>
          <a:endParaRPr lang="en-US"/>
        </a:p>
      </dgm:t>
    </dgm:pt>
    <dgm:pt modelId="{41B1EE88-8926-48B6-9532-86E6A14458AB}" type="pres">
      <dgm:prSet presAssocID="{909FB655-1FC5-4C9B-8493-FF74C548FAE2}" presName="child4group" presStyleCnt="0"/>
      <dgm:spPr/>
    </dgm:pt>
    <dgm:pt modelId="{5B7B8875-1BD2-490A-88BF-214436935F8E}" type="pres">
      <dgm:prSet presAssocID="{909FB655-1FC5-4C9B-8493-FF74C548FAE2}" presName="child4" presStyleLbl="bgAcc1" presStyleIdx="3" presStyleCnt="4" custScaleX="81256" custLinFactNeighborX="-5971" custLinFactNeighborY="-20620"/>
      <dgm:spPr/>
      <dgm:t>
        <a:bodyPr/>
        <a:lstStyle/>
        <a:p>
          <a:endParaRPr lang="en-US"/>
        </a:p>
      </dgm:t>
    </dgm:pt>
    <dgm:pt modelId="{0727825C-E140-48D6-98C1-09F6D542C419}" type="pres">
      <dgm:prSet presAssocID="{909FB655-1FC5-4C9B-8493-FF74C548FAE2}" presName="child4Text" presStyleLbl="bgAcc1" presStyleIdx="3" presStyleCnt="4">
        <dgm:presLayoutVars>
          <dgm:bulletEnabled val="1"/>
        </dgm:presLayoutVars>
      </dgm:prSet>
      <dgm:spPr/>
      <dgm:t>
        <a:bodyPr/>
        <a:lstStyle/>
        <a:p>
          <a:endParaRPr lang="en-US"/>
        </a:p>
      </dgm:t>
    </dgm:pt>
    <dgm:pt modelId="{0350EDA0-E387-45C9-8E7A-CF50F792E9F9}" type="pres">
      <dgm:prSet presAssocID="{909FB655-1FC5-4C9B-8493-FF74C548FAE2}" presName="childPlaceholder" presStyleCnt="0"/>
      <dgm:spPr/>
    </dgm:pt>
    <dgm:pt modelId="{8002A1A0-EEE7-429C-BCB3-6896018E5A48}" type="pres">
      <dgm:prSet presAssocID="{909FB655-1FC5-4C9B-8493-FF74C548FAE2}" presName="circle" presStyleCnt="0"/>
      <dgm:spPr/>
    </dgm:pt>
    <dgm:pt modelId="{7481CFB7-8D00-4395-BD7C-8909A5F7E5ED}" type="pres">
      <dgm:prSet presAssocID="{909FB655-1FC5-4C9B-8493-FF74C548FAE2}" presName="quadrant1" presStyleLbl="node1" presStyleIdx="0" presStyleCnt="4">
        <dgm:presLayoutVars>
          <dgm:chMax val="1"/>
          <dgm:bulletEnabled val="1"/>
        </dgm:presLayoutVars>
      </dgm:prSet>
      <dgm:spPr/>
      <dgm:t>
        <a:bodyPr/>
        <a:lstStyle/>
        <a:p>
          <a:endParaRPr lang="en-US"/>
        </a:p>
      </dgm:t>
    </dgm:pt>
    <dgm:pt modelId="{8281E511-273F-4B2F-99B9-B34EE5E13FBF}" type="pres">
      <dgm:prSet presAssocID="{909FB655-1FC5-4C9B-8493-FF74C548FAE2}" presName="quadrant2" presStyleLbl="node1" presStyleIdx="1" presStyleCnt="4">
        <dgm:presLayoutVars>
          <dgm:chMax val="1"/>
          <dgm:bulletEnabled val="1"/>
        </dgm:presLayoutVars>
      </dgm:prSet>
      <dgm:spPr/>
      <dgm:t>
        <a:bodyPr/>
        <a:lstStyle/>
        <a:p>
          <a:endParaRPr lang="en-US"/>
        </a:p>
      </dgm:t>
    </dgm:pt>
    <dgm:pt modelId="{397C770E-B4B6-40A3-ACE8-830D6D25FB7B}" type="pres">
      <dgm:prSet presAssocID="{909FB655-1FC5-4C9B-8493-FF74C548FAE2}" presName="quadrant3" presStyleLbl="node1" presStyleIdx="2" presStyleCnt="4">
        <dgm:presLayoutVars>
          <dgm:chMax val="1"/>
          <dgm:bulletEnabled val="1"/>
        </dgm:presLayoutVars>
      </dgm:prSet>
      <dgm:spPr/>
      <dgm:t>
        <a:bodyPr/>
        <a:lstStyle/>
        <a:p>
          <a:endParaRPr lang="en-US"/>
        </a:p>
      </dgm:t>
    </dgm:pt>
    <dgm:pt modelId="{BF6A3120-4A05-464F-AEDC-F8A3482C377F}" type="pres">
      <dgm:prSet presAssocID="{909FB655-1FC5-4C9B-8493-FF74C548FAE2}" presName="quadrant4" presStyleLbl="node1" presStyleIdx="3" presStyleCnt="4">
        <dgm:presLayoutVars>
          <dgm:chMax val="1"/>
          <dgm:bulletEnabled val="1"/>
        </dgm:presLayoutVars>
      </dgm:prSet>
      <dgm:spPr/>
      <dgm:t>
        <a:bodyPr/>
        <a:lstStyle/>
        <a:p>
          <a:endParaRPr lang="en-US"/>
        </a:p>
      </dgm:t>
    </dgm:pt>
    <dgm:pt modelId="{06D1DC27-B344-4C8B-BEAF-56BF98B1F3C2}" type="pres">
      <dgm:prSet presAssocID="{909FB655-1FC5-4C9B-8493-FF74C548FAE2}" presName="quadrantPlaceholder" presStyleCnt="0"/>
      <dgm:spPr/>
    </dgm:pt>
    <dgm:pt modelId="{4184810D-E63F-4322-AC2A-64B004DC474B}" type="pres">
      <dgm:prSet presAssocID="{909FB655-1FC5-4C9B-8493-FF74C548FAE2}" presName="center1" presStyleLbl="fgShp" presStyleIdx="0" presStyleCnt="2"/>
      <dgm:spPr/>
    </dgm:pt>
    <dgm:pt modelId="{8CF29C79-9DA6-4FC0-8B52-5B03295D834A}" type="pres">
      <dgm:prSet presAssocID="{909FB655-1FC5-4C9B-8493-FF74C548FAE2}" presName="center2" presStyleLbl="fgShp" presStyleIdx="1" presStyleCnt="2"/>
      <dgm:spPr/>
    </dgm:pt>
  </dgm:ptLst>
  <dgm:cxnLst>
    <dgm:cxn modelId="{03E5294B-3CDF-4A73-B8E0-EC81F5794D86}" srcId="{4D2C450F-2D38-49B3-9579-4A7AC7B47CCC}" destId="{D9556442-D33E-485D-AB41-692F60BB9A5F}" srcOrd="0" destOrd="0" parTransId="{C0ECE1ED-BE04-4427-AD25-292377F10E9A}" sibTransId="{DAAF0F45-30D3-4257-8FF5-AD849D2FAD7A}"/>
    <dgm:cxn modelId="{70FA80F6-746E-4648-8488-F0A613D5D6A4}" type="presOf" srcId="{EF51EF8D-80C0-4CF6-ACA8-CF91796BCED2}" destId="{7DE1C69F-0EAF-4687-88E7-ACFF0BAD5569}" srcOrd="0" destOrd="1" presId="urn:microsoft.com/office/officeart/2005/8/layout/cycle4"/>
    <dgm:cxn modelId="{C8F513C7-41F5-4CB0-9902-A9A178BBDFB9}" srcId="{909FB655-1FC5-4C9B-8493-FF74C548FAE2}" destId="{EAB6DE8F-455B-4BF0-AC2E-300D8A2DE557}" srcOrd="4" destOrd="0" parTransId="{8F5A7D00-878A-4B62-BD7F-79ABB65C6460}" sibTransId="{ACA4D9A5-55AF-4B6F-BB5B-0598D5C01960}"/>
    <dgm:cxn modelId="{7F81BDF2-11C3-4426-9D2B-D0ACE7760AAF}" type="presOf" srcId="{D9556442-D33E-485D-AB41-692F60BB9A5F}" destId="{ADBC40F3-7FCD-4855-A3F5-C1B1531BD5CC}" srcOrd="0" destOrd="0" presId="urn:microsoft.com/office/officeart/2005/8/layout/cycle4"/>
    <dgm:cxn modelId="{E2D92613-86BE-4E88-AA77-244FB4A2BA9A}" type="presOf" srcId="{A24CC045-5E66-43DC-9911-B762CFC849A0}" destId="{0727825C-E140-48D6-98C1-09F6D542C419}" srcOrd="1" destOrd="1" presId="urn:microsoft.com/office/officeart/2005/8/layout/cycle4"/>
    <dgm:cxn modelId="{A2B38603-E149-44A1-B137-A1EFCF5C34EA}" type="presOf" srcId="{F0C65D4B-C614-4834-874A-6D097BDE06A3}" destId="{5B7B8875-1BD2-490A-88BF-214436935F8E}" srcOrd="0" destOrd="0" presId="urn:microsoft.com/office/officeart/2005/8/layout/cycle4"/>
    <dgm:cxn modelId="{AD6C2273-FE87-423F-88F9-8B32B1B14A7D}" type="presOf" srcId="{909FB655-1FC5-4C9B-8493-FF74C548FAE2}" destId="{1C33F12B-E27C-4084-97EE-01C757DAE7C7}" srcOrd="0" destOrd="0" presId="urn:microsoft.com/office/officeart/2005/8/layout/cycle4"/>
    <dgm:cxn modelId="{19812773-1DC8-4AB3-8278-D43029720F67}" srcId="{E33DDF8F-D65F-440A-B21F-4CCE0CCC4A61}" destId="{278816D2-1A94-4AD8-9FDE-035F9B0D4E9B}" srcOrd="1" destOrd="0" parTransId="{B07C16F0-A392-41CB-A152-FDE03B91B990}" sibTransId="{844EF63B-D54B-4829-B3CC-B34824883D6A}"/>
    <dgm:cxn modelId="{8E5A456E-4F91-43EA-91A2-E67292632ED6}" srcId="{909FB655-1FC5-4C9B-8493-FF74C548FAE2}" destId="{4D2C450F-2D38-49B3-9579-4A7AC7B47CCC}" srcOrd="2" destOrd="0" parTransId="{6DFEC2E4-69C6-4719-944C-8B261EF5BFEC}" sibTransId="{3A4196A4-BAA4-4923-AA7B-491D90C9978B}"/>
    <dgm:cxn modelId="{3E8E7D87-885D-41FD-91D6-E98C649D5004}" type="presOf" srcId="{E33DDF8F-D65F-440A-B21F-4CCE0CCC4A61}" destId="{7481CFB7-8D00-4395-BD7C-8909A5F7E5ED}" srcOrd="0" destOrd="0" presId="urn:microsoft.com/office/officeart/2005/8/layout/cycle4"/>
    <dgm:cxn modelId="{6DF65B79-477F-493D-B9AE-8AAD6C88CDB4}" srcId="{E33DDF8F-D65F-440A-B21F-4CCE0CCC4A61}" destId="{67864959-7DBB-4A47-B513-ABDF952BE75A}" srcOrd="0" destOrd="0" parTransId="{6633410E-7549-4996-8A28-6F6EE0FB60B6}" sibTransId="{3352791D-727F-4C38-8463-BFDFA912AC8E}"/>
    <dgm:cxn modelId="{376AB05A-F752-41B6-B660-76B71A290F14}" type="presOf" srcId="{EE3680D8-2959-4848-8758-CDAC6107331B}" destId="{2900DF31-C7DC-4052-921C-767899FC7C12}" srcOrd="1" destOrd="2" presId="urn:microsoft.com/office/officeart/2005/8/layout/cycle4"/>
    <dgm:cxn modelId="{E5C6E934-2698-49C3-BC29-68F6C249DD72}" srcId="{6863F26E-DA58-4053-8497-AE2750C008D1}" destId="{A24CC045-5E66-43DC-9911-B762CFC849A0}" srcOrd="1" destOrd="0" parTransId="{37E4D26F-3A55-4AD9-9CD7-21B556C57626}" sibTransId="{D9E37205-4AC6-4A8C-BE67-FA8FB1C0D450}"/>
    <dgm:cxn modelId="{74A3625C-168D-4539-99A0-51EA615D806B}" srcId="{EAB6DE8F-455B-4BF0-AC2E-300D8A2DE557}" destId="{22DCBD19-D718-48C5-A6B8-E1B526CC40D4}" srcOrd="0" destOrd="0" parTransId="{EF5EF014-FDEE-4217-9286-A372EC4B92B5}" sibTransId="{DF6E96C8-E223-43A7-A4E8-AF992541CE58}"/>
    <dgm:cxn modelId="{E8862E15-9645-44EB-B47C-A3E05E934EA3}" srcId="{E845249D-3CCD-44E4-A729-E121FCB8AE09}" destId="{6481DC30-2300-4EC1-900B-A28B98AEE97B}" srcOrd="0" destOrd="0" parTransId="{02775FD0-57B7-489E-934C-05BE8773E643}" sibTransId="{C7DDAF5F-5F16-4A42-8EE1-77C7FF02C8FD}"/>
    <dgm:cxn modelId="{59C8BC5F-D74F-4AE2-A08A-053BEFB027C0}" srcId="{909FB655-1FC5-4C9B-8493-FF74C548FAE2}" destId="{6863F26E-DA58-4053-8497-AE2750C008D1}" srcOrd="3" destOrd="0" parTransId="{A1606315-2B3A-492C-92B3-073DC3101F7B}" sibTransId="{A3423C9F-A0C9-401A-A88F-26C468B9164E}"/>
    <dgm:cxn modelId="{6D22E675-F8C8-40BA-BB85-87B9D4C7E8BD}" srcId="{EAB6DE8F-455B-4BF0-AC2E-300D8A2DE557}" destId="{B2CBF57A-081C-4F4D-96FF-B9A80C58E0C7}" srcOrd="2" destOrd="0" parTransId="{1574A57E-7190-4373-8650-29A29C06B194}" sibTransId="{7BF6B656-01D5-4029-A563-A40E80331B59}"/>
    <dgm:cxn modelId="{89F77203-9397-490D-AFE2-7AADF077F952}" type="presOf" srcId="{F0C65D4B-C614-4834-874A-6D097BDE06A3}" destId="{0727825C-E140-48D6-98C1-09F6D542C419}" srcOrd="1" destOrd="0" presId="urn:microsoft.com/office/officeart/2005/8/layout/cycle4"/>
    <dgm:cxn modelId="{275BC0F5-78A4-4911-BB77-7661BE4867FD}" srcId="{E845249D-3CCD-44E4-A729-E121FCB8AE09}" destId="{EE3680D8-2959-4848-8758-CDAC6107331B}" srcOrd="2" destOrd="0" parTransId="{3A47C5DE-DB9C-4049-A0FE-167B08DCF269}" sibTransId="{7E15928B-7ED4-4003-877E-14214DB2B7D2}"/>
    <dgm:cxn modelId="{30F09EF2-C5EC-45B0-BB7B-A21A3A7CB819}" type="presOf" srcId="{A24CC045-5E66-43DC-9911-B762CFC849A0}" destId="{5B7B8875-1BD2-490A-88BF-214436935F8E}" srcOrd="0" destOrd="1" presId="urn:microsoft.com/office/officeart/2005/8/layout/cycle4"/>
    <dgm:cxn modelId="{CD89CD50-6E69-4133-94DD-4B1BDE260429}" type="presOf" srcId="{67864959-7DBB-4A47-B513-ABDF952BE75A}" destId="{57A46E0C-032E-481C-99BE-94EA65218AD6}" srcOrd="0" destOrd="0" presId="urn:microsoft.com/office/officeart/2005/8/layout/cycle4"/>
    <dgm:cxn modelId="{6DD21BEA-5DA5-45A8-87C4-5EA09CFAC275}" srcId="{909FB655-1FC5-4C9B-8493-FF74C548FAE2}" destId="{5150210E-B5BE-412A-9A06-32AF768BBC73}" srcOrd="5" destOrd="0" parTransId="{54E250E1-BAEE-4533-9978-CBB894EBA201}" sibTransId="{BA14BD64-341D-4248-B9CC-453BDCCED5D5}"/>
    <dgm:cxn modelId="{DA2FF0DF-73E0-4962-A8DB-18E107E5FA48}" type="presOf" srcId="{6481DC30-2300-4EC1-900B-A28B98AEE97B}" destId="{2900DF31-C7DC-4052-921C-767899FC7C12}" srcOrd="1" destOrd="0" presId="urn:microsoft.com/office/officeart/2005/8/layout/cycle4"/>
    <dgm:cxn modelId="{D2DC3F2C-3527-4E09-9F8F-EFA2883E3B56}" type="presOf" srcId="{E845249D-3CCD-44E4-A729-E121FCB8AE09}" destId="{8281E511-273F-4B2F-99B9-B34EE5E13FBF}" srcOrd="0" destOrd="0" presId="urn:microsoft.com/office/officeart/2005/8/layout/cycle4"/>
    <dgm:cxn modelId="{9B2A2159-AB3A-4DF0-A794-98C38983E1E8}" srcId="{6863F26E-DA58-4053-8497-AE2750C008D1}" destId="{F0C65D4B-C614-4834-874A-6D097BDE06A3}" srcOrd="0" destOrd="0" parTransId="{7D7F9127-A810-490B-942C-DDB0A87EF65D}" sibTransId="{A0EF62E3-03E3-43AE-9934-077A3856133D}"/>
    <dgm:cxn modelId="{6B11EEF0-C886-474D-931A-B5EB4129A895}" type="presOf" srcId="{D9556442-D33E-485D-AB41-692F60BB9A5F}" destId="{F450E1CD-62AE-4462-9CC6-00D055E343F6}" srcOrd="1" destOrd="0" presId="urn:microsoft.com/office/officeart/2005/8/layout/cycle4"/>
    <dgm:cxn modelId="{192DF353-87C6-4E65-90F2-2FE01CAA9053}" type="presOf" srcId="{6863F26E-DA58-4053-8497-AE2750C008D1}" destId="{BF6A3120-4A05-464F-AEDC-F8A3482C377F}" srcOrd="0" destOrd="0" presId="urn:microsoft.com/office/officeart/2005/8/layout/cycle4"/>
    <dgm:cxn modelId="{80CA726E-D457-4F53-A678-CAAB1358A5C6}" srcId="{909FB655-1FC5-4C9B-8493-FF74C548FAE2}" destId="{E33DDF8F-D65F-440A-B21F-4CCE0CCC4A61}" srcOrd="0" destOrd="0" parTransId="{A419A928-2435-4228-BDE9-0A192CD35780}" sibTransId="{A9BA589C-2A66-4C42-AB78-96E6E199084E}"/>
    <dgm:cxn modelId="{0B2DC63F-AAC3-41FD-9CAB-B4CD3BAAF93F}" srcId="{E845249D-3CCD-44E4-A729-E121FCB8AE09}" destId="{EF51EF8D-80C0-4CF6-ACA8-CF91796BCED2}" srcOrd="1" destOrd="0" parTransId="{A7BE7C28-EBBD-4F35-BC08-CBF865454ADA}" sibTransId="{F4042F4D-4D1B-42A0-B3B4-B877BB8AF0CD}"/>
    <dgm:cxn modelId="{7308449F-1D48-4E4C-962D-7F973C8B7075}" type="presOf" srcId="{6481DC30-2300-4EC1-900B-A28B98AEE97B}" destId="{7DE1C69F-0EAF-4687-88E7-ACFF0BAD5569}" srcOrd="0" destOrd="0" presId="urn:microsoft.com/office/officeart/2005/8/layout/cycle4"/>
    <dgm:cxn modelId="{ED6A46EC-4CCC-4B0B-AD0A-8808EFC1087F}" type="presOf" srcId="{4CC58D40-9692-4985-9DD9-2EB8431B63FE}" destId="{57A46E0C-032E-481C-99BE-94EA65218AD6}" srcOrd="0" destOrd="2" presId="urn:microsoft.com/office/officeart/2005/8/layout/cycle4"/>
    <dgm:cxn modelId="{12084E28-7384-4BB4-8A3D-49ABF47368A8}" srcId="{909FB655-1FC5-4C9B-8493-FF74C548FAE2}" destId="{E845249D-3CCD-44E4-A729-E121FCB8AE09}" srcOrd="1" destOrd="0" parTransId="{9F249D1A-7DA6-425D-88BE-2BC629CA6588}" sibTransId="{D0E5A805-3A79-4D89-8288-98AF834490DB}"/>
    <dgm:cxn modelId="{DCCBE775-6040-4768-AFCE-68B050C8729C}" type="presOf" srcId="{278816D2-1A94-4AD8-9FDE-035F9B0D4E9B}" destId="{858A0A25-D511-4124-B7A4-D14331F791E4}" srcOrd="1" destOrd="1" presId="urn:microsoft.com/office/officeart/2005/8/layout/cycle4"/>
    <dgm:cxn modelId="{C547C33B-10A7-4618-B6F0-72078FAFF2F3}" type="presOf" srcId="{4CC58D40-9692-4985-9DD9-2EB8431B63FE}" destId="{858A0A25-D511-4124-B7A4-D14331F791E4}" srcOrd="1" destOrd="2" presId="urn:microsoft.com/office/officeart/2005/8/layout/cycle4"/>
    <dgm:cxn modelId="{194B2A3B-26D6-4577-BFED-61B8B7EFD3BE}" type="presOf" srcId="{EE3680D8-2959-4848-8758-CDAC6107331B}" destId="{7DE1C69F-0EAF-4687-88E7-ACFF0BAD5569}" srcOrd="0" destOrd="2" presId="urn:microsoft.com/office/officeart/2005/8/layout/cycle4"/>
    <dgm:cxn modelId="{109A61B7-A904-4593-801C-C8061F17C58D}" type="presOf" srcId="{4D2C450F-2D38-49B3-9579-4A7AC7B47CCC}" destId="{397C770E-B4B6-40A3-ACE8-830D6D25FB7B}" srcOrd="0" destOrd="0" presId="urn:microsoft.com/office/officeart/2005/8/layout/cycle4"/>
    <dgm:cxn modelId="{E35CACAB-C90D-4350-908B-D2A48D706FFC}" type="presOf" srcId="{278816D2-1A94-4AD8-9FDE-035F9B0D4E9B}" destId="{57A46E0C-032E-481C-99BE-94EA65218AD6}" srcOrd="0" destOrd="1" presId="urn:microsoft.com/office/officeart/2005/8/layout/cycle4"/>
    <dgm:cxn modelId="{61FC080C-C1F9-4BC3-BCB8-35D679030863}" srcId="{EAB6DE8F-455B-4BF0-AC2E-300D8A2DE557}" destId="{E7958FE3-16A0-462E-9B6A-2E062C94D726}" srcOrd="1" destOrd="0" parTransId="{6716D6BB-1E4A-4BB8-8BE7-5137F65C2092}" sibTransId="{85D297F8-13A0-406C-A525-9FCA6486DE5C}"/>
    <dgm:cxn modelId="{BE282F29-078B-467A-8ED3-1757EF554865}" type="presOf" srcId="{EF51EF8D-80C0-4CF6-ACA8-CF91796BCED2}" destId="{2900DF31-C7DC-4052-921C-767899FC7C12}" srcOrd="1" destOrd="1" presId="urn:microsoft.com/office/officeart/2005/8/layout/cycle4"/>
    <dgm:cxn modelId="{4874C5D1-EDA7-4A32-892A-2B84FE035C60}" srcId="{E33DDF8F-D65F-440A-B21F-4CCE0CCC4A61}" destId="{4CC58D40-9692-4985-9DD9-2EB8431B63FE}" srcOrd="2" destOrd="0" parTransId="{EB8DEAAB-6700-4697-9620-F4247ACD943E}" sibTransId="{37EF1419-7CA5-436A-A157-338E29354D03}"/>
    <dgm:cxn modelId="{B704C61C-DE59-48E8-9DF9-88E96CC3870C}" type="presOf" srcId="{67864959-7DBB-4A47-B513-ABDF952BE75A}" destId="{858A0A25-D511-4124-B7A4-D14331F791E4}" srcOrd="1" destOrd="0" presId="urn:microsoft.com/office/officeart/2005/8/layout/cycle4"/>
    <dgm:cxn modelId="{A2E01D68-4071-45AC-B6D6-8DEE9975AC17}" type="presParOf" srcId="{1C33F12B-E27C-4084-97EE-01C757DAE7C7}" destId="{0F132A4C-72E2-40B7-A7DF-952C09BDB4AE}" srcOrd="0" destOrd="0" presId="urn:microsoft.com/office/officeart/2005/8/layout/cycle4"/>
    <dgm:cxn modelId="{10B5D458-3BFA-44B4-BA8C-FB8FB5D23606}" type="presParOf" srcId="{0F132A4C-72E2-40B7-A7DF-952C09BDB4AE}" destId="{7A259ECB-2EC9-47D3-BC0A-B80A6EA08EF1}" srcOrd="0" destOrd="0" presId="urn:microsoft.com/office/officeart/2005/8/layout/cycle4"/>
    <dgm:cxn modelId="{078F6E8C-7671-44B8-82F4-82DBF2CC73AE}" type="presParOf" srcId="{7A259ECB-2EC9-47D3-BC0A-B80A6EA08EF1}" destId="{57A46E0C-032E-481C-99BE-94EA65218AD6}" srcOrd="0" destOrd="0" presId="urn:microsoft.com/office/officeart/2005/8/layout/cycle4"/>
    <dgm:cxn modelId="{D1584281-5FBC-44C1-81E6-7F787F1F09B5}" type="presParOf" srcId="{7A259ECB-2EC9-47D3-BC0A-B80A6EA08EF1}" destId="{858A0A25-D511-4124-B7A4-D14331F791E4}" srcOrd="1" destOrd="0" presId="urn:microsoft.com/office/officeart/2005/8/layout/cycle4"/>
    <dgm:cxn modelId="{2C16B3C1-5280-45D1-BE32-4BC0997B608C}" type="presParOf" srcId="{0F132A4C-72E2-40B7-A7DF-952C09BDB4AE}" destId="{0ACCB94A-074D-474F-9044-8C79158ADC9A}" srcOrd="1" destOrd="0" presId="urn:microsoft.com/office/officeart/2005/8/layout/cycle4"/>
    <dgm:cxn modelId="{452627B7-DE90-4A6F-AEC3-85598FDCE2ED}" type="presParOf" srcId="{0ACCB94A-074D-474F-9044-8C79158ADC9A}" destId="{7DE1C69F-0EAF-4687-88E7-ACFF0BAD5569}" srcOrd="0" destOrd="0" presId="urn:microsoft.com/office/officeart/2005/8/layout/cycle4"/>
    <dgm:cxn modelId="{8B06D4F5-2B01-4A13-9DF2-F0E566254E5E}" type="presParOf" srcId="{0ACCB94A-074D-474F-9044-8C79158ADC9A}" destId="{2900DF31-C7DC-4052-921C-767899FC7C12}" srcOrd="1" destOrd="0" presId="urn:microsoft.com/office/officeart/2005/8/layout/cycle4"/>
    <dgm:cxn modelId="{D7109A00-FEF9-4A4E-A9DB-61486EE83DB2}" type="presParOf" srcId="{0F132A4C-72E2-40B7-A7DF-952C09BDB4AE}" destId="{BC2E752A-81DF-413D-A909-CA6502AECD6A}" srcOrd="2" destOrd="0" presId="urn:microsoft.com/office/officeart/2005/8/layout/cycle4"/>
    <dgm:cxn modelId="{2FC65003-31EF-48CD-A974-9792F94EB4E3}" type="presParOf" srcId="{BC2E752A-81DF-413D-A909-CA6502AECD6A}" destId="{ADBC40F3-7FCD-4855-A3F5-C1B1531BD5CC}" srcOrd="0" destOrd="0" presId="urn:microsoft.com/office/officeart/2005/8/layout/cycle4"/>
    <dgm:cxn modelId="{EEF29A89-3C6F-4480-BDB1-B4A5DC8B4FF5}" type="presParOf" srcId="{BC2E752A-81DF-413D-A909-CA6502AECD6A}" destId="{F450E1CD-62AE-4462-9CC6-00D055E343F6}" srcOrd="1" destOrd="0" presId="urn:microsoft.com/office/officeart/2005/8/layout/cycle4"/>
    <dgm:cxn modelId="{07752FCE-1789-4B30-9D4C-B6D235BA435F}" type="presParOf" srcId="{0F132A4C-72E2-40B7-A7DF-952C09BDB4AE}" destId="{41B1EE88-8926-48B6-9532-86E6A14458AB}" srcOrd="3" destOrd="0" presId="urn:microsoft.com/office/officeart/2005/8/layout/cycle4"/>
    <dgm:cxn modelId="{0A90F5A3-F2AD-4056-9C89-A3C56182F007}" type="presParOf" srcId="{41B1EE88-8926-48B6-9532-86E6A14458AB}" destId="{5B7B8875-1BD2-490A-88BF-214436935F8E}" srcOrd="0" destOrd="0" presId="urn:microsoft.com/office/officeart/2005/8/layout/cycle4"/>
    <dgm:cxn modelId="{1AE101FD-383A-4013-B4A2-89C4CE5BA58C}" type="presParOf" srcId="{41B1EE88-8926-48B6-9532-86E6A14458AB}" destId="{0727825C-E140-48D6-98C1-09F6D542C419}" srcOrd="1" destOrd="0" presId="urn:microsoft.com/office/officeart/2005/8/layout/cycle4"/>
    <dgm:cxn modelId="{07A5A11C-52BB-4E8F-BDA2-99DA71555113}" type="presParOf" srcId="{0F132A4C-72E2-40B7-A7DF-952C09BDB4AE}" destId="{0350EDA0-E387-45C9-8E7A-CF50F792E9F9}" srcOrd="4" destOrd="0" presId="urn:microsoft.com/office/officeart/2005/8/layout/cycle4"/>
    <dgm:cxn modelId="{1FCF6192-81D3-448E-8BCA-BD1F361B5018}" type="presParOf" srcId="{1C33F12B-E27C-4084-97EE-01C757DAE7C7}" destId="{8002A1A0-EEE7-429C-BCB3-6896018E5A48}" srcOrd="1" destOrd="0" presId="urn:microsoft.com/office/officeart/2005/8/layout/cycle4"/>
    <dgm:cxn modelId="{363A159E-841C-4813-8CE7-C8B3CB6F050D}" type="presParOf" srcId="{8002A1A0-EEE7-429C-BCB3-6896018E5A48}" destId="{7481CFB7-8D00-4395-BD7C-8909A5F7E5ED}" srcOrd="0" destOrd="0" presId="urn:microsoft.com/office/officeart/2005/8/layout/cycle4"/>
    <dgm:cxn modelId="{38573438-60B3-4396-B784-5796B447998F}" type="presParOf" srcId="{8002A1A0-EEE7-429C-BCB3-6896018E5A48}" destId="{8281E511-273F-4B2F-99B9-B34EE5E13FBF}" srcOrd="1" destOrd="0" presId="urn:microsoft.com/office/officeart/2005/8/layout/cycle4"/>
    <dgm:cxn modelId="{9F4D1BB2-E668-4AC0-8E96-30F8CE23F5C7}" type="presParOf" srcId="{8002A1A0-EEE7-429C-BCB3-6896018E5A48}" destId="{397C770E-B4B6-40A3-ACE8-830D6D25FB7B}" srcOrd="2" destOrd="0" presId="urn:microsoft.com/office/officeart/2005/8/layout/cycle4"/>
    <dgm:cxn modelId="{8C8D294D-9E16-45C4-BAEE-41C38A9D3D31}" type="presParOf" srcId="{8002A1A0-EEE7-429C-BCB3-6896018E5A48}" destId="{BF6A3120-4A05-464F-AEDC-F8A3482C377F}" srcOrd="3" destOrd="0" presId="urn:microsoft.com/office/officeart/2005/8/layout/cycle4"/>
    <dgm:cxn modelId="{30032FDC-A518-47D2-BAAC-20D47F0BBEEE}" type="presParOf" srcId="{8002A1A0-EEE7-429C-BCB3-6896018E5A48}" destId="{06D1DC27-B344-4C8B-BEAF-56BF98B1F3C2}" srcOrd="4" destOrd="0" presId="urn:microsoft.com/office/officeart/2005/8/layout/cycle4"/>
    <dgm:cxn modelId="{B1C8F846-658B-4DF3-8921-DD9302263DE7}" type="presParOf" srcId="{1C33F12B-E27C-4084-97EE-01C757DAE7C7}" destId="{4184810D-E63F-4322-AC2A-64B004DC474B}" srcOrd="2" destOrd="0" presId="urn:microsoft.com/office/officeart/2005/8/layout/cycle4"/>
    <dgm:cxn modelId="{F0CAF7F6-6FB9-4F1F-B33A-306C25F69E66}" type="presParOf" srcId="{1C33F12B-E27C-4084-97EE-01C757DAE7C7}" destId="{8CF29C79-9DA6-4FC0-8B52-5B03295D834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DC81A-ECC0-4C8A-B20C-DCD6718ECB9E}"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n-US"/>
        </a:p>
      </dgm:t>
    </dgm:pt>
    <dgm:pt modelId="{C638328C-DF32-498D-8080-617122212A5C}">
      <dgm:prSet custT="1"/>
      <dgm:spPr/>
      <dgm:t>
        <a:bodyPr/>
        <a:lstStyle/>
        <a:p>
          <a:r>
            <a:rPr lang="en-US" sz="2000" dirty="0"/>
            <a:t>Increase women participation in ASET fields</a:t>
          </a:r>
        </a:p>
      </dgm:t>
    </dgm:pt>
    <dgm:pt modelId="{D1AC5225-E0E6-4E77-B527-47B2D64362A9}" type="parTrans" cxnId="{2E7DECE7-8BB9-4A22-B051-B77FA6122D9F}">
      <dgm:prSet/>
      <dgm:spPr/>
      <dgm:t>
        <a:bodyPr/>
        <a:lstStyle/>
        <a:p>
          <a:endParaRPr lang="en-US"/>
        </a:p>
      </dgm:t>
    </dgm:pt>
    <dgm:pt modelId="{2A47B712-E29B-470F-9437-D2C468877146}" type="sibTrans" cxnId="{2E7DECE7-8BB9-4A22-B051-B77FA6122D9F}">
      <dgm:prSet/>
      <dgm:spPr/>
      <dgm:t>
        <a:bodyPr/>
        <a:lstStyle/>
        <a:p>
          <a:endParaRPr lang="en-US"/>
        </a:p>
      </dgm:t>
    </dgm:pt>
    <dgm:pt modelId="{7959B272-28CF-4BFE-928E-F15BDB48B0E0}">
      <dgm:prSet custT="1"/>
      <dgm:spPr/>
      <dgm:t>
        <a:bodyPr/>
        <a:lstStyle/>
        <a:p>
          <a:r>
            <a:rPr lang="en-US" sz="2000" dirty="0"/>
            <a:t>Building new departments in African universities</a:t>
          </a:r>
        </a:p>
      </dgm:t>
    </dgm:pt>
    <dgm:pt modelId="{6178AE24-CA86-4996-9695-630D949D1F28}" type="parTrans" cxnId="{23923BFA-8C66-4BC3-B423-7A56C1E65077}">
      <dgm:prSet/>
      <dgm:spPr/>
      <dgm:t>
        <a:bodyPr/>
        <a:lstStyle/>
        <a:p>
          <a:endParaRPr lang="en-US"/>
        </a:p>
      </dgm:t>
    </dgm:pt>
    <dgm:pt modelId="{E93F97E8-608B-442A-8520-1C3F770CA4D6}" type="sibTrans" cxnId="{23923BFA-8C66-4BC3-B423-7A56C1E65077}">
      <dgm:prSet/>
      <dgm:spPr/>
      <dgm:t>
        <a:bodyPr/>
        <a:lstStyle/>
        <a:p>
          <a:endParaRPr lang="en-US"/>
        </a:p>
      </dgm:t>
    </dgm:pt>
    <dgm:pt modelId="{F5B00C7C-BAC4-4832-A1C8-03F88F936E1C}">
      <dgm:prSet custT="1"/>
      <dgm:spPr/>
      <dgm:t>
        <a:bodyPr/>
        <a:lstStyle/>
        <a:p>
          <a:r>
            <a:rPr lang="en-US" sz="2400" dirty="0"/>
            <a:t>Spillover effects on national research funds</a:t>
          </a:r>
        </a:p>
      </dgm:t>
    </dgm:pt>
    <dgm:pt modelId="{EEDB63D7-DB0A-4364-A86D-BDA0E923F181}" type="parTrans" cxnId="{33CDCA1C-6C74-4B01-9C95-D5F847C43419}">
      <dgm:prSet/>
      <dgm:spPr/>
      <dgm:t>
        <a:bodyPr/>
        <a:lstStyle/>
        <a:p>
          <a:endParaRPr lang="en-US"/>
        </a:p>
      </dgm:t>
    </dgm:pt>
    <dgm:pt modelId="{E7D3F4B9-43FE-45E0-A3AB-81ABDA7A7335}" type="sibTrans" cxnId="{33CDCA1C-6C74-4B01-9C95-D5F847C43419}">
      <dgm:prSet/>
      <dgm:spPr/>
      <dgm:t>
        <a:bodyPr/>
        <a:lstStyle/>
        <a:p>
          <a:endParaRPr lang="en-US"/>
        </a:p>
      </dgm:t>
    </dgm:pt>
    <dgm:pt modelId="{128799B3-E0EF-469B-9059-ADF38A05EDC7}">
      <dgm:prSet custT="1"/>
      <dgm:spPr/>
      <dgm:t>
        <a:bodyPr/>
        <a:lstStyle/>
        <a:p>
          <a:r>
            <a:rPr lang="en-US" sz="2000" dirty="0"/>
            <a:t>Participate in RSIF governance</a:t>
          </a:r>
        </a:p>
      </dgm:t>
    </dgm:pt>
    <dgm:pt modelId="{62C93EE8-3343-4FB6-9C33-E9DA93D3BB9D}" type="parTrans" cxnId="{4D83C1D0-B3FE-4FC9-8871-57C3D20DA95D}">
      <dgm:prSet/>
      <dgm:spPr/>
      <dgm:t>
        <a:bodyPr/>
        <a:lstStyle/>
        <a:p>
          <a:endParaRPr lang="en-US"/>
        </a:p>
      </dgm:t>
    </dgm:pt>
    <dgm:pt modelId="{7BD75F24-B985-4F81-8E17-E79E8B57608F}" type="sibTrans" cxnId="{4D83C1D0-B3FE-4FC9-8871-57C3D20DA95D}">
      <dgm:prSet/>
      <dgm:spPr/>
      <dgm:t>
        <a:bodyPr/>
        <a:lstStyle/>
        <a:p>
          <a:endParaRPr lang="en-US"/>
        </a:p>
      </dgm:t>
    </dgm:pt>
    <dgm:pt modelId="{D2D90632-7785-4546-875C-434FBAB96D15}">
      <dgm:prSet/>
      <dgm:spPr/>
      <dgm:t>
        <a:bodyPr/>
        <a:lstStyle/>
        <a:p>
          <a:r>
            <a:rPr lang="en-US" sz="1300" dirty="0"/>
            <a:t>Students come back with cutting edge research knowledge</a:t>
          </a:r>
        </a:p>
      </dgm:t>
    </dgm:pt>
    <dgm:pt modelId="{FBE8DD75-AFC4-4CFA-BD0F-B58A839B44C9}" type="parTrans" cxnId="{FDBFDD63-A13E-406F-AD1F-96CCFC5DD5A9}">
      <dgm:prSet/>
      <dgm:spPr/>
      <dgm:t>
        <a:bodyPr/>
        <a:lstStyle/>
        <a:p>
          <a:endParaRPr lang="en-US"/>
        </a:p>
      </dgm:t>
    </dgm:pt>
    <dgm:pt modelId="{8D87941A-D9C0-4009-8616-4A7E6AE01FBD}" type="sibTrans" cxnId="{FDBFDD63-A13E-406F-AD1F-96CCFC5DD5A9}">
      <dgm:prSet/>
      <dgm:spPr/>
      <dgm:t>
        <a:bodyPr/>
        <a:lstStyle/>
        <a:p>
          <a:endParaRPr lang="en-US"/>
        </a:p>
      </dgm:t>
    </dgm:pt>
    <dgm:pt modelId="{85E269AA-6776-4FEB-A399-BC53682D6A18}">
      <dgm:prSet custT="1"/>
      <dgm:spPr/>
      <dgm:t>
        <a:bodyPr/>
        <a:lstStyle/>
        <a:p>
          <a:r>
            <a:rPr lang="en-US" sz="1800" dirty="0"/>
            <a:t>Membership to Governance Council</a:t>
          </a:r>
        </a:p>
      </dgm:t>
    </dgm:pt>
    <dgm:pt modelId="{E95EE697-9019-4268-AF9F-3CFBBFB9823A}" type="parTrans" cxnId="{7BAABE3E-B602-4F2A-9339-BCCF9A9C0468}">
      <dgm:prSet/>
      <dgm:spPr/>
      <dgm:t>
        <a:bodyPr/>
        <a:lstStyle/>
        <a:p>
          <a:endParaRPr lang="en-US"/>
        </a:p>
      </dgm:t>
    </dgm:pt>
    <dgm:pt modelId="{0BC65745-8C6C-4627-80E3-558C3767F45F}" type="sibTrans" cxnId="{7BAABE3E-B602-4F2A-9339-BCCF9A9C0468}">
      <dgm:prSet/>
      <dgm:spPr/>
      <dgm:t>
        <a:bodyPr/>
        <a:lstStyle/>
        <a:p>
          <a:endParaRPr lang="en-US"/>
        </a:p>
      </dgm:t>
    </dgm:pt>
    <dgm:pt modelId="{34C4BA87-3F1C-4A00-BD23-10A0D5A49BBF}">
      <dgm:prSet custT="1"/>
      <dgm:spPr/>
      <dgm:t>
        <a:bodyPr/>
        <a:lstStyle/>
        <a:p>
          <a:r>
            <a:rPr lang="en-US" sz="1800" dirty="0"/>
            <a:t>Membership to PASET Executive Board </a:t>
          </a:r>
        </a:p>
      </dgm:t>
    </dgm:pt>
    <dgm:pt modelId="{0496800E-5FBD-4D5F-8C91-B1ADB0ED2C8D}" type="parTrans" cxnId="{FA64C5AE-7C84-46DF-B8F8-31CE916929A5}">
      <dgm:prSet/>
      <dgm:spPr/>
      <dgm:t>
        <a:bodyPr/>
        <a:lstStyle/>
        <a:p>
          <a:endParaRPr lang="en-US"/>
        </a:p>
      </dgm:t>
    </dgm:pt>
    <dgm:pt modelId="{B8C27FE4-71A1-425D-B913-B598AB880699}" type="sibTrans" cxnId="{FA64C5AE-7C84-46DF-B8F8-31CE916929A5}">
      <dgm:prSet/>
      <dgm:spPr/>
      <dgm:t>
        <a:bodyPr/>
        <a:lstStyle/>
        <a:p>
          <a:endParaRPr lang="en-US"/>
        </a:p>
      </dgm:t>
    </dgm:pt>
    <dgm:pt modelId="{DC6685FC-4174-4D0C-87BC-3D63E5C729D8}">
      <dgm:prSet/>
      <dgm:spPr/>
      <dgm:t>
        <a:bodyPr/>
        <a:lstStyle/>
        <a:p>
          <a:r>
            <a:rPr lang="en-US" sz="1300" dirty="0"/>
            <a:t>International networks within and outside Africa</a:t>
          </a:r>
        </a:p>
      </dgm:t>
    </dgm:pt>
    <dgm:pt modelId="{CAEF916C-BE7B-4FDD-9F71-8A406664378B}" type="parTrans" cxnId="{AA33C5EA-A0F8-4BB9-93D6-0C51778ADDFB}">
      <dgm:prSet/>
      <dgm:spPr/>
      <dgm:t>
        <a:bodyPr/>
        <a:lstStyle/>
        <a:p>
          <a:endParaRPr lang="en-US"/>
        </a:p>
      </dgm:t>
    </dgm:pt>
    <dgm:pt modelId="{35FD2B51-3229-46D4-B682-0059A4076308}" type="sibTrans" cxnId="{AA33C5EA-A0F8-4BB9-93D6-0C51778ADDFB}">
      <dgm:prSet/>
      <dgm:spPr/>
      <dgm:t>
        <a:bodyPr/>
        <a:lstStyle/>
        <a:p>
          <a:endParaRPr lang="en-US"/>
        </a:p>
      </dgm:t>
    </dgm:pt>
    <dgm:pt modelId="{D48A6841-0CBB-42C3-AFA3-6840730D8B0B}">
      <dgm:prSet/>
      <dgm:spPr/>
      <dgm:t>
        <a:bodyPr/>
        <a:lstStyle/>
        <a:p>
          <a:r>
            <a:rPr lang="en-US" sz="1300" dirty="0"/>
            <a:t>Focus on women scientists women (Target of at least 40%)</a:t>
          </a:r>
        </a:p>
      </dgm:t>
    </dgm:pt>
    <dgm:pt modelId="{C4E3F40C-3528-44C8-B8D3-4CABBE8F9E8E}" type="parTrans" cxnId="{D3EA6F99-E23F-4F7A-BEAE-E8ADCC71DE6A}">
      <dgm:prSet/>
      <dgm:spPr/>
      <dgm:t>
        <a:bodyPr/>
        <a:lstStyle/>
        <a:p>
          <a:endParaRPr lang="en-US"/>
        </a:p>
      </dgm:t>
    </dgm:pt>
    <dgm:pt modelId="{EE35FF0B-8A9D-4776-B53F-5F19B660DA1A}" type="sibTrans" cxnId="{D3EA6F99-E23F-4F7A-BEAE-E8ADCC71DE6A}">
      <dgm:prSet/>
      <dgm:spPr/>
      <dgm:t>
        <a:bodyPr/>
        <a:lstStyle/>
        <a:p>
          <a:endParaRPr lang="en-US"/>
        </a:p>
      </dgm:t>
    </dgm:pt>
    <dgm:pt modelId="{01C7AECA-9718-4C92-B3FD-668FCE6307D9}">
      <dgm:prSet/>
      <dgm:spPr/>
      <dgm:t>
        <a:bodyPr/>
        <a:lstStyle/>
        <a:p>
          <a:r>
            <a:rPr lang="en-US" sz="1300" dirty="0"/>
            <a:t>Focus on bright young faculty</a:t>
          </a:r>
        </a:p>
      </dgm:t>
    </dgm:pt>
    <dgm:pt modelId="{03CC644A-7BFB-4347-91ED-5D909A2DE93D}" type="parTrans" cxnId="{CB2AA20B-F154-4D75-9F83-A0AAD2F915D7}">
      <dgm:prSet/>
      <dgm:spPr/>
      <dgm:t>
        <a:bodyPr/>
        <a:lstStyle/>
        <a:p>
          <a:endParaRPr lang="en-US"/>
        </a:p>
      </dgm:t>
    </dgm:pt>
    <dgm:pt modelId="{6ACB5DEF-1E60-4562-94C7-B9F7332D810E}" type="sibTrans" cxnId="{CB2AA20B-F154-4D75-9F83-A0AAD2F915D7}">
      <dgm:prSet/>
      <dgm:spPr/>
      <dgm:t>
        <a:bodyPr/>
        <a:lstStyle/>
        <a:p>
          <a:endParaRPr lang="en-US"/>
        </a:p>
      </dgm:t>
    </dgm:pt>
    <dgm:pt modelId="{12BFAE5B-95C8-47B5-BD96-64A190DA5D30}">
      <dgm:prSet/>
      <dgm:spPr/>
      <dgm:t>
        <a:bodyPr/>
        <a:lstStyle/>
        <a:p>
          <a:r>
            <a:rPr lang="en-US" sz="1300" dirty="0"/>
            <a:t>Targeting students from poor backgrounds</a:t>
          </a:r>
        </a:p>
      </dgm:t>
    </dgm:pt>
    <dgm:pt modelId="{0069BFD6-FF7C-4CA7-B9E3-E42A7BFBCA4D}" type="parTrans" cxnId="{42B93D29-9789-47A0-AEB1-5708286B58B4}">
      <dgm:prSet/>
      <dgm:spPr/>
      <dgm:t>
        <a:bodyPr/>
        <a:lstStyle/>
        <a:p>
          <a:endParaRPr lang="en-US"/>
        </a:p>
      </dgm:t>
    </dgm:pt>
    <dgm:pt modelId="{794DBFB8-DC15-492A-B4B7-CAB17C9722D6}" type="sibTrans" cxnId="{42B93D29-9789-47A0-AEB1-5708286B58B4}">
      <dgm:prSet/>
      <dgm:spPr/>
      <dgm:t>
        <a:bodyPr/>
        <a:lstStyle/>
        <a:p>
          <a:endParaRPr lang="en-US"/>
        </a:p>
      </dgm:t>
    </dgm:pt>
    <dgm:pt modelId="{EF85AFA9-2936-45B4-82C4-8C15B0219CAE}">
      <dgm:prSet/>
      <dgm:spPr/>
      <dgm:t>
        <a:bodyPr/>
        <a:lstStyle/>
        <a:p>
          <a:r>
            <a:rPr lang="en-US" sz="1300" dirty="0"/>
            <a:t>Demand driven research (e.g. private sector)</a:t>
          </a:r>
        </a:p>
      </dgm:t>
    </dgm:pt>
    <dgm:pt modelId="{A3A214D7-C48C-473F-9D36-35302D4B734C}" type="parTrans" cxnId="{0D08759E-C8EF-4B40-9405-AB6C738340ED}">
      <dgm:prSet/>
      <dgm:spPr/>
      <dgm:t>
        <a:bodyPr/>
        <a:lstStyle/>
        <a:p>
          <a:endParaRPr lang="en-US"/>
        </a:p>
      </dgm:t>
    </dgm:pt>
    <dgm:pt modelId="{9EE987FA-E3E4-4F38-80B6-7656D45AB192}" type="sibTrans" cxnId="{0D08759E-C8EF-4B40-9405-AB6C738340ED}">
      <dgm:prSet/>
      <dgm:spPr/>
      <dgm:t>
        <a:bodyPr/>
        <a:lstStyle/>
        <a:p>
          <a:endParaRPr lang="en-US"/>
        </a:p>
      </dgm:t>
    </dgm:pt>
    <dgm:pt modelId="{4EDF20A8-EEC3-4A29-9150-F5F55DFCB928}">
      <dgm:prSet/>
      <dgm:spPr/>
      <dgm:t>
        <a:bodyPr/>
        <a:lstStyle/>
        <a:p>
          <a:r>
            <a:rPr lang="en-US" sz="1300" dirty="0"/>
            <a:t>Faculty eligible for research and innovation grants. </a:t>
          </a:r>
        </a:p>
      </dgm:t>
    </dgm:pt>
    <dgm:pt modelId="{E46F0415-D7F6-4D46-A92A-CB1383286210}" type="parTrans" cxnId="{82AB7949-0EF4-4127-85FF-8651BA70C804}">
      <dgm:prSet/>
      <dgm:spPr/>
      <dgm:t>
        <a:bodyPr/>
        <a:lstStyle/>
        <a:p>
          <a:endParaRPr lang="en-US"/>
        </a:p>
      </dgm:t>
    </dgm:pt>
    <dgm:pt modelId="{D181E10B-FDD8-4A4B-B8BE-504BD8FBAD46}" type="sibTrans" cxnId="{82AB7949-0EF4-4127-85FF-8651BA70C804}">
      <dgm:prSet/>
      <dgm:spPr/>
      <dgm:t>
        <a:bodyPr/>
        <a:lstStyle/>
        <a:p>
          <a:endParaRPr lang="en-US"/>
        </a:p>
      </dgm:t>
    </dgm:pt>
    <dgm:pt modelId="{805D7225-1001-43E8-A1C8-51F776F86BBC}" type="pres">
      <dgm:prSet presAssocID="{CC3DC81A-ECC0-4C8A-B20C-DCD6718ECB9E}" presName="diagram" presStyleCnt="0">
        <dgm:presLayoutVars>
          <dgm:dir/>
          <dgm:resizeHandles val="exact"/>
        </dgm:presLayoutVars>
      </dgm:prSet>
      <dgm:spPr/>
      <dgm:t>
        <a:bodyPr/>
        <a:lstStyle/>
        <a:p>
          <a:endParaRPr lang="en-US"/>
        </a:p>
      </dgm:t>
    </dgm:pt>
    <dgm:pt modelId="{1FA2A70F-0D1E-494E-90C3-57C4D3D3B5AD}" type="pres">
      <dgm:prSet presAssocID="{128799B3-E0EF-469B-9059-ADF38A05EDC7}" presName="node" presStyleLbl="node1" presStyleIdx="0" presStyleCnt="4">
        <dgm:presLayoutVars>
          <dgm:bulletEnabled val="1"/>
        </dgm:presLayoutVars>
      </dgm:prSet>
      <dgm:spPr/>
      <dgm:t>
        <a:bodyPr/>
        <a:lstStyle/>
        <a:p>
          <a:endParaRPr lang="en-US"/>
        </a:p>
      </dgm:t>
    </dgm:pt>
    <dgm:pt modelId="{36662631-3641-4177-917D-EF6D5F57C87B}" type="pres">
      <dgm:prSet presAssocID="{7BD75F24-B985-4F81-8E17-E79E8B57608F}" presName="sibTrans" presStyleCnt="0"/>
      <dgm:spPr/>
    </dgm:pt>
    <dgm:pt modelId="{061691C3-8BF2-4BA8-BFF7-027692C454DA}" type="pres">
      <dgm:prSet presAssocID="{F5B00C7C-BAC4-4832-A1C8-03F88F936E1C}" presName="node" presStyleLbl="node1" presStyleIdx="1" presStyleCnt="4">
        <dgm:presLayoutVars>
          <dgm:bulletEnabled val="1"/>
        </dgm:presLayoutVars>
      </dgm:prSet>
      <dgm:spPr/>
      <dgm:t>
        <a:bodyPr/>
        <a:lstStyle/>
        <a:p>
          <a:endParaRPr lang="en-US"/>
        </a:p>
      </dgm:t>
    </dgm:pt>
    <dgm:pt modelId="{925975D1-595F-44DB-A771-B2A17663C231}" type="pres">
      <dgm:prSet presAssocID="{E7D3F4B9-43FE-45E0-A3AB-81ABDA7A7335}" presName="sibTrans" presStyleCnt="0"/>
      <dgm:spPr/>
    </dgm:pt>
    <dgm:pt modelId="{41618705-516F-499C-8286-B120A62DD6ED}" type="pres">
      <dgm:prSet presAssocID="{C638328C-DF32-498D-8080-617122212A5C}" presName="node" presStyleLbl="node1" presStyleIdx="2" presStyleCnt="4">
        <dgm:presLayoutVars>
          <dgm:bulletEnabled val="1"/>
        </dgm:presLayoutVars>
      </dgm:prSet>
      <dgm:spPr/>
      <dgm:t>
        <a:bodyPr/>
        <a:lstStyle/>
        <a:p>
          <a:endParaRPr lang="en-US"/>
        </a:p>
      </dgm:t>
    </dgm:pt>
    <dgm:pt modelId="{7B088F1E-3BF3-4778-A884-47231D07F64E}" type="pres">
      <dgm:prSet presAssocID="{2A47B712-E29B-470F-9437-D2C468877146}" presName="sibTrans" presStyleCnt="0"/>
      <dgm:spPr/>
    </dgm:pt>
    <dgm:pt modelId="{ADCB2CAA-768C-4610-AFFB-7A6364B15AAC}" type="pres">
      <dgm:prSet presAssocID="{7959B272-28CF-4BFE-928E-F15BDB48B0E0}" presName="node" presStyleLbl="node1" presStyleIdx="3" presStyleCnt="4">
        <dgm:presLayoutVars>
          <dgm:bulletEnabled val="1"/>
        </dgm:presLayoutVars>
      </dgm:prSet>
      <dgm:spPr/>
      <dgm:t>
        <a:bodyPr/>
        <a:lstStyle/>
        <a:p>
          <a:endParaRPr lang="en-US"/>
        </a:p>
      </dgm:t>
    </dgm:pt>
  </dgm:ptLst>
  <dgm:cxnLst>
    <dgm:cxn modelId="{42B93D29-9789-47A0-AEB1-5708286B58B4}" srcId="{C638328C-DF32-498D-8080-617122212A5C}" destId="{12BFAE5B-95C8-47B5-BD96-64A190DA5D30}" srcOrd="2" destOrd="0" parTransId="{0069BFD6-FF7C-4CA7-B9E3-E42A7BFBCA4D}" sibTransId="{794DBFB8-DC15-492A-B4B7-CAB17C9722D6}"/>
    <dgm:cxn modelId="{D8F504F5-4E17-4088-88CD-F873CB5AAC92}" type="presOf" srcId="{01C7AECA-9718-4C92-B3FD-668FCE6307D9}" destId="{41618705-516F-499C-8286-B120A62DD6ED}" srcOrd="0" destOrd="1" presId="urn:microsoft.com/office/officeart/2005/8/layout/default"/>
    <dgm:cxn modelId="{23923BFA-8C66-4BC3-B423-7A56C1E65077}" srcId="{CC3DC81A-ECC0-4C8A-B20C-DCD6718ECB9E}" destId="{7959B272-28CF-4BFE-928E-F15BDB48B0E0}" srcOrd="3" destOrd="0" parTransId="{6178AE24-CA86-4996-9695-630D949D1F28}" sibTransId="{E93F97E8-608B-442A-8520-1C3F770CA4D6}"/>
    <dgm:cxn modelId="{D52AE3ED-F0FE-4094-81A0-BDE7C9B6F193}" type="presOf" srcId="{12BFAE5B-95C8-47B5-BD96-64A190DA5D30}" destId="{41618705-516F-499C-8286-B120A62DD6ED}" srcOrd="0" destOrd="3" presId="urn:microsoft.com/office/officeart/2005/8/layout/default"/>
    <dgm:cxn modelId="{9B65AD4C-945E-4A7E-B085-BFBE9DBEDFC8}" type="presOf" srcId="{D48A6841-0CBB-42C3-AFA3-6840730D8B0B}" destId="{41618705-516F-499C-8286-B120A62DD6ED}" srcOrd="0" destOrd="2" presId="urn:microsoft.com/office/officeart/2005/8/layout/default"/>
    <dgm:cxn modelId="{A72FC737-2697-4D27-8674-97AE95A75C59}" type="presOf" srcId="{EF85AFA9-2936-45B4-82C4-8C15B0219CAE}" destId="{ADCB2CAA-768C-4610-AFFB-7A6364B15AAC}" srcOrd="0" destOrd="4" presId="urn:microsoft.com/office/officeart/2005/8/layout/default"/>
    <dgm:cxn modelId="{B664EA4E-7313-4948-ACB8-83EE1E33AAAC}" type="presOf" srcId="{D2D90632-7785-4546-875C-434FBAB96D15}" destId="{ADCB2CAA-768C-4610-AFFB-7A6364B15AAC}" srcOrd="0" destOrd="1" presId="urn:microsoft.com/office/officeart/2005/8/layout/default"/>
    <dgm:cxn modelId="{AA33C5EA-A0F8-4BB9-93D6-0C51778ADDFB}" srcId="{7959B272-28CF-4BFE-928E-F15BDB48B0E0}" destId="{DC6685FC-4174-4D0C-87BC-3D63E5C729D8}" srcOrd="1" destOrd="0" parTransId="{CAEF916C-BE7B-4FDD-9F71-8A406664378B}" sibTransId="{35FD2B51-3229-46D4-B682-0059A4076308}"/>
    <dgm:cxn modelId="{A148149B-608D-474C-8544-334D99A92DC0}" type="presOf" srcId="{F5B00C7C-BAC4-4832-A1C8-03F88F936E1C}" destId="{061691C3-8BF2-4BA8-BFF7-027692C454DA}" srcOrd="0" destOrd="0" presId="urn:microsoft.com/office/officeart/2005/8/layout/default"/>
    <dgm:cxn modelId="{D481EACD-ABBF-4172-B439-B1325FBA1762}" type="presOf" srcId="{DC6685FC-4174-4D0C-87BC-3D63E5C729D8}" destId="{ADCB2CAA-768C-4610-AFFB-7A6364B15AAC}" srcOrd="0" destOrd="2" presId="urn:microsoft.com/office/officeart/2005/8/layout/default"/>
    <dgm:cxn modelId="{2E7DECE7-8BB9-4A22-B051-B77FA6122D9F}" srcId="{CC3DC81A-ECC0-4C8A-B20C-DCD6718ECB9E}" destId="{C638328C-DF32-498D-8080-617122212A5C}" srcOrd="2" destOrd="0" parTransId="{D1AC5225-E0E6-4E77-B527-47B2D64362A9}" sibTransId="{2A47B712-E29B-470F-9437-D2C468877146}"/>
    <dgm:cxn modelId="{893671B6-A5C0-4660-835C-959CB3D2C85D}" type="presOf" srcId="{4EDF20A8-EEC3-4A29-9150-F5F55DFCB928}" destId="{ADCB2CAA-768C-4610-AFFB-7A6364B15AAC}" srcOrd="0" destOrd="3" presId="urn:microsoft.com/office/officeart/2005/8/layout/default"/>
    <dgm:cxn modelId="{7BAABE3E-B602-4F2A-9339-BCCF9A9C0468}" srcId="{128799B3-E0EF-469B-9059-ADF38A05EDC7}" destId="{85E269AA-6776-4FEB-A399-BC53682D6A18}" srcOrd="0" destOrd="0" parTransId="{E95EE697-9019-4268-AF9F-3CFBBFB9823A}" sibTransId="{0BC65745-8C6C-4627-80E3-558C3767F45F}"/>
    <dgm:cxn modelId="{0D08759E-C8EF-4B40-9405-AB6C738340ED}" srcId="{7959B272-28CF-4BFE-928E-F15BDB48B0E0}" destId="{EF85AFA9-2936-45B4-82C4-8C15B0219CAE}" srcOrd="3" destOrd="0" parTransId="{A3A214D7-C48C-473F-9D36-35302D4B734C}" sibTransId="{9EE987FA-E3E4-4F38-80B6-7656D45AB192}"/>
    <dgm:cxn modelId="{FA64C5AE-7C84-46DF-B8F8-31CE916929A5}" srcId="{128799B3-E0EF-469B-9059-ADF38A05EDC7}" destId="{34C4BA87-3F1C-4A00-BD23-10A0D5A49BBF}" srcOrd="1" destOrd="0" parTransId="{0496800E-5FBD-4D5F-8C91-B1ADB0ED2C8D}" sibTransId="{B8C27FE4-71A1-425D-B913-B598AB880699}"/>
    <dgm:cxn modelId="{FDBFDD63-A13E-406F-AD1F-96CCFC5DD5A9}" srcId="{7959B272-28CF-4BFE-928E-F15BDB48B0E0}" destId="{D2D90632-7785-4546-875C-434FBAB96D15}" srcOrd="0" destOrd="0" parTransId="{FBE8DD75-AFC4-4CFA-BD0F-B58A839B44C9}" sibTransId="{8D87941A-D9C0-4009-8616-4A7E6AE01FBD}"/>
    <dgm:cxn modelId="{4D83C1D0-B3FE-4FC9-8871-57C3D20DA95D}" srcId="{CC3DC81A-ECC0-4C8A-B20C-DCD6718ECB9E}" destId="{128799B3-E0EF-469B-9059-ADF38A05EDC7}" srcOrd="0" destOrd="0" parTransId="{62C93EE8-3343-4FB6-9C33-E9DA93D3BB9D}" sibTransId="{7BD75F24-B985-4F81-8E17-E79E8B57608F}"/>
    <dgm:cxn modelId="{8999104B-3AA6-4EC6-B3A3-0AFB9E383CAE}" type="presOf" srcId="{CC3DC81A-ECC0-4C8A-B20C-DCD6718ECB9E}" destId="{805D7225-1001-43E8-A1C8-51F776F86BBC}" srcOrd="0" destOrd="0" presId="urn:microsoft.com/office/officeart/2005/8/layout/default"/>
    <dgm:cxn modelId="{82AB7949-0EF4-4127-85FF-8651BA70C804}" srcId="{7959B272-28CF-4BFE-928E-F15BDB48B0E0}" destId="{4EDF20A8-EEC3-4A29-9150-F5F55DFCB928}" srcOrd="2" destOrd="0" parTransId="{E46F0415-D7F6-4D46-A92A-CB1383286210}" sibTransId="{D181E10B-FDD8-4A4B-B8BE-504BD8FBAD46}"/>
    <dgm:cxn modelId="{2C01804F-0E29-45A2-BC2F-1FD82EEC4ABC}" type="presOf" srcId="{C638328C-DF32-498D-8080-617122212A5C}" destId="{41618705-516F-499C-8286-B120A62DD6ED}" srcOrd="0" destOrd="0" presId="urn:microsoft.com/office/officeart/2005/8/layout/default"/>
    <dgm:cxn modelId="{33CDCA1C-6C74-4B01-9C95-D5F847C43419}" srcId="{CC3DC81A-ECC0-4C8A-B20C-DCD6718ECB9E}" destId="{F5B00C7C-BAC4-4832-A1C8-03F88F936E1C}" srcOrd="1" destOrd="0" parTransId="{EEDB63D7-DB0A-4364-A86D-BDA0E923F181}" sibTransId="{E7D3F4B9-43FE-45E0-A3AB-81ABDA7A7335}"/>
    <dgm:cxn modelId="{80F8B832-F884-4F59-8FFE-A1B717ED008D}" type="presOf" srcId="{7959B272-28CF-4BFE-928E-F15BDB48B0E0}" destId="{ADCB2CAA-768C-4610-AFFB-7A6364B15AAC}" srcOrd="0" destOrd="0" presId="urn:microsoft.com/office/officeart/2005/8/layout/default"/>
    <dgm:cxn modelId="{C1E204D4-3D48-4EB8-97CC-09B1D351C2A0}" type="presOf" srcId="{128799B3-E0EF-469B-9059-ADF38A05EDC7}" destId="{1FA2A70F-0D1E-494E-90C3-57C4D3D3B5AD}" srcOrd="0" destOrd="0" presId="urn:microsoft.com/office/officeart/2005/8/layout/default"/>
    <dgm:cxn modelId="{CB2AA20B-F154-4D75-9F83-A0AAD2F915D7}" srcId="{C638328C-DF32-498D-8080-617122212A5C}" destId="{01C7AECA-9718-4C92-B3FD-668FCE6307D9}" srcOrd="0" destOrd="0" parTransId="{03CC644A-7BFB-4347-91ED-5D909A2DE93D}" sibTransId="{6ACB5DEF-1E60-4562-94C7-B9F7332D810E}"/>
    <dgm:cxn modelId="{D3EA6F99-E23F-4F7A-BEAE-E8ADCC71DE6A}" srcId="{C638328C-DF32-498D-8080-617122212A5C}" destId="{D48A6841-0CBB-42C3-AFA3-6840730D8B0B}" srcOrd="1" destOrd="0" parTransId="{C4E3F40C-3528-44C8-B8D3-4CABBE8F9E8E}" sibTransId="{EE35FF0B-8A9D-4776-B53F-5F19B660DA1A}"/>
    <dgm:cxn modelId="{498FDD6C-89E0-46BA-9537-9BB66E7460B9}" type="presOf" srcId="{34C4BA87-3F1C-4A00-BD23-10A0D5A49BBF}" destId="{1FA2A70F-0D1E-494E-90C3-57C4D3D3B5AD}" srcOrd="0" destOrd="2" presId="urn:microsoft.com/office/officeart/2005/8/layout/default"/>
    <dgm:cxn modelId="{1F50DC98-0E4D-4E89-9438-708B3D734A02}" type="presOf" srcId="{85E269AA-6776-4FEB-A399-BC53682D6A18}" destId="{1FA2A70F-0D1E-494E-90C3-57C4D3D3B5AD}" srcOrd="0" destOrd="1" presId="urn:microsoft.com/office/officeart/2005/8/layout/default"/>
    <dgm:cxn modelId="{111A7241-B9D9-478E-85E3-6A600B87B9B3}" type="presParOf" srcId="{805D7225-1001-43E8-A1C8-51F776F86BBC}" destId="{1FA2A70F-0D1E-494E-90C3-57C4D3D3B5AD}" srcOrd="0" destOrd="0" presId="urn:microsoft.com/office/officeart/2005/8/layout/default"/>
    <dgm:cxn modelId="{4F4C20A1-F1E1-447A-8B8C-727B122A87D2}" type="presParOf" srcId="{805D7225-1001-43E8-A1C8-51F776F86BBC}" destId="{36662631-3641-4177-917D-EF6D5F57C87B}" srcOrd="1" destOrd="0" presId="urn:microsoft.com/office/officeart/2005/8/layout/default"/>
    <dgm:cxn modelId="{391C5992-D51F-4F52-B6ED-F52E5FEE1189}" type="presParOf" srcId="{805D7225-1001-43E8-A1C8-51F776F86BBC}" destId="{061691C3-8BF2-4BA8-BFF7-027692C454DA}" srcOrd="2" destOrd="0" presId="urn:microsoft.com/office/officeart/2005/8/layout/default"/>
    <dgm:cxn modelId="{D3362052-EFED-498A-B63B-347854187DA4}" type="presParOf" srcId="{805D7225-1001-43E8-A1C8-51F776F86BBC}" destId="{925975D1-595F-44DB-A771-B2A17663C231}" srcOrd="3" destOrd="0" presId="urn:microsoft.com/office/officeart/2005/8/layout/default"/>
    <dgm:cxn modelId="{CA0BBD0A-05CE-4950-BD59-4A78A89F694A}" type="presParOf" srcId="{805D7225-1001-43E8-A1C8-51F776F86BBC}" destId="{41618705-516F-499C-8286-B120A62DD6ED}" srcOrd="4" destOrd="0" presId="urn:microsoft.com/office/officeart/2005/8/layout/default"/>
    <dgm:cxn modelId="{F94C201C-6337-4427-8677-E6584E31A64D}" type="presParOf" srcId="{805D7225-1001-43E8-A1C8-51F776F86BBC}" destId="{7B088F1E-3BF3-4778-A884-47231D07F64E}" srcOrd="5" destOrd="0" presId="urn:microsoft.com/office/officeart/2005/8/layout/default"/>
    <dgm:cxn modelId="{588D276C-8C1F-4E5D-94B2-BA6EE3B3D527}" type="presParOf" srcId="{805D7225-1001-43E8-A1C8-51F776F86BBC}" destId="{ADCB2CAA-768C-4610-AFFB-7A6364B15AA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15F28E6-9B77-41BA-B2E0-0E65B028FC2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D727556-3E71-4A1B-882F-DBC4A43FB047}">
      <dgm:prSet/>
      <dgm:spPr/>
      <dgm:t>
        <a:bodyPr/>
        <a:lstStyle/>
        <a:p>
          <a:r>
            <a:rPr lang="en-US"/>
            <a:t>ICTs including big data and artificial intelligence</a:t>
          </a:r>
        </a:p>
      </dgm:t>
    </dgm:pt>
    <dgm:pt modelId="{5435BA0E-5D10-4F76-83FE-C5F20C9F9AC9}" type="parTrans" cxnId="{DD02FE49-B455-4BE7-8A35-37BBD1CC94B0}">
      <dgm:prSet/>
      <dgm:spPr/>
      <dgm:t>
        <a:bodyPr/>
        <a:lstStyle/>
        <a:p>
          <a:endParaRPr lang="en-US"/>
        </a:p>
      </dgm:t>
    </dgm:pt>
    <dgm:pt modelId="{503F9D20-6DBB-4F9A-A9AB-44DA8C779099}" type="sibTrans" cxnId="{DD02FE49-B455-4BE7-8A35-37BBD1CC94B0}">
      <dgm:prSet/>
      <dgm:spPr/>
      <dgm:t>
        <a:bodyPr/>
        <a:lstStyle/>
        <a:p>
          <a:endParaRPr lang="en-US"/>
        </a:p>
      </dgm:t>
    </dgm:pt>
    <dgm:pt modelId="{8CFB722C-0E68-492B-81A4-71F5DEC60EF6}">
      <dgm:prSet/>
      <dgm:spPr/>
      <dgm:t>
        <a:bodyPr/>
        <a:lstStyle/>
        <a:p>
          <a:r>
            <a:rPr lang="en-US"/>
            <a:t>Food security and agribusiness</a:t>
          </a:r>
        </a:p>
      </dgm:t>
    </dgm:pt>
    <dgm:pt modelId="{FA051FD3-D758-4960-BD45-948C16883E04}" type="parTrans" cxnId="{04AC164C-98C3-4A71-8C1E-4DA11978A773}">
      <dgm:prSet/>
      <dgm:spPr/>
      <dgm:t>
        <a:bodyPr/>
        <a:lstStyle/>
        <a:p>
          <a:endParaRPr lang="en-US"/>
        </a:p>
      </dgm:t>
    </dgm:pt>
    <dgm:pt modelId="{463543EA-4264-43ED-A7B2-F0A41F274840}" type="sibTrans" cxnId="{04AC164C-98C3-4A71-8C1E-4DA11978A773}">
      <dgm:prSet/>
      <dgm:spPr/>
      <dgm:t>
        <a:bodyPr/>
        <a:lstStyle/>
        <a:p>
          <a:endParaRPr lang="en-US"/>
        </a:p>
      </dgm:t>
    </dgm:pt>
    <dgm:pt modelId="{F6F33784-DB93-4380-A28B-1C8D0472176A}">
      <dgm:prSet/>
      <dgm:spPr/>
      <dgm:t>
        <a:bodyPr/>
        <a:lstStyle/>
        <a:p>
          <a:r>
            <a:rPr lang="en-US"/>
            <a:t>Minerals, mining and materials engineering</a:t>
          </a:r>
        </a:p>
      </dgm:t>
    </dgm:pt>
    <dgm:pt modelId="{CCB61F44-C8E8-460C-A5D2-2B9B195A6E2A}" type="parTrans" cxnId="{D9CB37A9-10EE-49D5-8689-AF5C20D577FF}">
      <dgm:prSet/>
      <dgm:spPr/>
      <dgm:t>
        <a:bodyPr/>
        <a:lstStyle/>
        <a:p>
          <a:endParaRPr lang="en-US"/>
        </a:p>
      </dgm:t>
    </dgm:pt>
    <dgm:pt modelId="{E76818B4-641F-4011-8FE1-770AD4BDCAF1}" type="sibTrans" cxnId="{D9CB37A9-10EE-49D5-8689-AF5C20D577FF}">
      <dgm:prSet/>
      <dgm:spPr/>
      <dgm:t>
        <a:bodyPr/>
        <a:lstStyle/>
        <a:p>
          <a:endParaRPr lang="en-US"/>
        </a:p>
      </dgm:t>
    </dgm:pt>
    <dgm:pt modelId="{20D03038-5C12-4381-A95A-FB3338A2035C}">
      <dgm:prSet/>
      <dgm:spPr/>
      <dgm:t>
        <a:bodyPr/>
        <a:lstStyle/>
        <a:p>
          <a:r>
            <a:rPr lang="en-US"/>
            <a:t>Energy including renewables</a:t>
          </a:r>
        </a:p>
      </dgm:t>
    </dgm:pt>
    <dgm:pt modelId="{DDAD55F8-6FE9-4853-A2F6-A9C3DFA8E49F}" type="parTrans" cxnId="{874DCF25-47A3-40C3-8520-3330E6B60BF6}">
      <dgm:prSet/>
      <dgm:spPr/>
      <dgm:t>
        <a:bodyPr/>
        <a:lstStyle/>
        <a:p>
          <a:endParaRPr lang="en-US"/>
        </a:p>
      </dgm:t>
    </dgm:pt>
    <dgm:pt modelId="{E1D9110F-8ED8-48BB-9E0A-7140339A390D}" type="sibTrans" cxnId="{874DCF25-47A3-40C3-8520-3330E6B60BF6}">
      <dgm:prSet/>
      <dgm:spPr/>
      <dgm:t>
        <a:bodyPr/>
        <a:lstStyle/>
        <a:p>
          <a:endParaRPr lang="en-US"/>
        </a:p>
      </dgm:t>
    </dgm:pt>
    <dgm:pt modelId="{9BF008B5-6B82-4E12-80B2-4C2E9D0DC678}">
      <dgm:prSet/>
      <dgm:spPr/>
      <dgm:t>
        <a:bodyPr/>
        <a:lstStyle/>
        <a:p>
          <a:r>
            <a:rPr lang="en-US"/>
            <a:t>Climate change</a:t>
          </a:r>
        </a:p>
      </dgm:t>
    </dgm:pt>
    <dgm:pt modelId="{370DCEDD-734F-4E50-AD0E-08B36E55C323}" type="parTrans" cxnId="{57DA8DA5-4B0F-468A-AC60-345433D7F1C0}">
      <dgm:prSet/>
      <dgm:spPr/>
      <dgm:t>
        <a:bodyPr/>
        <a:lstStyle/>
        <a:p>
          <a:endParaRPr lang="en-US"/>
        </a:p>
      </dgm:t>
    </dgm:pt>
    <dgm:pt modelId="{554F5405-40EB-42BD-A676-877ACCE0110D}" type="sibTrans" cxnId="{57DA8DA5-4B0F-468A-AC60-345433D7F1C0}">
      <dgm:prSet/>
      <dgm:spPr/>
      <dgm:t>
        <a:bodyPr/>
        <a:lstStyle/>
        <a:p>
          <a:endParaRPr lang="en-US"/>
        </a:p>
      </dgm:t>
    </dgm:pt>
    <dgm:pt modelId="{FF438362-082F-4D59-B254-18D6BC8F6A88}" type="pres">
      <dgm:prSet presAssocID="{815F28E6-9B77-41BA-B2E0-0E65B028FC24}" presName="root" presStyleCnt="0">
        <dgm:presLayoutVars>
          <dgm:dir/>
          <dgm:resizeHandles val="exact"/>
        </dgm:presLayoutVars>
      </dgm:prSet>
      <dgm:spPr/>
      <dgm:t>
        <a:bodyPr/>
        <a:lstStyle/>
        <a:p>
          <a:endParaRPr lang="en-US"/>
        </a:p>
      </dgm:t>
    </dgm:pt>
    <dgm:pt modelId="{AB46AE0A-6FA6-4BDC-A4F3-5EF406E72CC5}" type="pres">
      <dgm:prSet presAssocID="{DD727556-3E71-4A1B-882F-DBC4A43FB047}" presName="compNode" presStyleCnt="0"/>
      <dgm:spPr/>
    </dgm:pt>
    <dgm:pt modelId="{C9E63202-BFF5-4AB8-AAEC-E1DCA34B4FD1}" type="pres">
      <dgm:prSet presAssocID="{DD727556-3E71-4A1B-882F-DBC4A43FB047}" presName="bgRect" presStyleLbl="bgShp" presStyleIdx="0" presStyleCnt="5"/>
      <dgm:spPr/>
    </dgm:pt>
    <dgm:pt modelId="{7A2A51A1-261D-4BDA-BC48-1E6A47A1D50A}" type="pres">
      <dgm:prSet presAssocID="{DD727556-3E71-4A1B-882F-DBC4A43FB047}"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atabase"/>
        </a:ext>
      </dgm:extLst>
    </dgm:pt>
    <dgm:pt modelId="{CAA99D41-1C69-4890-890B-55B22E2B1BE5}" type="pres">
      <dgm:prSet presAssocID="{DD727556-3E71-4A1B-882F-DBC4A43FB047}" presName="spaceRect" presStyleCnt="0"/>
      <dgm:spPr/>
    </dgm:pt>
    <dgm:pt modelId="{2D0227DF-3F28-4790-AEAD-50B27B419717}" type="pres">
      <dgm:prSet presAssocID="{DD727556-3E71-4A1B-882F-DBC4A43FB047}" presName="parTx" presStyleLbl="revTx" presStyleIdx="0" presStyleCnt="5">
        <dgm:presLayoutVars>
          <dgm:chMax val="0"/>
          <dgm:chPref val="0"/>
        </dgm:presLayoutVars>
      </dgm:prSet>
      <dgm:spPr/>
      <dgm:t>
        <a:bodyPr/>
        <a:lstStyle/>
        <a:p>
          <a:endParaRPr lang="en-US"/>
        </a:p>
      </dgm:t>
    </dgm:pt>
    <dgm:pt modelId="{89740ADD-9410-4113-906C-6AAB6EBE0383}" type="pres">
      <dgm:prSet presAssocID="{503F9D20-6DBB-4F9A-A9AB-44DA8C779099}" presName="sibTrans" presStyleCnt="0"/>
      <dgm:spPr/>
    </dgm:pt>
    <dgm:pt modelId="{BDE3277D-5FE3-45CF-8FB8-780A8E1063A6}" type="pres">
      <dgm:prSet presAssocID="{8CFB722C-0E68-492B-81A4-71F5DEC60EF6}" presName="compNode" presStyleCnt="0"/>
      <dgm:spPr/>
    </dgm:pt>
    <dgm:pt modelId="{8E91D04A-2E79-4B74-9A30-6D1D5DBADF10}" type="pres">
      <dgm:prSet presAssocID="{8CFB722C-0E68-492B-81A4-71F5DEC60EF6}" presName="bgRect" presStyleLbl="bgShp" presStyleIdx="1" presStyleCnt="5"/>
      <dgm:spPr/>
    </dgm:pt>
    <dgm:pt modelId="{7A945B87-D76C-4D68-A456-FB6C268E4C25}" type="pres">
      <dgm:prSet presAssocID="{8CFB722C-0E68-492B-81A4-71F5DEC60EF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Fork and knife"/>
        </a:ext>
      </dgm:extLst>
    </dgm:pt>
    <dgm:pt modelId="{5D2A393B-2A89-4A00-B0B4-E1FD772BC214}" type="pres">
      <dgm:prSet presAssocID="{8CFB722C-0E68-492B-81A4-71F5DEC60EF6}" presName="spaceRect" presStyleCnt="0"/>
      <dgm:spPr/>
    </dgm:pt>
    <dgm:pt modelId="{2965A1F3-FE2D-49DE-B1CA-D2EB3B6B02FB}" type="pres">
      <dgm:prSet presAssocID="{8CFB722C-0E68-492B-81A4-71F5DEC60EF6}" presName="parTx" presStyleLbl="revTx" presStyleIdx="1" presStyleCnt="5">
        <dgm:presLayoutVars>
          <dgm:chMax val="0"/>
          <dgm:chPref val="0"/>
        </dgm:presLayoutVars>
      </dgm:prSet>
      <dgm:spPr/>
      <dgm:t>
        <a:bodyPr/>
        <a:lstStyle/>
        <a:p>
          <a:endParaRPr lang="en-US"/>
        </a:p>
      </dgm:t>
    </dgm:pt>
    <dgm:pt modelId="{5AF796AB-3322-47AB-9AD1-2B6B3A365A19}" type="pres">
      <dgm:prSet presAssocID="{463543EA-4264-43ED-A7B2-F0A41F274840}" presName="sibTrans" presStyleCnt="0"/>
      <dgm:spPr/>
    </dgm:pt>
    <dgm:pt modelId="{B526A728-A95B-4C71-959D-47FDE1254C3F}" type="pres">
      <dgm:prSet presAssocID="{F6F33784-DB93-4380-A28B-1C8D0472176A}" presName="compNode" presStyleCnt="0"/>
      <dgm:spPr/>
    </dgm:pt>
    <dgm:pt modelId="{69DFC11A-F201-4A94-8883-811EC02181DC}" type="pres">
      <dgm:prSet presAssocID="{F6F33784-DB93-4380-A28B-1C8D0472176A}" presName="bgRect" presStyleLbl="bgShp" presStyleIdx="2" presStyleCnt="5"/>
      <dgm:spPr/>
    </dgm:pt>
    <dgm:pt modelId="{8A2DBD7D-DD07-46C9-97FE-37361DE431A7}" type="pres">
      <dgm:prSet presAssocID="{F6F33784-DB93-4380-A28B-1C8D0472176A}"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ining Tools"/>
        </a:ext>
      </dgm:extLst>
    </dgm:pt>
    <dgm:pt modelId="{492EF090-22F5-4737-AF1A-56BE4ADF4775}" type="pres">
      <dgm:prSet presAssocID="{F6F33784-DB93-4380-A28B-1C8D0472176A}" presName="spaceRect" presStyleCnt="0"/>
      <dgm:spPr/>
    </dgm:pt>
    <dgm:pt modelId="{377ED9AA-CAC9-4199-8E2D-DB16BC0968AA}" type="pres">
      <dgm:prSet presAssocID="{F6F33784-DB93-4380-A28B-1C8D0472176A}" presName="parTx" presStyleLbl="revTx" presStyleIdx="2" presStyleCnt="5">
        <dgm:presLayoutVars>
          <dgm:chMax val="0"/>
          <dgm:chPref val="0"/>
        </dgm:presLayoutVars>
      </dgm:prSet>
      <dgm:spPr/>
      <dgm:t>
        <a:bodyPr/>
        <a:lstStyle/>
        <a:p>
          <a:endParaRPr lang="en-US"/>
        </a:p>
      </dgm:t>
    </dgm:pt>
    <dgm:pt modelId="{EC61D0CF-C34F-4BA1-8FAE-F851990A03DC}" type="pres">
      <dgm:prSet presAssocID="{E76818B4-641F-4011-8FE1-770AD4BDCAF1}" presName="sibTrans" presStyleCnt="0"/>
      <dgm:spPr/>
    </dgm:pt>
    <dgm:pt modelId="{01C7C37B-3A99-43AF-99FD-C595487E5522}" type="pres">
      <dgm:prSet presAssocID="{20D03038-5C12-4381-A95A-FB3338A2035C}" presName="compNode" presStyleCnt="0"/>
      <dgm:spPr/>
    </dgm:pt>
    <dgm:pt modelId="{5EDE2BB8-CE5A-4F69-9058-F6916D5B9406}" type="pres">
      <dgm:prSet presAssocID="{20D03038-5C12-4381-A95A-FB3338A2035C}" presName="bgRect" presStyleLbl="bgShp" presStyleIdx="3" presStyleCnt="5"/>
      <dgm:spPr/>
    </dgm:pt>
    <dgm:pt modelId="{DC658501-4109-483C-9B6D-BC40A40AB330}" type="pres">
      <dgm:prSet presAssocID="{20D03038-5C12-4381-A95A-FB3338A2035C}"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Windmill"/>
        </a:ext>
      </dgm:extLst>
    </dgm:pt>
    <dgm:pt modelId="{53F46EDB-633A-415B-B4A2-2245E2F1D634}" type="pres">
      <dgm:prSet presAssocID="{20D03038-5C12-4381-A95A-FB3338A2035C}" presName="spaceRect" presStyleCnt="0"/>
      <dgm:spPr/>
    </dgm:pt>
    <dgm:pt modelId="{2B638DF1-BEDA-40BE-A1C5-D74AA83E76D4}" type="pres">
      <dgm:prSet presAssocID="{20D03038-5C12-4381-A95A-FB3338A2035C}" presName="parTx" presStyleLbl="revTx" presStyleIdx="3" presStyleCnt="5">
        <dgm:presLayoutVars>
          <dgm:chMax val="0"/>
          <dgm:chPref val="0"/>
        </dgm:presLayoutVars>
      </dgm:prSet>
      <dgm:spPr/>
      <dgm:t>
        <a:bodyPr/>
        <a:lstStyle/>
        <a:p>
          <a:endParaRPr lang="en-US"/>
        </a:p>
      </dgm:t>
    </dgm:pt>
    <dgm:pt modelId="{1E4FB75C-1341-4B8C-8D29-3B9E26B39787}" type="pres">
      <dgm:prSet presAssocID="{E1D9110F-8ED8-48BB-9E0A-7140339A390D}" presName="sibTrans" presStyleCnt="0"/>
      <dgm:spPr/>
    </dgm:pt>
    <dgm:pt modelId="{E92E8353-000B-4DD0-B5AB-BCDFCE44F7C8}" type="pres">
      <dgm:prSet presAssocID="{9BF008B5-6B82-4E12-80B2-4C2E9D0DC678}" presName="compNode" presStyleCnt="0"/>
      <dgm:spPr/>
    </dgm:pt>
    <dgm:pt modelId="{E4AF04DC-A30C-4CF3-AC18-FD2190B1C162}" type="pres">
      <dgm:prSet presAssocID="{9BF008B5-6B82-4E12-80B2-4C2E9D0DC678}" presName="bgRect" presStyleLbl="bgShp" presStyleIdx="4" presStyleCnt="5"/>
      <dgm:spPr/>
    </dgm:pt>
    <dgm:pt modelId="{5709FDA3-6FD3-48AA-9680-9543B5E60990}" type="pres">
      <dgm:prSet presAssocID="{9BF008B5-6B82-4E12-80B2-4C2E9D0DC678}"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Thermometer"/>
        </a:ext>
      </dgm:extLst>
    </dgm:pt>
    <dgm:pt modelId="{BEFAF645-91D2-4F50-95D5-54EAA148D72A}" type="pres">
      <dgm:prSet presAssocID="{9BF008B5-6B82-4E12-80B2-4C2E9D0DC678}" presName="spaceRect" presStyleCnt="0"/>
      <dgm:spPr/>
    </dgm:pt>
    <dgm:pt modelId="{C3814461-4B6F-4BF6-A4D0-58C2D4557014}" type="pres">
      <dgm:prSet presAssocID="{9BF008B5-6B82-4E12-80B2-4C2E9D0DC678}" presName="parTx" presStyleLbl="revTx" presStyleIdx="4" presStyleCnt="5">
        <dgm:presLayoutVars>
          <dgm:chMax val="0"/>
          <dgm:chPref val="0"/>
        </dgm:presLayoutVars>
      </dgm:prSet>
      <dgm:spPr/>
      <dgm:t>
        <a:bodyPr/>
        <a:lstStyle/>
        <a:p>
          <a:endParaRPr lang="en-US"/>
        </a:p>
      </dgm:t>
    </dgm:pt>
  </dgm:ptLst>
  <dgm:cxnLst>
    <dgm:cxn modelId="{E2BEDD5F-A34B-46CD-A479-EB30BBCA8FF8}" type="presOf" srcId="{DD727556-3E71-4A1B-882F-DBC4A43FB047}" destId="{2D0227DF-3F28-4790-AEAD-50B27B419717}" srcOrd="0" destOrd="0" presId="urn:microsoft.com/office/officeart/2018/2/layout/IconVerticalSolidList"/>
    <dgm:cxn modelId="{0EDA4ADB-D407-4C74-A113-4599B90A83EB}" type="presOf" srcId="{20D03038-5C12-4381-A95A-FB3338A2035C}" destId="{2B638DF1-BEDA-40BE-A1C5-D74AA83E76D4}" srcOrd="0" destOrd="0" presId="urn:microsoft.com/office/officeart/2018/2/layout/IconVerticalSolidList"/>
    <dgm:cxn modelId="{CE5B266F-F862-479D-B5EA-994D386FC06B}" type="presOf" srcId="{F6F33784-DB93-4380-A28B-1C8D0472176A}" destId="{377ED9AA-CAC9-4199-8E2D-DB16BC0968AA}" srcOrd="0" destOrd="0" presId="urn:microsoft.com/office/officeart/2018/2/layout/IconVerticalSolidList"/>
    <dgm:cxn modelId="{D9CB37A9-10EE-49D5-8689-AF5C20D577FF}" srcId="{815F28E6-9B77-41BA-B2E0-0E65B028FC24}" destId="{F6F33784-DB93-4380-A28B-1C8D0472176A}" srcOrd="2" destOrd="0" parTransId="{CCB61F44-C8E8-460C-A5D2-2B9B195A6E2A}" sibTransId="{E76818B4-641F-4011-8FE1-770AD4BDCAF1}"/>
    <dgm:cxn modelId="{874DCF25-47A3-40C3-8520-3330E6B60BF6}" srcId="{815F28E6-9B77-41BA-B2E0-0E65B028FC24}" destId="{20D03038-5C12-4381-A95A-FB3338A2035C}" srcOrd="3" destOrd="0" parTransId="{DDAD55F8-6FE9-4853-A2F6-A9C3DFA8E49F}" sibTransId="{E1D9110F-8ED8-48BB-9E0A-7140339A390D}"/>
    <dgm:cxn modelId="{DD02FE49-B455-4BE7-8A35-37BBD1CC94B0}" srcId="{815F28E6-9B77-41BA-B2E0-0E65B028FC24}" destId="{DD727556-3E71-4A1B-882F-DBC4A43FB047}" srcOrd="0" destOrd="0" parTransId="{5435BA0E-5D10-4F76-83FE-C5F20C9F9AC9}" sibTransId="{503F9D20-6DBB-4F9A-A9AB-44DA8C779099}"/>
    <dgm:cxn modelId="{04AC164C-98C3-4A71-8C1E-4DA11978A773}" srcId="{815F28E6-9B77-41BA-B2E0-0E65B028FC24}" destId="{8CFB722C-0E68-492B-81A4-71F5DEC60EF6}" srcOrd="1" destOrd="0" parTransId="{FA051FD3-D758-4960-BD45-948C16883E04}" sibTransId="{463543EA-4264-43ED-A7B2-F0A41F274840}"/>
    <dgm:cxn modelId="{57DA8DA5-4B0F-468A-AC60-345433D7F1C0}" srcId="{815F28E6-9B77-41BA-B2E0-0E65B028FC24}" destId="{9BF008B5-6B82-4E12-80B2-4C2E9D0DC678}" srcOrd="4" destOrd="0" parTransId="{370DCEDD-734F-4E50-AD0E-08B36E55C323}" sibTransId="{554F5405-40EB-42BD-A676-877ACCE0110D}"/>
    <dgm:cxn modelId="{7C9AF62C-267D-405A-82B7-A0F0A0FAD51C}" type="presOf" srcId="{8CFB722C-0E68-492B-81A4-71F5DEC60EF6}" destId="{2965A1F3-FE2D-49DE-B1CA-D2EB3B6B02FB}" srcOrd="0" destOrd="0" presId="urn:microsoft.com/office/officeart/2018/2/layout/IconVerticalSolidList"/>
    <dgm:cxn modelId="{D4612002-BD8D-43B6-86C2-D80173541DF4}" type="presOf" srcId="{9BF008B5-6B82-4E12-80B2-4C2E9D0DC678}" destId="{C3814461-4B6F-4BF6-A4D0-58C2D4557014}" srcOrd="0" destOrd="0" presId="urn:microsoft.com/office/officeart/2018/2/layout/IconVerticalSolidList"/>
    <dgm:cxn modelId="{7D767A24-1329-4590-A30C-C19CAA3DC415}" type="presOf" srcId="{815F28E6-9B77-41BA-B2E0-0E65B028FC24}" destId="{FF438362-082F-4D59-B254-18D6BC8F6A88}" srcOrd="0" destOrd="0" presId="urn:microsoft.com/office/officeart/2018/2/layout/IconVerticalSolidList"/>
    <dgm:cxn modelId="{09CE6294-B8A4-4C11-A3BB-F22E7967B430}" type="presParOf" srcId="{FF438362-082F-4D59-B254-18D6BC8F6A88}" destId="{AB46AE0A-6FA6-4BDC-A4F3-5EF406E72CC5}" srcOrd="0" destOrd="0" presId="urn:microsoft.com/office/officeart/2018/2/layout/IconVerticalSolidList"/>
    <dgm:cxn modelId="{699BA75C-A8A4-4CD9-9442-B5D6996723F1}" type="presParOf" srcId="{AB46AE0A-6FA6-4BDC-A4F3-5EF406E72CC5}" destId="{C9E63202-BFF5-4AB8-AAEC-E1DCA34B4FD1}" srcOrd="0" destOrd="0" presId="urn:microsoft.com/office/officeart/2018/2/layout/IconVerticalSolidList"/>
    <dgm:cxn modelId="{360D73FF-313B-4042-8D76-0AE1D9016129}" type="presParOf" srcId="{AB46AE0A-6FA6-4BDC-A4F3-5EF406E72CC5}" destId="{7A2A51A1-261D-4BDA-BC48-1E6A47A1D50A}" srcOrd="1" destOrd="0" presId="urn:microsoft.com/office/officeart/2018/2/layout/IconVerticalSolidList"/>
    <dgm:cxn modelId="{DCCFFF61-D68F-4A21-BFC5-A008202877A1}" type="presParOf" srcId="{AB46AE0A-6FA6-4BDC-A4F3-5EF406E72CC5}" destId="{CAA99D41-1C69-4890-890B-55B22E2B1BE5}" srcOrd="2" destOrd="0" presId="urn:microsoft.com/office/officeart/2018/2/layout/IconVerticalSolidList"/>
    <dgm:cxn modelId="{35267D8C-5B65-4E1A-8286-636ADDBCD46E}" type="presParOf" srcId="{AB46AE0A-6FA6-4BDC-A4F3-5EF406E72CC5}" destId="{2D0227DF-3F28-4790-AEAD-50B27B419717}" srcOrd="3" destOrd="0" presId="urn:microsoft.com/office/officeart/2018/2/layout/IconVerticalSolidList"/>
    <dgm:cxn modelId="{3AA4F089-0B50-4C10-8F83-14A764A05088}" type="presParOf" srcId="{FF438362-082F-4D59-B254-18D6BC8F6A88}" destId="{89740ADD-9410-4113-906C-6AAB6EBE0383}" srcOrd="1" destOrd="0" presId="urn:microsoft.com/office/officeart/2018/2/layout/IconVerticalSolidList"/>
    <dgm:cxn modelId="{226EBC9B-4159-4423-81EE-9D907E7F0257}" type="presParOf" srcId="{FF438362-082F-4D59-B254-18D6BC8F6A88}" destId="{BDE3277D-5FE3-45CF-8FB8-780A8E1063A6}" srcOrd="2" destOrd="0" presId="urn:microsoft.com/office/officeart/2018/2/layout/IconVerticalSolidList"/>
    <dgm:cxn modelId="{DD8323F7-47DA-4D02-BD8C-25337FE3B2C9}" type="presParOf" srcId="{BDE3277D-5FE3-45CF-8FB8-780A8E1063A6}" destId="{8E91D04A-2E79-4B74-9A30-6D1D5DBADF10}" srcOrd="0" destOrd="0" presId="urn:microsoft.com/office/officeart/2018/2/layout/IconVerticalSolidList"/>
    <dgm:cxn modelId="{6552E1A8-CEC1-4943-826D-A5D7E4E31C0A}" type="presParOf" srcId="{BDE3277D-5FE3-45CF-8FB8-780A8E1063A6}" destId="{7A945B87-D76C-4D68-A456-FB6C268E4C25}" srcOrd="1" destOrd="0" presId="urn:microsoft.com/office/officeart/2018/2/layout/IconVerticalSolidList"/>
    <dgm:cxn modelId="{41736DAC-1433-485A-993A-898DF7F90E6B}" type="presParOf" srcId="{BDE3277D-5FE3-45CF-8FB8-780A8E1063A6}" destId="{5D2A393B-2A89-4A00-B0B4-E1FD772BC214}" srcOrd="2" destOrd="0" presId="urn:microsoft.com/office/officeart/2018/2/layout/IconVerticalSolidList"/>
    <dgm:cxn modelId="{60284B3E-1A3A-44F1-A91A-833B0D3142BF}" type="presParOf" srcId="{BDE3277D-5FE3-45CF-8FB8-780A8E1063A6}" destId="{2965A1F3-FE2D-49DE-B1CA-D2EB3B6B02FB}" srcOrd="3" destOrd="0" presId="urn:microsoft.com/office/officeart/2018/2/layout/IconVerticalSolidList"/>
    <dgm:cxn modelId="{096D3B05-C3CD-4ED4-8E83-57C2BAAEB316}" type="presParOf" srcId="{FF438362-082F-4D59-B254-18D6BC8F6A88}" destId="{5AF796AB-3322-47AB-9AD1-2B6B3A365A19}" srcOrd="3" destOrd="0" presId="urn:microsoft.com/office/officeart/2018/2/layout/IconVerticalSolidList"/>
    <dgm:cxn modelId="{341A348E-CE7F-493D-95D6-E159E8075767}" type="presParOf" srcId="{FF438362-082F-4D59-B254-18D6BC8F6A88}" destId="{B526A728-A95B-4C71-959D-47FDE1254C3F}" srcOrd="4" destOrd="0" presId="urn:microsoft.com/office/officeart/2018/2/layout/IconVerticalSolidList"/>
    <dgm:cxn modelId="{0B0E8864-E5C7-4A33-BA10-0A402C558BAF}" type="presParOf" srcId="{B526A728-A95B-4C71-959D-47FDE1254C3F}" destId="{69DFC11A-F201-4A94-8883-811EC02181DC}" srcOrd="0" destOrd="0" presId="urn:microsoft.com/office/officeart/2018/2/layout/IconVerticalSolidList"/>
    <dgm:cxn modelId="{BA832EE8-795F-48D7-B96F-F60EB010A013}" type="presParOf" srcId="{B526A728-A95B-4C71-959D-47FDE1254C3F}" destId="{8A2DBD7D-DD07-46C9-97FE-37361DE431A7}" srcOrd="1" destOrd="0" presId="urn:microsoft.com/office/officeart/2018/2/layout/IconVerticalSolidList"/>
    <dgm:cxn modelId="{9C07CBDE-936A-47E6-919F-48F6CBA2CCB5}" type="presParOf" srcId="{B526A728-A95B-4C71-959D-47FDE1254C3F}" destId="{492EF090-22F5-4737-AF1A-56BE4ADF4775}" srcOrd="2" destOrd="0" presId="urn:microsoft.com/office/officeart/2018/2/layout/IconVerticalSolidList"/>
    <dgm:cxn modelId="{6DE596FC-DFA9-42D2-9C9C-C4143E33C0D1}" type="presParOf" srcId="{B526A728-A95B-4C71-959D-47FDE1254C3F}" destId="{377ED9AA-CAC9-4199-8E2D-DB16BC0968AA}" srcOrd="3" destOrd="0" presId="urn:microsoft.com/office/officeart/2018/2/layout/IconVerticalSolidList"/>
    <dgm:cxn modelId="{B8DDB0C0-A2E8-48EF-AB47-89117D6D1EAD}" type="presParOf" srcId="{FF438362-082F-4D59-B254-18D6BC8F6A88}" destId="{EC61D0CF-C34F-4BA1-8FAE-F851990A03DC}" srcOrd="5" destOrd="0" presId="urn:microsoft.com/office/officeart/2018/2/layout/IconVerticalSolidList"/>
    <dgm:cxn modelId="{60A41057-9869-4C55-A386-F041BCA79414}" type="presParOf" srcId="{FF438362-082F-4D59-B254-18D6BC8F6A88}" destId="{01C7C37B-3A99-43AF-99FD-C595487E5522}" srcOrd="6" destOrd="0" presId="urn:microsoft.com/office/officeart/2018/2/layout/IconVerticalSolidList"/>
    <dgm:cxn modelId="{BF18205C-4CBB-4C0E-866F-E7EA3C920236}" type="presParOf" srcId="{01C7C37B-3A99-43AF-99FD-C595487E5522}" destId="{5EDE2BB8-CE5A-4F69-9058-F6916D5B9406}" srcOrd="0" destOrd="0" presId="urn:microsoft.com/office/officeart/2018/2/layout/IconVerticalSolidList"/>
    <dgm:cxn modelId="{481DC130-9354-493E-B8DF-04B6C0887E1E}" type="presParOf" srcId="{01C7C37B-3A99-43AF-99FD-C595487E5522}" destId="{DC658501-4109-483C-9B6D-BC40A40AB330}" srcOrd="1" destOrd="0" presId="urn:microsoft.com/office/officeart/2018/2/layout/IconVerticalSolidList"/>
    <dgm:cxn modelId="{1C1EA80A-D162-4A68-95E0-08138023C248}" type="presParOf" srcId="{01C7C37B-3A99-43AF-99FD-C595487E5522}" destId="{53F46EDB-633A-415B-B4A2-2245E2F1D634}" srcOrd="2" destOrd="0" presId="urn:microsoft.com/office/officeart/2018/2/layout/IconVerticalSolidList"/>
    <dgm:cxn modelId="{DA6FFB66-5CF5-494D-BE8E-24530AE5D53D}" type="presParOf" srcId="{01C7C37B-3A99-43AF-99FD-C595487E5522}" destId="{2B638DF1-BEDA-40BE-A1C5-D74AA83E76D4}" srcOrd="3" destOrd="0" presId="urn:microsoft.com/office/officeart/2018/2/layout/IconVerticalSolidList"/>
    <dgm:cxn modelId="{5B7B23D8-535A-489A-A4E9-59D8EADA74AC}" type="presParOf" srcId="{FF438362-082F-4D59-B254-18D6BC8F6A88}" destId="{1E4FB75C-1341-4B8C-8D29-3B9E26B39787}" srcOrd="7" destOrd="0" presId="urn:microsoft.com/office/officeart/2018/2/layout/IconVerticalSolidList"/>
    <dgm:cxn modelId="{6A303358-6AE3-4774-8AB6-6EA2EE7F9F58}" type="presParOf" srcId="{FF438362-082F-4D59-B254-18D6BC8F6A88}" destId="{E92E8353-000B-4DD0-B5AB-BCDFCE44F7C8}" srcOrd="8" destOrd="0" presId="urn:microsoft.com/office/officeart/2018/2/layout/IconVerticalSolidList"/>
    <dgm:cxn modelId="{C813CC5B-9836-47AE-BCF2-EBCC6110BC31}" type="presParOf" srcId="{E92E8353-000B-4DD0-B5AB-BCDFCE44F7C8}" destId="{E4AF04DC-A30C-4CF3-AC18-FD2190B1C162}" srcOrd="0" destOrd="0" presId="urn:microsoft.com/office/officeart/2018/2/layout/IconVerticalSolidList"/>
    <dgm:cxn modelId="{DC9A8072-5E27-451D-88D4-D11D5CB6BBA0}" type="presParOf" srcId="{E92E8353-000B-4DD0-B5AB-BCDFCE44F7C8}" destId="{5709FDA3-6FD3-48AA-9680-9543B5E60990}" srcOrd="1" destOrd="0" presId="urn:microsoft.com/office/officeart/2018/2/layout/IconVerticalSolidList"/>
    <dgm:cxn modelId="{07676C41-D0D4-49CC-AA47-BC1B2AD14ABF}" type="presParOf" srcId="{E92E8353-000B-4DD0-B5AB-BCDFCE44F7C8}" destId="{BEFAF645-91D2-4F50-95D5-54EAA148D72A}" srcOrd="2" destOrd="0" presId="urn:microsoft.com/office/officeart/2018/2/layout/IconVerticalSolidList"/>
    <dgm:cxn modelId="{CFECFEBC-A699-433D-8DC5-94C66984E5C4}" type="presParOf" srcId="{E92E8353-000B-4DD0-B5AB-BCDFCE44F7C8}" destId="{C3814461-4B6F-4BF6-A4D0-58C2D45570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9366AA-4607-49FB-8829-3D5A13D06728}"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5264245C-A280-45A0-B19B-0064666F699C}">
      <dgm:prSet custT="1"/>
      <dgm:spPr/>
      <dgm:t>
        <a:bodyPr/>
        <a:lstStyle/>
        <a:p>
          <a:r>
            <a:rPr lang="en-US" sz="1600" u="sng" dirty="0"/>
            <a:t>Call for proposals</a:t>
          </a:r>
          <a:r>
            <a:rPr lang="en-US" sz="1600" dirty="0"/>
            <a:t> published</a:t>
          </a:r>
        </a:p>
      </dgm:t>
    </dgm:pt>
    <dgm:pt modelId="{E159BF9F-CAA7-4AFF-8BF3-2CE357B2BCE4}" type="parTrans" cxnId="{A5502DF9-6A75-464C-AB96-F6B7E90E46BD}">
      <dgm:prSet/>
      <dgm:spPr/>
      <dgm:t>
        <a:bodyPr/>
        <a:lstStyle/>
        <a:p>
          <a:endParaRPr lang="en-US"/>
        </a:p>
      </dgm:t>
    </dgm:pt>
    <dgm:pt modelId="{7A2F0285-FA57-4560-AA19-E93E1C290220}" type="sibTrans" cxnId="{A5502DF9-6A75-464C-AB96-F6B7E90E46BD}">
      <dgm:prSet/>
      <dgm:spPr/>
      <dgm:t>
        <a:bodyPr/>
        <a:lstStyle/>
        <a:p>
          <a:endParaRPr lang="en-US"/>
        </a:p>
      </dgm:t>
    </dgm:pt>
    <dgm:pt modelId="{7C6B0731-BB8B-4F35-9A1C-37FE119A7D83}">
      <dgm:prSet custT="1"/>
      <dgm:spPr/>
      <dgm:t>
        <a:bodyPr/>
        <a:lstStyle/>
        <a:p>
          <a:r>
            <a:rPr lang="en-US" sz="1600" dirty="0"/>
            <a:t>C</a:t>
          </a:r>
          <a:r>
            <a:rPr lang="en-US" sz="1600" u="sng" dirty="0"/>
            <a:t>ompliance check</a:t>
          </a:r>
          <a:r>
            <a:rPr lang="en-US" sz="1600" dirty="0"/>
            <a:t> undertaken by the RCU</a:t>
          </a:r>
        </a:p>
      </dgm:t>
    </dgm:pt>
    <dgm:pt modelId="{19345FBC-A265-426C-B872-32D951B1C2F0}" type="parTrans" cxnId="{E35ECF6B-483A-42D1-A5EF-293F40F4901C}">
      <dgm:prSet/>
      <dgm:spPr/>
      <dgm:t>
        <a:bodyPr/>
        <a:lstStyle/>
        <a:p>
          <a:endParaRPr lang="en-US"/>
        </a:p>
      </dgm:t>
    </dgm:pt>
    <dgm:pt modelId="{4929AC1E-DACB-491B-BCA5-AD579410AC7C}" type="sibTrans" cxnId="{E35ECF6B-483A-42D1-A5EF-293F40F4901C}">
      <dgm:prSet/>
      <dgm:spPr/>
      <dgm:t>
        <a:bodyPr/>
        <a:lstStyle/>
        <a:p>
          <a:endParaRPr lang="en-US"/>
        </a:p>
      </dgm:t>
    </dgm:pt>
    <dgm:pt modelId="{837F1005-9099-40F7-8000-7D96636EFEF8}">
      <dgm:prSet custT="1"/>
      <dgm:spPr/>
      <dgm:t>
        <a:bodyPr/>
        <a:lstStyle/>
        <a:p>
          <a:r>
            <a:rPr lang="en-US" sz="1600" u="sng" dirty="0"/>
            <a:t>Remote desk review</a:t>
          </a:r>
          <a:r>
            <a:rPr lang="en-US" sz="1600" dirty="0"/>
            <a:t> by a panel of independent reviewers</a:t>
          </a:r>
        </a:p>
      </dgm:t>
    </dgm:pt>
    <dgm:pt modelId="{F828F21C-16C6-4EC3-BAA8-1CF9A820B0F1}" type="parTrans" cxnId="{18F0B6E3-6A07-4612-9BF4-4E129B3EB1FD}">
      <dgm:prSet/>
      <dgm:spPr/>
      <dgm:t>
        <a:bodyPr/>
        <a:lstStyle/>
        <a:p>
          <a:endParaRPr lang="en-US"/>
        </a:p>
      </dgm:t>
    </dgm:pt>
    <dgm:pt modelId="{035A352A-55AE-44EB-B425-880DD8418032}" type="sibTrans" cxnId="{18F0B6E3-6A07-4612-9BF4-4E129B3EB1FD}">
      <dgm:prSet/>
      <dgm:spPr/>
      <dgm:t>
        <a:bodyPr/>
        <a:lstStyle/>
        <a:p>
          <a:endParaRPr lang="en-US"/>
        </a:p>
      </dgm:t>
    </dgm:pt>
    <dgm:pt modelId="{1B21D673-F8F4-4CDF-A218-01D3D270623C}">
      <dgm:prSet custT="1"/>
      <dgm:spPr/>
      <dgm:t>
        <a:bodyPr/>
        <a:lstStyle/>
        <a:p>
          <a:r>
            <a:rPr lang="en-US" sz="1600" dirty="0"/>
            <a:t>A physical meeting of the </a:t>
          </a:r>
          <a:r>
            <a:rPr lang="en-US" sz="1600" u="sng" dirty="0"/>
            <a:t>Independent Evaluation Committee</a:t>
          </a:r>
          <a:r>
            <a:rPr lang="en-US" sz="1600" dirty="0"/>
            <a:t> (IEC) to select proposals for onsite review</a:t>
          </a:r>
        </a:p>
      </dgm:t>
    </dgm:pt>
    <dgm:pt modelId="{DB7562E4-2886-4138-9D9A-88BEBB41FF99}" type="parTrans" cxnId="{ADB3C6B3-8700-4CBC-8F0F-81F758A26731}">
      <dgm:prSet/>
      <dgm:spPr/>
      <dgm:t>
        <a:bodyPr/>
        <a:lstStyle/>
        <a:p>
          <a:endParaRPr lang="en-US"/>
        </a:p>
      </dgm:t>
    </dgm:pt>
    <dgm:pt modelId="{6614AF20-C81A-4A05-BE23-C258135AE73A}" type="sibTrans" cxnId="{ADB3C6B3-8700-4CBC-8F0F-81F758A26731}">
      <dgm:prSet/>
      <dgm:spPr/>
      <dgm:t>
        <a:bodyPr/>
        <a:lstStyle/>
        <a:p>
          <a:endParaRPr lang="en-US"/>
        </a:p>
      </dgm:t>
    </dgm:pt>
    <dgm:pt modelId="{F1E1F9CA-78A2-4382-872E-7FEBF7B37A86}">
      <dgm:prSet custT="1"/>
      <dgm:spPr/>
      <dgm:t>
        <a:bodyPr/>
        <a:lstStyle/>
        <a:p>
          <a:r>
            <a:rPr lang="en-US" sz="1400" dirty="0"/>
            <a:t>The </a:t>
          </a:r>
          <a:r>
            <a:rPr lang="en-US" sz="1400" u="sng" dirty="0"/>
            <a:t>onsite evaluation</a:t>
          </a:r>
          <a:r>
            <a:rPr lang="en-US" sz="1400" dirty="0"/>
            <a:t>: physical validation of proposal and resources</a:t>
          </a:r>
        </a:p>
      </dgm:t>
    </dgm:pt>
    <dgm:pt modelId="{CBB23E4A-4CD4-44F5-A97D-FC5A6DFA31BB}" type="parTrans" cxnId="{1E75A1E3-298E-4545-8F6C-F58BC086D29D}">
      <dgm:prSet/>
      <dgm:spPr/>
      <dgm:t>
        <a:bodyPr/>
        <a:lstStyle/>
        <a:p>
          <a:endParaRPr lang="en-US"/>
        </a:p>
      </dgm:t>
    </dgm:pt>
    <dgm:pt modelId="{70D31BDC-0B46-4C5F-B55C-222CE04F11C6}" type="sibTrans" cxnId="{1E75A1E3-298E-4545-8F6C-F58BC086D29D}">
      <dgm:prSet/>
      <dgm:spPr/>
      <dgm:t>
        <a:bodyPr/>
        <a:lstStyle/>
        <a:p>
          <a:endParaRPr lang="en-US"/>
        </a:p>
      </dgm:t>
    </dgm:pt>
    <dgm:pt modelId="{FE276E09-6EE5-4A10-9660-AC9493889788}">
      <dgm:prSet custT="1"/>
      <dgm:spPr/>
      <dgm:t>
        <a:bodyPr/>
        <a:lstStyle/>
        <a:p>
          <a:r>
            <a:rPr lang="en-US" sz="1600" dirty="0"/>
            <a:t>a</a:t>
          </a:r>
          <a:r>
            <a:rPr lang="en-US" sz="1600" u="sng" dirty="0"/>
            <a:t> Virtual meeting of the IEC </a:t>
          </a:r>
          <a:r>
            <a:rPr lang="en-US" sz="1600" dirty="0"/>
            <a:t>to provide recommendations to the EB of PASET</a:t>
          </a:r>
        </a:p>
      </dgm:t>
    </dgm:pt>
    <dgm:pt modelId="{2A96C8A2-0B41-46A3-A409-660A73548012}" type="parTrans" cxnId="{7716A281-EC5C-458F-B05E-38854FE63813}">
      <dgm:prSet/>
      <dgm:spPr/>
      <dgm:t>
        <a:bodyPr/>
        <a:lstStyle/>
        <a:p>
          <a:endParaRPr lang="en-US"/>
        </a:p>
      </dgm:t>
    </dgm:pt>
    <dgm:pt modelId="{6EB11A21-2A54-4113-B545-30756876BEC8}" type="sibTrans" cxnId="{7716A281-EC5C-458F-B05E-38854FE63813}">
      <dgm:prSet/>
      <dgm:spPr/>
      <dgm:t>
        <a:bodyPr/>
        <a:lstStyle/>
        <a:p>
          <a:endParaRPr lang="en-US"/>
        </a:p>
      </dgm:t>
    </dgm:pt>
    <dgm:pt modelId="{9F29E0D1-5F26-4513-8E99-9E44AD7660F2}">
      <dgm:prSet custT="1"/>
      <dgm:spPr/>
      <dgm:t>
        <a:bodyPr/>
        <a:lstStyle/>
        <a:p>
          <a:r>
            <a:rPr lang="en-US" sz="2000" u="sng" dirty="0"/>
            <a:t>Final selection</a:t>
          </a:r>
          <a:r>
            <a:rPr lang="en-US" sz="2000" dirty="0"/>
            <a:t> by the PASET EB. </a:t>
          </a:r>
        </a:p>
      </dgm:t>
    </dgm:pt>
    <dgm:pt modelId="{A2249FD1-D88A-46AB-9CA8-9576A9EA777B}" type="parTrans" cxnId="{0E001022-9133-4B00-9DAC-9B0DED70587C}">
      <dgm:prSet/>
      <dgm:spPr/>
      <dgm:t>
        <a:bodyPr/>
        <a:lstStyle/>
        <a:p>
          <a:endParaRPr lang="en-US"/>
        </a:p>
      </dgm:t>
    </dgm:pt>
    <dgm:pt modelId="{78352F05-1B13-4679-A5E3-81250FC8A1EA}" type="sibTrans" cxnId="{0E001022-9133-4B00-9DAC-9B0DED70587C}">
      <dgm:prSet/>
      <dgm:spPr/>
      <dgm:t>
        <a:bodyPr/>
        <a:lstStyle/>
        <a:p>
          <a:endParaRPr lang="en-US"/>
        </a:p>
      </dgm:t>
    </dgm:pt>
    <dgm:pt modelId="{96287DD8-4743-4668-A284-A4AD6A811CCF}" type="pres">
      <dgm:prSet presAssocID="{CC9366AA-4607-49FB-8829-3D5A13D06728}" presName="CompostProcess" presStyleCnt="0">
        <dgm:presLayoutVars>
          <dgm:dir/>
          <dgm:resizeHandles val="exact"/>
        </dgm:presLayoutVars>
      </dgm:prSet>
      <dgm:spPr/>
      <dgm:t>
        <a:bodyPr/>
        <a:lstStyle/>
        <a:p>
          <a:endParaRPr lang="en-US"/>
        </a:p>
      </dgm:t>
    </dgm:pt>
    <dgm:pt modelId="{73EF9B93-9FC7-4A9D-81D0-63FB1F4CD60C}" type="pres">
      <dgm:prSet presAssocID="{CC9366AA-4607-49FB-8829-3D5A13D06728}" presName="arrow" presStyleLbl="bgShp" presStyleIdx="0" presStyleCnt="1"/>
      <dgm:spPr/>
    </dgm:pt>
    <dgm:pt modelId="{AEF33780-E483-4005-88A6-EBEBC3CCC6A8}" type="pres">
      <dgm:prSet presAssocID="{CC9366AA-4607-49FB-8829-3D5A13D06728}" presName="linearProcess" presStyleCnt="0"/>
      <dgm:spPr/>
    </dgm:pt>
    <dgm:pt modelId="{04B516FF-32D0-4EDB-A599-761316AC8B5C}" type="pres">
      <dgm:prSet presAssocID="{5264245C-A280-45A0-B19B-0064666F699C}" presName="textNode" presStyleLbl="node1" presStyleIdx="0" presStyleCnt="7">
        <dgm:presLayoutVars>
          <dgm:bulletEnabled val="1"/>
        </dgm:presLayoutVars>
      </dgm:prSet>
      <dgm:spPr/>
      <dgm:t>
        <a:bodyPr/>
        <a:lstStyle/>
        <a:p>
          <a:endParaRPr lang="en-US"/>
        </a:p>
      </dgm:t>
    </dgm:pt>
    <dgm:pt modelId="{133024ED-E50D-4174-B7B6-D5E23CEBE472}" type="pres">
      <dgm:prSet presAssocID="{7A2F0285-FA57-4560-AA19-E93E1C290220}" presName="sibTrans" presStyleCnt="0"/>
      <dgm:spPr/>
    </dgm:pt>
    <dgm:pt modelId="{5EE0EB69-F3B0-40E4-8C6C-A9037BBFCE4F}" type="pres">
      <dgm:prSet presAssocID="{7C6B0731-BB8B-4F35-9A1C-37FE119A7D83}" presName="textNode" presStyleLbl="node1" presStyleIdx="1" presStyleCnt="7">
        <dgm:presLayoutVars>
          <dgm:bulletEnabled val="1"/>
        </dgm:presLayoutVars>
      </dgm:prSet>
      <dgm:spPr/>
      <dgm:t>
        <a:bodyPr/>
        <a:lstStyle/>
        <a:p>
          <a:endParaRPr lang="en-US"/>
        </a:p>
      </dgm:t>
    </dgm:pt>
    <dgm:pt modelId="{230C539A-757C-4AC2-A4B6-FB2DB76D549B}" type="pres">
      <dgm:prSet presAssocID="{4929AC1E-DACB-491B-BCA5-AD579410AC7C}" presName="sibTrans" presStyleCnt="0"/>
      <dgm:spPr/>
    </dgm:pt>
    <dgm:pt modelId="{79E3CFE0-9D35-494A-9414-A566D22AD764}" type="pres">
      <dgm:prSet presAssocID="{837F1005-9099-40F7-8000-7D96636EFEF8}" presName="textNode" presStyleLbl="node1" presStyleIdx="2" presStyleCnt="7">
        <dgm:presLayoutVars>
          <dgm:bulletEnabled val="1"/>
        </dgm:presLayoutVars>
      </dgm:prSet>
      <dgm:spPr/>
      <dgm:t>
        <a:bodyPr/>
        <a:lstStyle/>
        <a:p>
          <a:endParaRPr lang="en-US"/>
        </a:p>
      </dgm:t>
    </dgm:pt>
    <dgm:pt modelId="{16EB5605-E7CF-442D-BAEE-FA41A2FD0AD7}" type="pres">
      <dgm:prSet presAssocID="{035A352A-55AE-44EB-B425-880DD8418032}" presName="sibTrans" presStyleCnt="0"/>
      <dgm:spPr/>
    </dgm:pt>
    <dgm:pt modelId="{5A9D1069-A689-41A7-B62E-EDFAF07916F6}" type="pres">
      <dgm:prSet presAssocID="{1B21D673-F8F4-4CDF-A218-01D3D270623C}" presName="textNode" presStyleLbl="node1" presStyleIdx="3" presStyleCnt="7">
        <dgm:presLayoutVars>
          <dgm:bulletEnabled val="1"/>
        </dgm:presLayoutVars>
      </dgm:prSet>
      <dgm:spPr/>
      <dgm:t>
        <a:bodyPr/>
        <a:lstStyle/>
        <a:p>
          <a:endParaRPr lang="en-US"/>
        </a:p>
      </dgm:t>
    </dgm:pt>
    <dgm:pt modelId="{C7D8BBE5-8AC3-4307-BB21-FAFDF6BD8887}" type="pres">
      <dgm:prSet presAssocID="{6614AF20-C81A-4A05-BE23-C258135AE73A}" presName="sibTrans" presStyleCnt="0"/>
      <dgm:spPr/>
    </dgm:pt>
    <dgm:pt modelId="{85C89814-A6BD-4C0F-A9DF-E185C57C2B3D}" type="pres">
      <dgm:prSet presAssocID="{F1E1F9CA-78A2-4382-872E-7FEBF7B37A86}" presName="textNode" presStyleLbl="node1" presStyleIdx="4" presStyleCnt="7">
        <dgm:presLayoutVars>
          <dgm:bulletEnabled val="1"/>
        </dgm:presLayoutVars>
      </dgm:prSet>
      <dgm:spPr/>
      <dgm:t>
        <a:bodyPr/>
        <a:lstStyle/>
        <a:p>
          <a:endParaRPr lang="en-US"/>
        </a:p>
      </dgm:t>
    </dgm:pt>
    <dgm:pt modelId="{95D2AD33-249E-40F6-B853-E0114A1CAF3E}" type="pres">
      <dgm:prSet presAssocID="{70D31BDC-0B46-4C5F-B55C-222CE04F11C6}" presName="sibTrans" presStyleCnt="0"/>
      <dgm:spPr/>
    </dgm:pt>
    <dgm:pt modelId="{5BA3A6A6-8FD0-4254-967E-1990A0113F58}" type="pres">
      <dgm:prSet presAssocID="{FE276E09-6EE5-4A10-9660-AC9493889788}" presName="textNode" presStyleLbl="node1" presStyleIdx="5" presStyleCnt="7">
        <dgm:presLayoutVars>
          <dgm:bulletEnabled val="1"/>
        </dgm:presLayoutVars>
      </dgm:prSet>
      <dgm:spPr/>
      <dgm:t>
        <a:bodyPr/>
        <a:lstStyle/>
        <a:p>
          <a:endParaRPr lang="en-US"/>
        </a:p>
      </dgm:t>
    </dgm:pt>
    <dgm:pt modelId="{468C2FEA-2D33-4168-B47A-33E67FB879E2}" type="pres">
      <dgm:prSet presAssocID="{6EB11A21-2A54-4113-B545-30756876BEC8}" presName="sibTrans" presStyleCnt="0"/>
      <dgm:spPr/>
    </dgm:pt>
    <dgm:pt modelId="{EECA40E8-9B9F-4031-9D14-E54CC0552B39}" type="pres">
      <dgm:prSet presAssocID="{9F29E0D1-5F26-4513-8E99-9E44AD7660F2}" presName="textNode" presStyleLbl="node1" presStyleIdx="6" presStyleCnt="7">
        <dgm:presLayoutVars>
          <dgm:bulletEnabled val="1"/>
        </dgm:presLayoutVars>
      </dgm:prSet>
      <dgm:spPr/>
      <dgm:t>
        <a:bodyPr/>
        <a:lstStyle/>
        <a:p>
          <a:endParaRPr lang="en-US"/>
        </a:p>
      </dgm:t>
    </dgm:pt>
  </dgm:ptLst>
  <dgm:cxnLst>
    <dgm:cxn modelId="{18F0B6E3-6A07-4612-9BF4-4E129B3EB1FD}" srcId="{CC9366AA-4607-49FB-8829-3D5A13D06728}" destId="{837F1005-9099-40F7-8000-7D96636EFEF8}" srcOrd="2" destOrd="0" parTransId="{F828F21C-16C6-4EC3-BAA8-1CF9A820B0F1}" sibTransId="{035A352A-55AE-44EB-B425-880DD8418032}"/>
    <dgm:cxn modelId="{1E75A1E3-298E-4545-8F6C-F58BC086D29D}" srcId="{CC9366AA-4607-49FB-8829-3D5A13D06728}" destId="{F1E1F9CA-78A2-4382-872E-7FEBF7B37A86}" srcOrd="4" destOrd="0" parTransId="{CBB23E4A-4CD4-44F5-A97D-FC5A6DFA31BB}" sibTransId="{70D31BDC-0B46-4C5F-B55C-222CE04F11C6}"/>
    <dgm:cxn modelId="{E35ECF6B-483A-42D1-A5EF-293F40F4901C}" srcId="{CC9366AA-4607-49FB-8829-3D5A13D06728}" destId="{7C6B0731-BB8B-4F35-9A1C-37FE119A7D83}" srcOrd="1" destOrd="0" parTransId="{19345FBC-A265-426C-B872-32D951B1C2F0}" sibTransId="{4929AC1E-DACB-491B-BCA5-AD579410AC7C}"/>
    <dgm:cxn modelId="{0E001022-9133-4B00-9DAC-9B0DED70587C}" srcId="{CC9366AA-4607-49FB-8829-3D5A13D06728}" destId="{9F29E0D1-5F26-4513-8E99-9E44AD7660F2}" srcOrd="6" destOrd="0" parTransId="{A2249FD1-D88A-46AB-9CA8-9576A9EA777B}" sibTransId="{78352F05-1B13-4679-A5E3-81250FC8A1EA}"/>
    <dgm:cxn modelId="{65781C6B-EC38-435F-9AB1-299B032DB711}" type="presOf" srcId="{FE276E09-6EE5-4A10-9660-AC9493889788}" destId="{5BA3A6A6-8FD0-4254-967E-1990A0113F58}" srcOrd="0" destOrd="0" presId="urn:microsoft.com/office/officeart/2005/8/layout/hProcess9"/>
    <dgm:cxn modelId="{DDFEEF5A-FB71-48A7-B408-930312EE9897}" type="presOf" srcId="{7C6B0731-BB8B-4F35-9A1C-37FE119A7D83}" destId="{5EE0EB69-F3B0-40E4-8C6C-A9037BBFCE4F}" srcOrd="0" destOrd="0" presId="urn:microsoft.com/office/officeart/2005/8/layout/hProcess9"/>
    <dgm:cxn modelId="{E65013A3-3E7B-4D70-8C6C-F9DB00D87605}" type="presOf" srcId="{F1E1F9CA-78A2-4382-872E-7FEBF7B37A86}" destId="{85C89814-A6BD-4C0F-A9DF-E185C57C2B3D}" srcOrd="0" destOrd="0" presId="urn:microsoft.com/office/officeart/2005/8/layout/hProcess9"/>
    <dgm:cxn modelId="{1FC5193F-B9D5-4C59-AAAD-895424AB1235}" type="presOf" srcId="{9F29E0D1-5F26-4513-8E99-9E44AD7660F2}" destId="{EECA40E8-9B9F-4031-9D14-E54CC0552B39}" srcOrd="0" destOrd="0" presId="urn:microsoft.com/office/officeart/2005/8/layout/hProcess9"/>
    <dgm:cxn modelId="{9F940440-BC64-4388-9C15-B6D3CAE53632}" type="presOf" srcId="{CC9366AA-4607-49FB-8829-3D5A13D06728}" destId="{96287DD8-4743-4668-A284-A4AD6A811CCF}" srcOrd="0" destOrd="0" presId="urn:microsoft.com/office/officeart/2005/8/layout/hProcess9"/>
    <dgm:cxn modelId="{7716A281-EC5C-458F-B05E-38854FE63813}" srcId="{CC9366AA-4607-49FB-8829-3D5A13D06728}" destId="{FE276E09-6EE5-4A10-9660-AC9493889788}" srcOrd="5" destOrd="0" parTransId="{2A96C8A2-0B41-46A3-A409-660A73548012}" sibTransId="{6EB11A21-2A54-4113-B545-30756876BEC8}"/>
    <dgm:cxn modelId="{ADB3C6B3-8700-4CBC-8F0F-81F758A26731}" srcId="{CC9366AA-4607-49FB-8829-3D5A13D06728}" destId="{1B21D673-F8F4-4CDF-A218-01D3D270623C}" srcOrd="3" destOrd="0" parTransId="{DB7562E4-2886-4138-9D9A-88BEBB41FF99}" sibTransId="{6614AF20-C81A-4A05-BE23-C258135AE73A}"/>
    <dgm:cxn modelId="{A5502DF9-6A75-464C-AB96-F6B7E90E46BD}" srcId="{CC9366AA-4607-49FB-8829-3D5A13D06728}" destId="{5264245C-A280-45A0-B19B-0064666F699C}" srcOrd="0" destOrd="0" parTransId="{E159BF9F-CAA7-4AFF-8BF3-2CE357B2BCE4}" sibTransId="{7A2F0285-FA57-4560-AA19-E93E1C290220}"/>
    <dgm:cxn modelId="{CB68A88E-C6B3-415C-9631-530AEBCB5267}" type="presOf" srcId="{5264245C-A280-45A0-B19B-0064666F699C}" destId="{04B516FF-32D0-4EDB-A599-761316AC8B5C}" srcOrd="0" destOrd="0" presId="urn:microsoft.com/office/officeart/2005/8/layout/hProcess9"/>
    <dgm:cxn modelId="{95BCDA03-3801-4E84-908A-A1AC59809532}" type="presOf" srcId="{837F1005-9099-40F7-8000-7D96636EFEF8}" destId="{79E3CFE0-9D35-494A-9414-A566D22AD764}" srcOrd="0" destOrd="0" presId="urn:microsoft.com/office/officeart/2005/8/layout/hProcess9"/>
    <dgm:cxn modelId="{6D272530-B5EA-4B6B-83F8-8F4DA7DC7B38}" type="presOf" srcId="{1B21D673-F8F4-4CDF-A218-01D3D270623C}" destId="{5A9D1069-A689-41A7-B62E-EDFAF07916F6}" srcOrd="0" destOrd="0" presId="urn:microsoft.com/office/officeart/2005/8/layout/hProcess9"/>
    <dgm:cxn modelId="{0E560D1F-A9C5-46CD-AED3-07F167CF739A}" type="presParOf" srcId="{96287DD8-4743-4668-A284-A4AD6A811CCF}" destId="{73EF9B93-9FC7-4A9D-81D0-63FB1F4CD60C}" srcOrd="0" destOrd="0" presId="urn:microsoft.com/office/officeart/2005/8/layout/hProcess9"/>
    <dgm:cxn modelId="{D18EB248-0974-405D-8E25-864FF175B399}" type="presParOf" srcId="{96287DD8-4743-4668-A284-A4AD6A811CCF}" destId="{AEF33780-E483-4005-88A6-EBEBC3CCC6A8}" srcOrd="1" destOrd="0" presId="urn:microsoft.com/office/officeart/2005/8/layout/hProcess9"/>
    <dgm:cxn modelId="{D2AF25F3-6445-48BF-AE39-1C8A1646FB0C}" type="presParOf" srcId="{AEF33780-E483-4005-88A6-EBEBC3CCC6A8}" destId="{04B516FF-32D0-4EDB-A599-761316AC8B5C}" srcOrd="0" destOrd="0" presId="urn:microsoft.com/office/officeart/2005/8/layout/hProcess9"/>
    <dgm:cxn modelId="{DDB57C37-CC67-459A-9EE0-4C748B99C40C}" type="presParOf" srcId="{AEF33780-E483-4005-88A6-EBEBC3CCC6A8}" destId="{133024ED-E50D-4174-B7B6-D5E23CEBE472}" srcOrd="1" destOrd="0" presId="urn:microsoft.com/office/officeart/2005/8/layout/hProcess9"/>
    <dgm:cxn modelId="{CBDE14E4-ABD2-4A23-A509-6C03B8AFD04F}" type="presParOf" srcId="{AEF33780-E483-4005-88A6-EBEBC3CCC6A8}" destId="{5EE0EB69-F3B0-40E4-8C6C-A9037BBFCE4F}" srcOrd="2" destOrd="0" presId="urn:microsoft.com/office/officeart/2005/8/layout/hProcess9"/>
    <dgm:cxn modelId="{14E35376-B94C-44C9-9436-B3EF8AFE22CA}" type="presParOf" srcId="{AEF33780-E483-4005-88A6-EBEBC3CCC6A8}" destId="{230C539A-757C-4AC2-A4B6-FB2DB76D549B}" srcOrd="3" destOrd="0" presId="urn:microsoft.com/office/officeart/2005/8/layout/hProcess9"/>
    <dgm:cxn modelId="{D48AC4D2-0936-44BC-9594-2A5DD2C3C52D}" type="presParOf" srcId="{AEF33780-E483-4005-88A6-EBEBC3CCC6A8}" destId="{79E3CFE0-9D35-494A-9414-A566D22AD764}" srcOrd="4" destOrd="0" presId="urn:microsoft.com/office/officeart/2005/8/layout/hProcess9"/>
    <dgm:cxn modelId="{F2708515-4E91-4A88-A359-ABE324492D47}" type="presParOf" srcId="{AEF33780-E483-4005-88A6-EBEBC3CCC6A8}" destId="{16EB5605-E7CF-442D-BAEE-FA41A2FD0AD7}" srcOrd="5" destOrd="0" presId="urn:microsoft.com/office/officeart/2005/8/layout/hProcess9"/>
    <dgm:cxn modelId="{A74BEA17-8C73-4181-8448-AA3897BFF7AA}" type="presParOf" srcId="{AEF33780-E483-4005-88A6-EBEBC3CCC6A8}" destId="{5A9D1069-A689-41A7-B62E-EDFAF07916F6}" srcOrd="6" destOrd="0" presId="urn:microsoft.com/office/officeart/2005/8/layout/hProcess9"/>
    <dgm:cxn modelId="{8C5E08B6-AF38-44A9-A87E-B9474B129C28}" type="presParOf" srcId="{AEF33780-E483-4005-88A6-EBEBC3CCC6A8}" destId="{C7D8BBE5-8AC3-4307-BB21-FAFDF6BD8887}" srcOrd="7" destOrd="0" presId="urn:microsoft.com/office/officeart/2005/8/layout/hProcess9"/>
    <dgm:cxn modelId="{A5804E0D-EC67-43AB-B82F-99EA2AD34E04}" type="presParOf" srcId="{AEF33780-E483-4005-88A6-EBEBC3CCC6A8}" destId="{85C89814-A6BD-4C0F-A9DF-E185C57C2B3D}" srcOrd="8" destOrd="0" presId="urn:microsoft.com/office/officeart/2005/8/layout/hProcess9"/>
    <dgm:cxn modelId="{D4230230-1907-4296-85E3-299F7D43EA89}" type="presParOf" srcId="{AEF33780-E483-4005-88A6-EBEBC3CCC6A8}" destId="{95D2AD33-249E-40F6-B853-E0114A1CAF3E}" srcOrd="9" destOrd="0" presId="urn:microsoft.com/office/officeart/2005/8/layout/hProcess9"/>
    <dgm:cxn modelId="{2E1C7164-7C81-4EEF-8C2F-943DBC10DD11}" type="presParOf" srcId="{AEF33780-E483-4005-88A6-EBEBC3CCC6A8}" destId="{5BA3A6A6-8FD0-4254-967E-1990A0113F58}" srcOrd="10" destOrd="0" presId="urn:microsoft.com/office/officeart/2005/8/layout/hProcess9"/>
    <dgm:cxn modelId="{402D3250-BE6E-4322-9618-D0F531DC5974}" type="presParOf" srcId="{AEF33780-E483-4005-88A6-EBEBC3CCC6A8}" destId="{468C2FEA-2D33-4168-B47A-33E67FB879E2}" srcOrd="11" destOrd="0" presId="urn:microsoft.com/office/officeart/2005/8/layout/hProcess9"/>
    <dgm:cxn modelId="{652B9550-B3A4-4736-804F-047A7C837D21}" type="presParOf" srcId="{AEF33780-E483-4005-88A6-EBEBC3CCC6A8}" destId="{EECA40E8-9B9F-4031-9D14-E54CC0552B39}"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D813F4-99CD-41B5-890B-1DAE07200607}"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7EFBF000-4E40-4691-9CD9-4BAEA869A0C6}">
      <dgm:prSet/>
      <dgm:spPr/>
      <dgm:t>
        <a:bodyPr/>
        <a:lstStyle/>
        <a:p>
          <a:pPr algn="ctr"/>
          <a:r>
            <a:rPr lang="en-US" dirty="0"/>
            <a:t>IPIs are universities, research institutes or companies (public or private) </a:t>
          </a:r>
        </a:p>
      </dgm:t>
    </dgm:pt>
    <dgm:pt modelId="{278D422C-0E38-4F3F-9143-7FAE5FC9AFBB}" type="parTrans" cxnId="{2A793445-F596-4C70-8435-0D38DDD35DD1}">
      <dgm:prSet/>
      <dgm:spPr/>
      <dgm:t>
        <a:bodyPr/>
        <a:lstStyle/>
        <a:p>
          <a:pPr algn="ctr"/>
          <a:endParaRPr lang="en-US"/>
        </a:p>
      </dgm:t>
    </dgm:pt>
    <dgm:pt modelId="{11CB54E0-82D2-4335-9BE8-36413C62E3A9}" type="sibTrans" cxnId="{2A793445-F596-4C70-8435-0D38DDD35DD1}">
      <dgm:prSet/>
      <dgm:spPr/>
      <dgm:t>
        <a:bodyPr/>
        <a:lstStyle/>
        <a:p>
          <a:pPr algn="ctr"/>
          <a:endParaRPr lang="en-US"/>
        </a:p>
      </dgm:t>
    </dgm:pt>
    <dgm:pt modelId="{76E2EDDD-4511-4925-9370-3F1FF441ED26}">
      <dgm:prSet/>
      <dgm:spPr/>
      <dgm:t>
        <a:bodyPr/>
        <a:lstStyle/>
        <a:p>
          <a:pPr algn="ctr"/>
          <a:r>
            <a:rPr lang="en-US" dirty="0"/>
            <a:t>Institutions with strong PhD training, research &amp; innovation in the Priority Thematic Areas</a:t>
          </a:r>
        </a:p>
      </dgm:t>
    </dgm:pt>
    <dgm:pt modelId="{2615D500-96B7-4854-9B6C-507CBBF80C2D}" type="parTrans" cxnId="{EF1E5738-75D5-4642-8B94-3D1E5AD7D312}">
      <dgm:prSet/>
      <dgm:spPr/>
      <dgm:t>
        <a:bodyPr/>
        <a:lstStyle/>
        <a:p>
          <a:pPr algn="ctr"/>
          <a:endParaRPr lang="en-US"/>
        </a:p>
      </dgm:t>
    </dgm:pt>
    <dgm:pt modelId="{9B614360-87F3-4990-A6EE-B31AE0650490}" type="sibTrans" cxnId="{EF1E5738-75D5-4642-8B94-3D1E5AD7D312}">
      <dgm:prSet/>
      <dgm:spPr/>
      <dgm:t>
        <a:bodyPr/>
        <a:lstStyle/>
        <a:p>
          <a:pPr algn="ctr"/>
          <a:endParaRPr lang="en-US"/>
        </a:p>
      </dgm:t>
    </dgm:pt>
    <dgm:pt modelId="{13087A16-1579-4811-8B65-889493C57880}">
      <dgm:prSet/>
      <dgm:spPr/>
      <dgm:t>
        <a:bodyPr/>
        <a:lstStyle/>
        <a:p>
          <a:pPr algn="ctr"/>
          <a:r>
            <a:rPr lang="en-US" dirty="0"/>
            <a:t>Private sector partners will help strengthen industry linkages and promote more demand-driven training, research and innovation</a:t>
          </a:r>
        </a:p>
      </dgm:t>
    </dgm:pt>
    <dgm:pt modelId="{92355E8D-C643-440A-AA6F-F505ACD43640}" type="parTrans" cxnId="{AE28E730-19DB-4C71-91D6-5F05FEF69B56}">
      <dgm:prSet/>
      <dgm:spPr/>
      <dgm:t>
        <a:bodyPr/>
        <a:lstStyle/>
        <a:p>
          <a:pPr algn="ctr"/>
          <a:endParaRPr lang="en-US"/>
        </a:p>
      </dgm:t>
    </dgm:pt>
    <dgm:pt modelId="{3C9984F3-2E5D-4997-BAAD-3D657156B8A2}" type="sibTrans" cxnId="{AE28E730-19DB-4C71-91D6-5F05FEF69B56}">
      <dgm:prSet/>
      <dgm:spPr/>
      <dgm:t>
        <a:bodyPr/>
        <a:lstStyle/>
        <a:p>
          <a:pPr algn="ctr"/>
          <a:endParaRPr lang="en-US"/>
        </a:p>
      </dgm:t>
    </dgm:pt>
    <dgm:pt modelId="{8FE53418-306C-400B-A53E-99BC36A8F709}">
      <dgm:prSet/>
      <dgm:spPr/>
      <dgm:t>
        <a:bodyPr/>
        <a:lstStyle/>
        <a:p>
          <a:pPr algn="ctr"/>
          <a:r>
            <a:rPr lang="en-US" dirty="0"/>
            <a:t>Experience or willingness to work with RSIF African Host Universities (AHU) and ASET fields relevant to sub-Saharan Africa</a:t>
          </a:r>
        </a:p>
      </dgm:t>
    </dgm:pt>
    <dgm:pt modelId="{36F280AA-40C4-41C2-A7F7-86ADD5069118}" type="parTrans" cxnId="{4558B832-C443-4CCD-8B1A-259405C822C8}">
      <dgm:prSet/>
      <dgm:spPr/>
      <dgm:t>
        <a:bodyPr/>
        <a:lstStyle/>
        <a:p>
          <a:pPr algn="ctr"/>
          <a:endParaRPr lang="en-US"/>
        </a:p>
      </dgm:t>
    </dgm:pt>
    <dgm:pt modelId="{D422EF5F-1271-4F77-BF59-1158F5A5BF56}" type="sibTrans" cxnId="{4558B832-C443-4CCD-8B1A-259405C822C8}">
      <dgm:prSet/>
      <dgm:spPr/>
      <dgm:t>
        <a:bodyPr/>
        <a:lstStyle/>
        <a:p>
          <a:pPr algn="ctr"/>
          <a:endParaRPr lang="en-US"/>
        </a:p>
      </dgm:t>
    </dgm:pt>
    <dgm:pt modelId="{EE4063F8-3261-44A5-AD03-0EDEDEE04D6A}">
      <dgm:prSet/>
      <dgm:spPr/>
      <dgm:t>
        <a:bodyPr/>
        <a:lstStyle/>
        <a:p>
          <a:pPr algn="ctr"/>
          <a:r>
            <a:rPr lang="en-US" dirty="0"/>
            <a:t>Offer 1-2 year sandwich opportunities for RSIF PhD Scholars -relevance to African problems</a:t>
          </a:r>
        </a:p>
      </dgm:t>
    </dgm:pt>
    <dgm:pt modelId="{2AB149C0-C132-43E2-98D4-AF9C882051FA}" type="parTrans" cxnId="{852C2047-54DF-4146-B651-0A208258C110}">
      <dgm:prSet/>
      <dgm:spPr/>
      <dgm:t>
        <a:bodyPr/>
        <a:lstStyle/>
        <a:p>
          <a:pPr algn="ctr"/>
          <a:endParaRPr lang="en-US"/>
        </a:p>
      </dgm:t>
    </dgm:pt>
    <dgm:pt modelId="{12FFA962-4AAA-4C5F-BD8D-6606AB6BBED6}" type="sibTrans" cxnId="{852C2047-54DF-4146-B651-0A208258C110}">
      <dgm:prSet/>
      <dgm:spPr/>
      <dgm:t>
        <a:bodyPr/>
        <a:lstStyle/>
        <a:p>
          <a:pPr algn="ctr"/>
          <a:endParaRPr lang="en-US"/>
        </a:p>
      </dgm:t>
    </dgm:pt>
    <dgm:pt modelId="{7B738424-1E3A-4A26-8254-64831440BA6A}">
      <dgm:prSet/>
      <dgm:spPr/>
      <dgm:t>
        <a:bodyPr/>
        <a:lstStyle/>
        <a:p>
          <a:pPr algn="ctr"/>
          <a:endParaRPr lang="en-US"/>
        </a:p>
      </dgm:t>
    </dgm:pt>
    <dgm:pt modelId="{5040CEDF-0F98-4F35-A22A-FF0EDD331A6E}" type="parTrans" cxnId="{E743F46B-C68A-45C0-8841-E504782E6EA1}">
      <dgm:prSet/>
      <dgm:spPr/>
      <dgm:t>
        <a:bodyPr/>
        <a:lstStyle/>
        <a:p>
          <a:pPr algn="ctr"/>
          <a:endParaRPr lang="en-US"/>
        </a:p>
      </dgm:t>
    </dgm:pt>
    <dgm:pt modelId="{6D8A5A69-755D-49A7-A92E-DB02551528EA}" type="sibTrans" cxnId="{E743F46B-C68A-45C0-8841-E504782E6EA1}">
      <dgm:prSet/>
      <dgm:spPr/>
      <dgm:t>
        <a:bodyPr/>
        <a:lstStyle/>
        <a:p>
          <a:pPr algn="ctr"/>
          <a:endParaRPr lang="en-US"/>
        </a:p>
      </dgm:t>
    </dgm:pt>
    <dgm:pt modelId="{FD510013-56A4-4387-B829-B941A7EEEC70}">
      <dgm:prSet/>
      <dgm:spPr/>
      <dgm:t>
        <a:bodyPr/>
        <a:lstStyle/>
        <a:p>
          <a:pPr algn="ctr"/>
          <a:r>
            <a:rPr lang="en-US" dirty="0"/>
            <a:t>Support AHUs to improve quality of relevant PhD programs</a:t>
          </a:r>
        </a:p>
      </dgm:t>
    </dgm:pt>
    <dgm:pt modelId="{9BE43BC5-0B16-4749-AD1C-3D69259A4EF8}" type="parTrans" cxnId="{1B217BD7-FB26-40C4-81B6-BC1017CF2CAE}">
      <dgm:prSet/>
      <dgm:spPr/>
      <dgm:t>
        <a:bodyPr/>
        <a:lstStyle/>
        <a:p>
          <a:pPr algn="ctr"/>
          <a:endParaRPr lang="en-US"/>
        </a:p>
      </dgm:t>
    </dgm:pt>
    <dgm:pt modelId="{D112BA11-7792-4A72-A087-4891D1E0D33A}" type="sibTrans" cxnId="{1B217BD7-FB26-40C4-81B6-BC1017CF2CAE}">
      <dgm:prSet/>
      <dgm:spPr/>
      <dgm:t>
        <a:bodyPr/>
        <a:lstStyle/>
        <a:p>
          <a:pPr algn="ctr"/>
          <a:endParaRPr lang="en-US"/>
        </a:p>
      </dgm:t>
    </dgm:pt>
    <dgm:pt modelId="{79B93608-9A80-4334-BCEE-5E39B8E41F8A}" type="pres">
      <dgm:prSet presAssocID="{4DD813F4-99CD-41B5-890B-1DAE07200607}" presName="matrix" presStyleCnt="0">
        <dgm:presLayoutVars>
          <dgm:chMax val="1"/>
          <dgm:dir/>
          <dgm:resizeHandles val="exact"/>
        </dgm:presLayoutVars>
      </dgm:prSet>
      <dgm:spPr/>
      <dgm:t>
        <a:bodyPr/>
        <a:lstStyle/>
        <a:p>
          <a:endParaRPr lang="en-US"/>
        </a:p>
      </dgm:t>
    </dgm:pt>
    <dgm:pt modelId="{261CA3CC-BD61-4D02-898D-B7D92953A32B}" type="pres">
      <dgm:prSet presAssocID="{4DD813F4-99CD-41B5-890B-1DAE07200607}" presName="diamond" presStyleLbl="bgShp" presStyleIdx="0" presStyleCnt="1"/>
      <dgm:spPr/>
    </dgm:pt>
    <dgm:pt modelId="{2B5CAABA-F1FF-4EFC-92C5-587FFF786D55}" type="pres">
      <dgm:prSet presAssocID="{4DD813F4-99CD-41B5-890B-1DAE07200607}" presName="quad1" presStyleLbl="node1" presStyleIdx="0" presStyleCnt="4">
        <dgm:presLayoutVars>
          <dgm:chMax val="0"/>
          <dgm:chPref val="0"/>
          <dgm:bulletEnabled val="1"/>
        </dgm:presLayoutVars>
      </dgm:prSet>
      <dgm:spPr/>
      <dgm:t>
        <a:bodyPr/>
        <a:lstStyle/>
        <a:p>
          <a:endParaRPr lang="en-US"/>
        </a:p>
      </dgm:t>
    </dgm:pt>
    <dgm:pt modelId="{7EDA7B56-E697-4496-9459-8AE3221028B5}" type="pres">
      <dgm:prSet presAssocID="{4DD813F4-99CD-41B5-890B-1DAE07200607}" presName="quad2" presStyleLbl="node1" presStyleIdx="1" presStyleCnt="4">
        <dgm:presLayoutVars>
          <dgm:chMax val="0"/>
          <dgm:chPref val="0"/>
          <dgm:bulletEnabled val="1"/>
        </dgm:presLayoutVars>
      </dgm:prSet>
      <dgm:spPr/>
      <dgm:t>
        <a:bodyPr/>
        <a:lstStyle/>
        <a:p>
          <a:endParaRPr lang="en-US"/>
        </a:p>
      </dgm:t>
    </dgm:pt>
    <dgm:pt modelId="{F36B9BA3-E39E-4E64-90D6-DF6F59AC8BCD}" type="pres">
      <dgm:prSet presAssocID="{4DD813F4-99CD-41B5-890B-1DAE07200607}" presName="quad3" presStyleLbl="node1" presStyleIdx="2" presStyleCnt="4">
        <dgm:presLayoutVars>
          <dgm:chMax val="0"/>
          <dgm:chPref val="0"/>
          <dgm:bulletEnabled val="1"/>
        </dgm:presLayoutVars>
      </dgm:prSet>
      <dgm:spPr/>
      <dgm:t>
        <a:bodyPr/>
        <a:lstStyle/>
        <a:p>
          <a:endParaRPr lang="en-US"/>
        </a:p>
      </dgm:t>
    </dgm:pt>
    <dgm:pt modelId="{0A06A1B1-86BA-47BB-9982-0FD6CA681BBC}" type="pres">
      <dgm:prSet presAssocID="{4DD813F4-99CD-41B5-890B-1DAE07200607}" presName="quad4" presStyleLbl="node1" presStyleIdx="3" presStyleCnt="4">
        <dgm:presLayoutVars>
          <dgm:chMax val="0"/>
          <dgm:chPref val="0"/>
          <dgm:bulletEnabled val="1"/>
        </dgm:presLayoutVars>
      </dgm:prSet>
      <dgm:spPr/>
      <dgm:t>
        <a:bodyPr/>
        <a:lstStyle/>
        <a:p>
          <a:endParaRPr lang="en-US"/>
        </a:p>
      </dgm:t>
    </dgm:pt>
  </dgm:ptLst>
  <dgm:cxnLst>
    <dgm:cxn modelId="{6A63E8BE-73B3-4D67-99D2-8058A406FF8E}" type="presOf" srcId="{7EFBF000-4E40-4691-9CD9-4BAEA869A0C6}" destId="{2B5CAABA-F1FF-4EFC-92C5-587FFF786D55}" srcOrd="0" destOrd="0" presId="urn:microsoft.com/office/officeart/2005/8/layout/matrix3"/>
    <dgm:cxn modelId="{9FB27A7B-B1BC-47DE-A941-EFA29A9C176C}" type="presOf" srcId="{13087A16-1579-4811-8B65-889493C57880}" destId="{F36B9BA3-E39E-4E64-90D6-DF6F59AC8BCD}" srcOrd="0" destOrd="0" presId="urn:microsoft.com/office/officeart/2005/8/layout/matrix3"/>
    <dgm:cxn modelId="{31E57191-B5FF-4714-B8F5-5A252A226BED}" type="presOf" srcId="{EE4063F8-3261-44A5-AD03-0EDEDEE04D6A}" destId="{0A06A1B1-86BA-47BB-9982-0FD6CA681BBC}" srcOrd="0" destOrd="1" presId="urn:microsoft.com/office/officeart/2005/8/layout/matrix3"/>
    <dgm:cxn modelId="{BE152C4C-716B-4FDF-A2E4-F02E8FAF1D4C}" type="presOf" srcId="{76E2EDDD-4511-4925-9370-3F1FF441ED26}" destId="{7EDA7B56-E697-4496-9459-8AE3221028B5}" srcOrd="0" destOrd="0" presId="urn:microsoft.com/office/officeart/2005/8/layout/matrix3"/>
    <dgm:cxn modelId="{1B217BD7-FB26-40C4-81B6-BC1017CF2CAE}" srcId="{76E2EDDD-4511-4925-9370-3F1FF441ED26}" destId="{FD510013-56A4-4387-B829-B941A7EEEC70}" srcOrd="0" destOrd="0" parTransId="{9BE43BC5-0B16-4749-AD1C-3D69259A4EF8}" sibTransId="{D112BA11-7792-4A72-A087-4891D1E0D33A}"/>
    <dgm:cxn modelId="{E743F46B-C68A-45C0-8841-E504782E6EA1}" srcId="{4DD813F4-99CD-41B5-890B-1DAE07200607}" destId="{7B738424-1E3A-4A26-8254-64831440BA6A}" srcOrd="4" destOrd="0" parTransId="{5040CEDF-0F98-4F35-A22A-FF0EDD331A6E}" sibTransId="{6D8A5A69-755D-49A7-A92E-DB02551528EA}"/>
    <dgm:cxn modelId="{E853D6FB-FACF-486F-9A18-9E60E70A5A3E}" type="presOf" srcId="{FD510013-56A4-4387-B829-B941A7EEEC70}" destId="{7EDA7B56-E697-4496-9459-8AE3221028B5}" srcOrd="0" destOrd="1" presId="urn:microsoft.com/office/officeart/2005/8/layout/matrix3"/>
    <dgm:cxn modelId="{852C2047-54DF-4146-B651-0A208258C110}" srcId="{8FE53418-306C-400B-A53E-99BC36A8F709}" destId="{EE4063F8-3261-44A5-AD03-0EDEDEE04D6A}" srcOrd="0" destOrd="0" parTransId="{2AB149C0-C132-43E2-98D4-AF9C882051FA}" sibTransId="{12FFA962-4AAA-4C5F-BD8D-6606AB6BBED6}"/>
    <dgm:cxn modelId="{EF1E5738-75D5-4642-8B94-3D1E5AD7D312}" srcId="{4DD813F4-99CD-41B5-890B-1DAE07200607}" destId="{76E2EDDD-4511-4925-9370-3F1FF441ED26}" srcOrd="1" destOrd="0" parTransId="{2615D500-96B7-4854-9B6C-507CBBF80C2D}" sibTransId="{9B614360-87F3-4990-A6EE-B31AE0650490}"/>
    <dgm:cxn modelId="{2A793445-F596-4C70-8435-0D38DDD35DD1}" srcId="{4DD813F4-99CD-41B5-890B-1DAE07200607}" destId="{7EFBF000-4E40-4691-9CD9-4BAEA869A0C6}" srcOrd="0" destOrd="0" parTransId="{278D422C-0E38-4F3F-9143-7FAE5FC9AFBB}" sibTransId="{11CB54E0-82D2-4335-9BE8-36413C62E3A9}"/>
    <dgm:cxn modelId="{AE28E730-19DB-4C71-91D6-5F05FEF69B56}" srcId="{4DD813F4-99CD-41B5-890B-1DAE07200607}" destId="{13087A16-1579-4811-8B65-889493C57880}" srcOrd="2" destOrd="0" parTransId="{92355E8D-C643-440A-AA6F-F505ACD43640}" sibTransId="{3C9984F3-2E5D-4997-BAAD-3D657156B8A2}"/>
    <dgm:cxn modelId="{C17E31B5-C2E3-4A89-8C6F-38B8D0E52C9A}" type="presOf" srcId="{4DD813F4-99CD-41B5-890B-1DAE07200607}" destId="{79B93608-9A80-4334-BCEE-5E39B8E41F8A}" srcOrd="0" destOrd="0" presId="urn:microsoft.com/office/officeart/2005/8/layout/matrix3"/>
    <dgm:cxn modelId="{DCC5690A-3760-4A6A-B450-D7E1FD953140}" type="presOf" srcId="{8FE53418-306C-400B-A53E-99BC36A8F709}" destId="{0A06A1B1-86BA-47BB-9982-0FD6CA681BBC}" srcOrd="0" destOrd="0" presId="urn:microsoft.com/office/officeart/2005/8/layout/matrix3"/>
    <dgm:cxn modelId="{4558B832-C443-4CCD-8B1A-259405C822C8}" srcId="{4DD813F4-99CD-41B5-890B-1DAE07200607}" destId="{8FE53418-306C-400B-A53E-99BC36A8F709}" srcOrd="3" destOrd="0" parTransId="{36F280AA-40C4-41C2-A7F7-86ADD5069118}" sibTransId="{D422EF5F-1271-4F77-BF59-1158F5A5BF56}"/>
    <dgm:cxn modelId="{80DB7554-C1D8-4DA2-B55A-E4D165F76976}" type="presParOf" srcId="{79B93608-9A80-4334-BCEE-5E39B8E41F8A}" destId="{261CA3CC-BD61-4D02-898D-B7D92953A32B}" srcOrd="0" destOrd="0" presId="urn:microsoft.com/office/officeart/2005/8/layout/matrix3"/>
    <dgm:cxn modelId="{492764C1-AD54-4FE7-A360-814DEDBDD64E}" type="presParOf" srcId="{79B93608-9A80-4334-BCEE-5E39B8E41F8A}" destId="{2B5CAABA-F1FF-4EFC-92C5-587FFF786D55}" srcOrd="1" destOrd="0" presId="urn:microsoft.com/office/officeart/2005/8/layout/matrix3"/>
    <dgm:cxn modelId="{F9670444-3E41-46DE-9CF0-9FCA80714C17}" type="presParOf" srcId="{79B93608-9A80-4334-BCEE-5E39B8E41F8A}" destId="{7EDA7B56-E697-4496-9459-8AE3221028B5}" srcOrd="2" destOrd="0" presId="urn:microsoft.com/office/officeart/2005/8/layout/matrix3"/>
    <dgm:cxn modelId="{8A82AFB9-27DC-42F1-B152-917C481AB01B}" type="presParOf" srcId="{79B93608-9A80-4334-BCEE-5E39B8E41F8A}" destId="{F36B9BA3-E39E-4E64-90D6-DF6F59AC8BCD}" srcOrd="3" destOrd="0" presId="urn:microsoft.com/office/officeart/2005/8/layout/matrix3"/>
    <dgm:cxn modelId="{11812126-0B40-4A9E-8D5F-AF172356BCD8}" type="presParOf" srcId="{79B93608-9A80-4334-BCEE-5E39B8E41F8A}" destId="{0A06A1B1-86BA-47BB-9982-0FD6CA681BB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6A9824-FB3B-E040-B21E-B45D8AE04350}" type="doc">
      <dgm:prSet loTypeId="urn:microsoft.com/office/officeart/2005/8/layout/hList1" loCatId="" qsTypeId="urn:microsoft.com/office/officeart/2005/8/quickstyle/simple1" qsCatId="simple" csTypeId="urn:microsoft.com/office/officeart/2005/8/colors/colorful4" csCatId="colorful" phldr="1"/>
      <dgm:spPr/>
      <dgm:t>
        <a:bodyPr/>
        <a:lstStyle/>
        <a:p>
          <a:endParaRPr lang="en-US"/>
        </a:p>
      </dgm:t>
    </dgm:pt>
    <dgm:pt modelId="{89C2C0C2-EB70-EC40-88B2-81B418C3B3D0}">
      <dgm:prSet phldrT="[Text]"/>
      <dgm:spPr/>
      <dgm:t>
        <a:bodyPr/>
        <a:lstStyle/>
        <a:p>
          <a:r>
            <a:rPr lang="en-US" dirty="0"/>
            <a:t>Type 1 -Research Awards</a:t>
          </a:r>
        </a:p>
      </dgm:t>
    </dgm:pt>
    <dgm:pt modelId="{8B31D236-BCFC-C642-A003-B9084AAB2D9A}" type="parTrans" cxnId="{94CFFB0B-6A31-044E-A1B1-F82BF4F40ABB}">
      <dgm:prSet/>
      <dgm:spPr/>
      <dgm:t>
        <a:bodyPr/>
        <a:lstStyle/>
        <a:p>
          <a:endParaRPr lang="en-US"/>
        </a:p>
      </dgm:t>
    </dgm:pt>
    <dgm:pt modelId="{AAB5604C-4C87-464A-A1E8-C1C05F36DE02}" type="sibTrans" cxnId="{94CFFB0B-6A31-044E-A1B1-F82BF4F40ABB}">
      <dgm:prSet/>
      <dgm:spPr/>
      <dgm:t>
        <a:bodyPr/>
        <a:lstStyle/>
        <a:p>
          <a:endParaRPr lang="en-US"/>
        </a:p>
      </dgm:t>
    </dgm:pt>
    <dgm:pt modelId="{497A47BB-FFF0-964E-AF3A-FF1F73EC5545}">
      <dgm:prSet phldrT="[Text]"/>
      <dgm:spPr/>
      <dgm:t>
        <a:bodyPr/>
        <a:lstStyle/>
        <a:p>
          <a:pPr>
            <a:buFont typeface="+mj-lt"/>
            <a:buAutoNum type="arabicPeriod"/>
          </a:pPr>
          <a:r>
            <a:rPr lang="en-US" dirty="0"/>
            <a:t>Grant size: US$ 90,000</a:t>
          </a:r>
        </a:p>
      </dgm:t>
    </dgm:pt>
    <dgm:pt modelId="{72E46BDA-2A94-3142-9E83-A0646ABF1DD8}" type="parTrans" cxnId="{71DBBC4C-AFA8-0948-8C48-5BA1A33ABCE0}">
      <dgm:prSet/>
      <dgm:spPr/>
      <dgm:t>
        <a:bodyPr/>
        <a:lstStyle/>
        <a:p>
          <a:endParaRPr lang="en-US"/>
        </a:p>
      </dgm:t>
    </dgm:pt>
    <dgm:pt modelId="{DD9375C5-7239-4242-9A1A-5F01BB5EF5B7}" type="sibTrans" cxnId="{71DBBC4C-AFA8-0948-8C48-5BA1A33ABCE0}">
      <dgm:prSet/>
      <dgm:spPr/>
      <dgm:t>
        <a:bodyPr/>
        <a:lstStyle/>
        <a:p>
          <a:endParaRPr lang="en-US"/>
        </a:p>
      </dgm:t>
    </dgm:pt>
    <dgm:pt modelId="{8F201427-A53F-044B-B79B-F68FAF356E54}">
      <dgm:prSet phldrT="[Text]"/>
      <dgm:spPr/>
      <dgm:t>
        <a:bodyPr/>
        <a:lstStyle/>
        <a:p>
          <a:r>
            <a:rPr lang="en-US" dirty="0"/>
            <a:t>Type 2 -Junior Investigator Res. Award</a:t>
          </a:r>
        </a:p>
      </dgm:t>
    </dgm:pt>
    <dgm:pt modelId="{A6585FC1-ED0B-8A4A-AB42-C5C6DA853CD6}" type="parTrans" cxnId="{AD77C2D0-2A46-214A-BB6A-3F94F8524203}">
      <dgm:prSet/>
      <dgm:spPr/>
      <dgm:t>
        <a:bodyPr/>
        <a:lstStyle/>
        <a:p>
          <a:endParaRPr lang="en-US"/>
        </a:p>
      </dgm:t>
    </dgm:pt>
    <dgm:pt modelId="{03E18B25-5552-1E4B-B23A-B3F0E16FE8A9}" type="sibTrans" cxnId="{AD77C2D0-2A46-214A-BB6A-3F94F8524203}">
      <dgm:prSet/>
      <dgm:spPr/>
      <dgm:t>
        <a:bodyPr/>
        <a:lstStyle/>
        <a:p>
          <a:endParaRPr lang="en-US"/>
        </a:p>
      </dgm:t>
    </dgm:pt>
    <dgm:pt modelId="{68B3DF16-C6D1-244D-B82D-1DBA88478429}">
      <dgm:prSet phldrT="[Text]"/>
      <dgm:spPr/>
      <dgm:t>
        <a:bodyPr/>
        <a:lstStyle/>
        <a:p>
          <a:pPr>
            <a:buFont typeface="+mj-lt"/>
            <a:buAutoNum type="arabicPeriod"/>
          </a:pPr>
          <a:r>
            <a:rPr lang="en-US" dirty="0"/>
            <a:t>Grant size: US$ 80,000</a:t>
          </a:r>
        </a:p>
      </dgm:t>
    </dgm:pt>
    <dgm:pt modelId="{E03303D4-1730-2E43-9040-921ABDF30039}" type="parTrans" cxnId="{6F60AE87-C3DC-2F42-B4DC-2749503224E9}">
      <dgm:prSet/>
      <dgm:spPr/>
      <dgm:t>
        <a:bodyPr/>
        <a:lstStyle/>
        <a:p>
          <a:endParaRPr lang="en-US"/>
        </a:p>
      </dgm:t>
    </dgm:pt>
    <dgm:pt modelId="{DBC28195-01EC-9346-BA6F-46A065F9A7EB}" type="sibTrans" cxnId="{6F60AE87-C3DC-2F42-B4DC-2749503224E9}">
      <dgm:prSet/>
      <dgm:spPr/>
      <dgm:t>
        <a:bodyPr/>
        <a:lstStyle/>
        <a:p>
          <a:endParaRPr lang="en-US"/>
        </a:p>
      </dgm:t>
    </dgm:pt>
    <dgm:pt modelId="{43B087D5-578A-0F40-B38A-E82E8B160B21}">
      <dgm:prSet phldrT="[Text]"/>
      <dgm:spPr/>
      <dgm:t>
        <a:bodyPr/>
        <a:lstStyle/>
        <a:p>
          <a:pPr>
            <a:buFont typeface="+mj-lt"/>
            <a:buAutoNum type="arabicPeriod"/>
          </a:pPr>
          <a:r>
            <a:rPr lang="en-US" dirty="0"/>
            <a:t>No. to be awarded: 10</a:t>
          </a:r>
        </a:p>
      </dgm:t>
    </dgm:pt>
    <dgm:pt modelId="{DA746E28-CFB8-AA41-89AB-D596BC821590}" type="parTrans" cxnId="{176BBCD7-CBF2-3046-89B0-1B5EBA229D2A}">
      <dgm:prSet/>
      <dgm:spPr/>
      <dgm:t>
        <a:bodyPr/>
        <a:lstStyle/>
        <a:p>
          <a:endParaRPr lang="en-US"/>
        </a:p>
      </dgm:t>
    </dgm:pt>
    <dgm:pt modelId="{7DA28F80-1E04-E145-8FD8-B42E28C14A03}" type="sibTrans" cxnId="{176BBCD7-CBF2-3046-89B0-1B5EBA229D2A}">
      <dgm:prSet/>
      <dgm:spPr/>
      <dgm:t>
        <a:bodyPr/>
        <a:lstStyle/>
        <a:p>
          <a:endParaRPr lang="en-US"/>
        </a:p>
      </dgm:t>
    </dgm:pt>
    <dgm:pt modelId="{D8071D21-FDE4-834A-A100-814F980F84E7}">
      <dgm:prSet phldrT="[Text]"/>
      <dgm:spPr/>
      <dgm:t>
        <a:bodyPr/>
        <a:lstStyle/>
        <a:p>
          <a:pPr>
            <a:buFont typeface="+mj-lt"/>
            <a:buAutoNum type="arabicPeriod"/>
          </a:pPr>
          <a:r>
            <a:rPr lang="en-US" dirty="0"/>
            <a:t>Eligible: AHU Faculty involved in RSIF PhD Program.</a:t>
          </a:r>
        </a:p>
      </dgm:t>
    </dgm:pt>
    <dgm:pt modelId="{68BA18F0-099E-1B42-9DFB-672C63EA501F}" type="parTrans" cxnId="{46E98F49-FF1B-AE40-940B-7BDC6B33106D}">
      <dgm:prSet/>
      <dgm:spPr/>
      <dgm:t>
        <a:bodyPr/>
        <a:lstStyle/>
        <a:p>
          <a:endParaRPr lang="en-US"/>
        </a:p>
      </dgm:t>
    </dgm:pt>
    <dgm:pt modelId="{C1F7269F-0976-3C4F-BEEF-C249FA065585}" type="sibTrans" cxnId="{46E98F49-FF1B-AE40-940B-7BDC6B33106D}">
      <dgm:prSet/>
      <dgm:spPr/>
      <dgm:t>
        <a:bodyPr/>
        <a:lstStyle/>
        <a:p>
          <a:endParaRPr lang="en-US"/>
        </a:p>
      </dgm:t>
    </dgm:pt>
    <dgm:pt modelId="{40C24A30-191D-9C45-84F3-58B32D377178}">
      <dgm:prSet phldrT="[Text]"/>
      <dgm:spPr/>
      <dgm:t>
        <a:bodyPr/>
        <a:lstStyle/>
        <a:p>
          <a:pPr>
            <a:buFont typeface="+mj-lt"/>
            <a:buAutoNum type="arabicPeriod"/>
          </a:pPr>
          <a:r>
            <a:rPr lang="en-US" dirty="0"/>
            <a:t>No. to be awarded: 16</a:t>
          </a:r>
        </a:p>
      </dgm:t>
    </dgm:pt>
    <dgm:pt modelId="{6B69AD27-7F6B-AF44-87B2-C8371C9757CD}" type="parTrans" cxnId="{A824C8A6-E4BA-9940-A1DE-384C0FB611D3}">
      <dgm:prSet/>
      <dgm:spPr/>
      <dgm:t>
        <a:bodyPr/>
        <a:lstStyle/>
        <a:p>
          <a:endParaRPr lang="en-US"/>
        </a:p>
      </dgm:t>
    </dgm:pt>
    <dgm:pt modelId="{C05785F3-5CD9-1D44-95AC-628934D40FEC}" type="sibTrans" cxnId="{A824C8A6-E4BA-9940-A1DE-384C0FB611D3}">
      <dgm:prSet/>
      <dgm:spPr/>
      <dgm:t>
        <a:bodyPr/>
        <a:lstStyle/>
        <a:p>
          <a:endParaRPr lang="en-US"/>
        </a:p>
      </dgm:t>
    </dgm:pt>
    <dgm:pt modelId="{EE70378E-B0C7-2F47-A7F9-F5C6CB063445}">
      <dgm:prSet phldrT="[Text]"/>
      <dgm:spPr/>
      <dgm:t>
        <a:bodyPr/>
        <a:lstStyle/>
        <a:p>
          <a:pPr>
            <a:buFont typeface="+mj-lt"/>
            <a:buAutoNum type="arabicPeriod"/>
          </a:pPr>
          <a:r>
            <a:rPr lang="en-US" dirty="0"/>
            <a:t>Eligible: RSIF PhD graduates who get postdoc or permanent position at university or research </a:t>
          </a:r>
          <a:r>
            <a:rPr lang="en-US" dirty="0" err="1"/>
            <a:t>centre</a:t>
          </a:r>
          <a:r>
            <a:rPr lang="en-US" dirty="0"/>
            <a:t> in SSA.</a:t>
          </a:r>
        </a:p>
      </dgm:t>
    </dgm:pt>
    <dgm:pt modelId="{3CF8EE79-679B-0543-ABB4-BD77FE7400F8}" type="parTrans" cxnId="{79E37233-D36B-E040-84A4-02C3E8BB3670}">
      <dgm:prSet/>
      <dgm:spPr/>
      <dgm:t>
        <a:bodyPr/>
        <a:lstStyle/>
        <a:p>
          <a:endParaRPr lang="en-US"/>
        </a:p>
      </dgm:t>
    </dgm:pt>
    <dgm:pt modelId="{DC6FD794-90FF-574A-A8FC-438FCFC5E3E7}" type="sibTrans" cxnId="{79E37233-D36B-E040-84A4-02C3E8BB3670}">
      <dgm:prSet/>
      <dgm:spPr/>
      <dgm:t>
        <a:bodyPr/>
        <a:lstStyle/>
        <a:p>
          <a:endParaRPr lang="en-US"/>
        </a:p>
      </dgm:t>
    </dgm:pt>
    <dgm:pt modelId="{B69D56EA-4A2B-7B4D-9FFF-840B65CE623E}">
      <dgm:prSet phldrT="[Text]"/>
      <dgm:spPr/>
      <dgm:t>
        <a:bodyPr/>
        <a:lstStyle/>
        <a:p>
          <a:pPr>
            <a:buFont typeface="+mj-lt"/>
            <a:buAutoNum type="arabicPeriod"/>
          </a:pPr>
          <a:r>
            <a:rPr lang="en-US" dirty="0"/>
            <a:t>Source of funds: Govt of Korea &amp; World Bank (piloting)</a:t>
          </a:r>
        </a:p>
      </dgm:t>
    </dgm:pt>
    <dgm:pt modelId="{72A75832-7E1B-D94D-99D3-F0D0A2A768DF}" type="parTrans" cxnId="{CFB71794-0ED4-0647-99E1-F45DCF1FCF85}">
      <dgm:prSet/>
      <dgm:spPr/>
      <dgm:t>
        <a:bodyPr/>
        <a:lstStyle/>
        <a:p>
          <a:endParaRPr lang="en-US"/>
        </a:p>
      </dgm:t>
    </dgm:pt>
    <dgm:pt modelId="{4A6DB60D-F9D2-C84A-9A55-1A7D243438A3}" type="sibTrans" cxnId="{CFB71794-0ED4-0647-99E1-F45DCF1FCF85}">
      <dgm:prSet/>
      <dgm:spPr/>
      <dgm:t>
        <a:bodyPr/>
        <a:lstStyle/>
        <a:p>
          <a:endParaRPr lang="en-US"/>
        </a:p>
      </dgm:t>
    </dgm:pt>
    <dgm:pt modelId="{1A678A27-D70A-1846-A0EB-2FFDF650F740}">
      <dgm:prSet phldrT="[Text]"/>
      <dgm:spPr/>
      <dgm:t>
        <a:bodyPr/>
        <a:lstStyle/>
        <a:p>
          <a:pPr>
            <a:buFont typeface="+mj-lt"/>
            <a:buAutoNum type="arabicPeriod"/>
          </a:pPr>
          <a:r>
            <a:rPr lang="en-US" dirty="0"/>
            <a:t> Source of funds: Govt of Korea </a:t>
          </a:r>
        </a:p>
      </dgm:t>
    </dgm:pt>
    <dgm:pt modelId="{8411B1A3-FFE2-2342-AA6B-16F90325EED0}" type="parTrans" cxnId="{600ECBA0-1CC1-7C42-B454-6B4981DF8B2D}">
      <dgm:prSet/>
      <dgm:spPr/>
      <dgm:t>
        <a:bodyPr/>
        <a:lstStyle/>
        <a:p>
          <a:endParaRPr lang="en-US"/>
        </a:p>
      </dgm:t>
    </dgm:pt>
    <dgm:pt modelId="{1FFA37AE-1B51-514A-A53F-405623795912}" type="sibTrans" cxnId="{600ECBA0-1CC1-7C42-B454-6B4981DF8B2D}">
      <dgm:prSet/>
      <dgm:spPr/>
      <dgm:t>
        <a:bodyPr/>
        <a:lstStyle/>
        <a:p>
          <a:endParaRPr lang="en-US"/>
        </a:p>
      </dgm:t>
    </dgm:pt>
    <dgm:pt modelId="{3D2F7DAA-1CEB-A048-A637-879E4A36F44A}">
      <dgm:prSet phldrT="[Text]"/>
      <dgm:spPr/>
      <dgm:t>
        <a:bodyPr/>
        <a:lstStyle/>
        <a:p>
          <a:pPr>
            <a:buFont typeface="+mj-lt"/>
            <a:buAutoNum type="arabicPeriod"/>
          </a:pPr>
          <a:r>
            <a:rPr lang="en-US" dirty="0"/>
            <a:t>Duration: 3 </a:t>
          </a:r>
          <a:r>
            <a:rPr lang="en-US" dirty="0" err="1"/>
            <a:t>yrs</a:t>
          </a:r>
          <a:endParaRPr lang="en-US" dirty="0"/>
        </a:p>
      </dgm:t>
    </dgm:pt>
    <dgm:pt modelId="{85EBC5A3-875F-C349-912B-87C908CCCADC}" type="parTrans" cxnId="{00D993F7-4CD8-FD4E-BF69-63AB52F5B06B}">
      <dgm:prSet/>
      <dgm:spPr/>
      <dgm:t>
        <a:bodyPr/>
        <a:lstStyle/>
        <a:p>
          <a:endParaRPr lang="en-US"/>
        </a:p>
      </dgm:t>
    </dgm:pt>
    <dgm:pt modelId="{18278E27-5FF1-624F-8959-3A51FDB4A0C0}" type="sibTrans" cxnId="{00D993F7-4CD8-FD4E-BF69-63AB52F5B06B}">
      <dgm:prSet/>
      <dgm:spPr/>
      <dgm:t>
        <a:bodyPr/>
        <a:lstStyle/>
        <a:p>
          <a:endParaRPr lang="en-US"/>
        </a:p>
      </dgm:t>
    </dgm:pt>
    <dgm:pt modelId="{221DF345-D7C6-794C-9382-568671A6D775}">
      <dgm:prSet phldrT="[Text]"/>
      <dgm:spPr/>
      <dgm:t>
        <a:bodyPr/>
        <a:lstStyle/>
        <a:p>
          <a:pPr>
            <a:buFont typeface="+mj-lt"/>
            <a:buAutoNum type="arabicPeriod"/>
          </a:pPr>
          <a:r>
            <a:rPr lang="en-US" dirty="0"/>
            <a:t>Duration: 3 </a:t>
          </a:r>
          <a:r>
            <a:rPr lang="en-US" dirty="0" err="1"/>
            <a:t>yrs</a:t>
          </a:r>
          <a:endParaRPr lang="en-US" dirty="0"/>
        </a:p>
      </dgm:t>
    </dgm:pt>
    <dgm:pt modelId="{0CCAC8AA-C5CC-D842-B18E-B9FC7C264E2C}" type="parTrans" cxnId="{3A809521-2C39-4542-8DB0-202B9CBACC7C}">
      <dgm:prSet/>
      <dgm:spPr/>
      <dgm:t>
        <a:bodyPr/>
        <a:lstStyle/>
        <a:p>
          <a:endParaRPr lang="en-US"/>
        </a:p>
      </dgm:t>
    </dgm:pt>
    <dgm:pt modelId="{D7D6E450-680A-264E-A84C-397563E938D1}" type="sibTrans" cxnId="{3A809521-2C39-4542-8DB0-202B9CBACC7C}">
      <dgm:prSet/>
      <dgm:spPr/>
      <dgm:t>
        <a:bodyPr/>
        <a:lstStyle/>
        <a:p>
          <a:endParaRPr lang="en-US"/>
        </a:p>
      </dgm:t>
    </dgm:pt>
    <dgm:pt modelId="{ABF2F2AE-906F-D741-AD53-631B9AA7B862}" type="pres">
      <dgm:prSet presAssocID="{9E6A9824-FB3B-E040-B21E-B45D8AE04350}" presName="Name0" presStyleCnt="0">
        <dgm:presLayoutVars>
          <dgm:dir/>
          <dgm:animLvl val="lvl"/>
          <dgm:resizeHandles val="exact"/>
        </dgm:presLayoutVars>
      </dgm:prSet>
      <dgm:spPr/>
      <dgm:t>
        <a:bodyPr/>
        <a:lstStyle/>
        <a:p>
          <a:endParaRPr lang="en-US"/>
        </a:p>
      </dgm:t>
    </dgm:pt>
    <dgm:pt modelId="{300A3393-1054-1941-BA6D-43D7F3FD479C}" type="pres">
      <dgm:prSet presAssocID="{89C2C0C2-EB70-EC40-88B2-81B418C3B3D0}" presName="composite" presStyleCnt="0"/>
      <dgm:spPr/>
    </dgm:pt>
    <dgm:pt modelId="{1FDC56CD-721E-7C4E-AE71-0B14FBFC4920}" type="pres">
      <dgm:prSet presAssocID="{89C2C0C2-EB70-EC40-88B2-81B418C3B3D0}" presName="parTx" presStyleLbl="alignNode1" presStyleIdx="0" presStyleCnt="2">
        <dgm:presLayoutVars>
          <dgm:chMax val="0"/>
          <dgm:chPref val="0"/>
          <dgm:bulletEnabled val="1"/>
        </dgm:presLayoutVars>
      </dgm:prSet>
      <dgm:spPr/>
      <dgm:t>
        <a:bodyPr/>
        <a:lstStyle/>
        <a:p>
          <a:endParaRPr lang="en-US"/>
        </a:p>
      </dgm:t>
    </dgm:pt>
    <dgm:pt modelId="{33D13C0F-1CA7-CE46-9487-5C04ABC80B31}" type="pres">
      <dgm:prSet presAssocID="{89C2C0C2-EB70-EC40-88B2-81B418C3B3D0}" presName="desTx" presStyleLbl="alignAccFollowNode1" presStyleIdx="0" presStyleCnt="2">
        <dgm:presLayoutVars>
          <dgm:bulletEnabled val="1"/>
        </dgm:presLayoutVars>
      </dgm:prSet>
      <dgm:spPr/>
      <dgm:t>
        <a:bodyPr/>
        <a:lstStyle/>
        <a:p>
          <a:endParaRPr lang="en-US"/>
        </a:p>
      </dgm:t>
    </dgm:pt>
    <dgm:pt modelId="{B39A8809-FC6C-8F47-9CED-7D0EEE637120}" type="pres">
      <dgm:prSet presAssocID="{AAB5604C-4C87-464A-A1E8-C1C05F36DE02}" presName="space" presStyleCnt="0"/>
      <dgm:spPr/>
    </dgm:pt>
    <dgm:pt modelId="{546AC169-015F-1F4C-A2D0-1DD45AB5805E}" type="pres">
      <dgm:prSet presAssocID="{8F201427-A53F-044B-B79B-F68FAF356E54}" presName="composite" presStyleCnt="0"/>
      <dgm:spPr/>
    </dgm:pt>
    <dgm:pt modelId="{F2393D85-FA3C-0E4C-A686-5BE29ED990C1}" type="pres">
      <dgm:prSet presAssocID="{8F201427-A53F-044B-B79B-F68FAF356E54}" presName="parTx" presStyleLbl="alignNode1" presStyleIdx="1" presStyleCnt="2">
        <dgm:presLayoutVars>
          <dgm:chMax val="0"/>
          <dgm:chPref val="0"/>
          <dgm:bulletEnabled val="1"/>
        </dgm:presLayoutVars>
      </dgm:prSet>
      <dgm:spPr/>
      <dgm:t>
        <a:bodyPr/>
        <a:lstStyle/>
        <a:p>
          <a:endParaRPr lang="en-US"/>
        </a:p>
      </dgm:t>
    </dgm:pt>
    <dgm:pt modelId="{B847A81A-ABEF-D144-9FD4-02FC0B2D6A99}" type="pres">
      <dgm:prSet presAssocID="{8F201427-A53F-044B-B79B-F68FAF356E54}" presName="desTx" presStyleLbl="alignAccFollowNode1" presStyleIdx="1" presStyleCnt="2">
        <dgm:presLayoutVars>
          <dgm:bulletEnabled val="1"/>
        </dgm:presLayoutVars>
      </dgm:prSet>
      <dgm:spPr/>
      <dgm:t>
        <a:bodyPr/>
        <a:lstStyle/>
        <a:p>
          <a:endParaRPr lang="en-US"/>
        </a:p>
      </dgm:t>
    </dgm:pt>
  </dgm:ptLst>
  <dgm:cxnLst>
    <dgm:cxn modelId="{14A94765-16FF-614D-8F5C-1E468B95AA7B}" type="presOf" srcId="{9E6A9824-FB3B-E040-B21E-B45D8AE04350}" destId="{ABF2F2AE-906F-D741-AD53-631B9AA7B862}" srcOrd="0" destOrd="0" presId="urn:microsoft.com/office/officeart/2005/8/layout/hList1"/>
    <dgm:cxn modelId="{222EF872-AE7F-2E4A-B65D-B8FE67B613DB}" type="presOf" srcId="{68B3DF16-C6D1-244D-B82D-1DBA88478429}" destId="{B847A81A-ABEF-D144-9FD4-02FC0B2D6A99}" srcOrd="0" destOrd="0" presId="urn:microsoft.com/office/officeart/2005/8/layout/hList1"/>
    <dgm:cxn modelId="{CAE23B10-236A-5D48-AA29-3EEE7ACA0D13}" type="presOf" srcId="{89C2C0C2-EB70-EC40-88B2-81B418C3B3D0}" destId="{1FDC56CD-721E-7C4E-AE71-0B14FBFC4920}" srcOrd="0" destOrd="0" presId="urn:microsoft.com/office/officeart/2005/8/layout/hList1"/>
    <dgm:cxn modelId="{00D993F7-4CD8-FD4E-BF69-63AB52F5B06B}" srcId="{89C2C0C2-EB70-EC40-88B2-81B418C3B3D0}" destId="{3D2F7DAA-1CEB-A048-A637-879E4A36F44A}" srcOrd="2" destOrd="0" parTransId="{85EBC5A3-875F-C349-912B-87C908CCCADC}" sibTransId="{18278E27-5FF1-624F-8959-3A51FDB4A0C0}"/>
    <dgm:cxn modelId="{A3B84C2B-D133-714F-83EA-FD005FC2EAAC}" type="presOf" srcId="{43B087D5-578A-0F40-B38A-E82E8B160B21}" destId="{33D13C0F-1CA7-CE46-9487-5C04ABC80B31}" srcOrd="0" destOrd="1" presId="urn:microsoft.com/office/officeart/2005/8/layout/hList1"/>
    <dgm:cxn modelId="{94CFFB0B-6A31-044E-A1B1-F82BF4F40ABB}" srcId="{9E6A9824-FB3B-E040-B21E-B45D8AE04350}" destId="{89C2C0C2-EB70-EC40-88B2-81B418C3B3D0}" srcOrd="0" destOrd="0" parTransId="{8B31D236-BCFC-C642-A003-B9084AAB2D9A}" sibTransId="{AAB5604C-4C87-464A-A1E8-C1C05F36DE02}"/>
    <dgm:cxn modelId="{6F60AE87-C3DC-2F42-B4DC-2749503224E9}" srcId="{8F201427-A53F-044B-B79B-F68FAF356E54}" destId="{68B3DF16-C6D1-244D-B82D-1DBA88478429}" srcOrd="0" destOrd="0" parTransId="{E03303D4-1730-2E43-9040-921ABDF30039}" sibTransId="{DBC28195-01EC-9346-BA6F-46A065F9A7EB}"/>
    <dgm:cxn modelId="{71DBBC4C-AFA8-0948-8C48-5BA1A33ABCE0}" srcId="{89C2C0C2-EB70-EC40-88B2-81B418C3B3D0}" destId="{497A47BB-FFF0-964E-AF3A-FF1F73EC5545}" srcOrd="0" destOrd="0" parTransId="{72E46BDA-2A94-3142-9E83-A0646ABF1DD8}" sibTransId="{DD9375C5-7239-4242-9A1A-5F01BB5EF5B7}"/>
    <dgm:cxn modelId="{B9E054D2-74BF-1641-870F-04B0C9D0F327}" type="presOf" srcId="{B69D56EA-4A2B-7B4D-9FFF-840B65CE623E}" destId="{33D13C0F-1CA7-CE46-9487-5C04ABC80B31}" srcOrd="0" destOrd="4" presId="urn:microsoft.com/office/officeart/2005/8/layout/hList1"/>
    <dgm:cxn modelId="{49EB54AE-D733-014D-B43E-9A9E61D468F5}" type="presOf" srcId="{497A47BB-FFF0-964E-AF3A-FF1F73EC5545}" destId="{33D13C0F-1CA7-CE46-9487-5C04ABC80B31}" srcOrd="0" destOrd="0" presId="urn:microsoft.com/office/officeart/2005/8/layout/hList1"/>
    <dgm:cxn modelId="{79E37233-D36B-E040-84A4-02C3E8BB3670}" srcId="{8F201427-A53F-044B-B79B-F68FAF356E54}" destId="{EE70378E-B0C7-2F47-A7F9-F5C6CB063445}" srcOrd="3" destOrd="0" parTransId="{3CF8EE79-679B-0543-ABB4-BD77FE7400F8}" sibTransId="{DC6FD794-90FF-574A-A8FC-438FCFC5E3E7}"/>
    <dgm:cxn modelId="{A824C8A6-E4BA-9940-A1DE-384C0FB611D3}" srcId="{8F201427-A53F-044B-B79B-F68FAF356E54}" destId="{40C24A30-191D-9C45-84F3-58B32D377178}" srcOrd="1" destOrd="0" parTransId="{6B69AD27-7F6B-AF44-87B2-C8371C9757CD}" sibTransId="{C05785F3-5CD9-1D44-95AC-628934D40FEC}"/>
    <dgm:cxn modelId="{46E98F49-FF1B-AE40-940B-7BDC6B33106D}" srcId="{89C2C0C2-EB70-EC40-88B2-81B418C3B3D0}" destId="{D8071D21-FDE4-834A-A100-814F980F84E7}" srcOrd="3" destOrd="0" parTransId="{68BA18F0-099E-1B42-9DFB-672C63EA501F}" sibTransId="{C1F7269F-0976-3C4F-BEEF-C249FA065585}"/>
    <dgm:cxn modelId="{AD77C2D0-2A46-214A-BB6A-3F94F8524203}" srcId="{9E6A9824-FB3B-E040-B21E-B45D8AE04350}" destId="{8F201427-A53F-044B-B79B-F68FAF356E54}" srcOrd="1" destOrd="0" parTransId="{A6585FC1-ED0B-8A4A-AB42-C5C6DA853CD6}" sibTransId="{03E18B25-5552-1E4B-B23A-B3F0E16FE8A9}"/>
    <dgm:cxn modelId="{E3DB087F-C7D9-914C-9EA4-59CB538BD58B}" type="presOf" srcId="{221DF345-D7C6-794C-9382-568671A6D775}" destId="{B847A81A-ABEF-D144-9FD4-02FC0B2D6A99}" srcOrd="0" destOrd="2" presId="urn:microsoft.com/office/officeart/2005/8/layout/hList1"/>
    <dgm:cxn modelId="{225C30F6-A581-0E42-B8A9-0D4A3054D380}" type="presOf" srcId="{3D2F7DAA-1CEB-A048-A637-879E4A36F44A}" destId="{33D13C0F-1CA7-CE46-9487-5C04ABC80B31}" srcOrd="0" destOrd="2" presId="urn:microsoft.com/office/officeart/2005/8/layout/hList1"/>
    <dgm:cxn modelId="{600ECBA0-1CC1-7C42-B454-6B4981DF8B2D}" srcId="{8F201427-A53F-044B-B79B-F68FAF356E54}" destId="{1A678A27-D70A-1846-A0EB-2FFDF650F740}" srcOrd="4" destOrd="0" parTransId="{8411B1A3-FFE2-2342-AA6B-16F90325EED0}" sibTransId="{1FFA37AE-1B51-514A-A53F-405623795912}"/>
    <dgm:cxn modelId="{2B9B16BC-3B85-0B41-87B1-6F3AE60749A3}" type="presOf" srcId="{40C24A30-191D-9C45-84F3-58B32D377178}" destId="{B847A81A-ABEF-D144-9FD4-02FC0B2D6A99}" srcOrd="0" destOrd="1" presId="urn:microsoft.com/office/officeart/2005/8/layout/hList1"/>
    <dgm:cxn modelId="{AE20168C-C8A8-C142-876A-3601D2EB4DC2}" type="presOf" srcId="{1A678A27-D70A-1846-A0EB-2FFDF650F740}" destId="{B847A81A-ABEF-D144-9FD4-02FC0B2D6A99}" srcOrd="0" destOrd="4" presId="urn:microsoft.com/office/officeart/2005/8/layout/hList1"/>
    <dgm:cxn modelId="{CFB71794-0ED4-0647-99E1-F45DCF1FCF85}" srcId="{89C2C0C2-EB70-EC40-88B2-81B418C3B3D0}" destId="{B69D56EA-4A2B-7B4D-9FFF-840B65CE623E}" srcOrd="4" destOrd="0" parTransId="{72A75832-7E1B-D94D-99D3-F0D0A2A768DF}" sibTransId="{4A6DB60D-F9D2-C84A-9A55-1A7D243438A3}"/>
    <dgm:cxn modelId="{8603EDF0-8681-F048-8EB9-45EC6E7FF6BD}" type="presOf" srcId="{8F201427-A53F-044B-B79B-F68FAF356E54}" destId="{F2393D85-FA3C-0E4C-A686-5BE29ED990C1}" srcOrd="0" destOrd="0" presId="urn:microsoft.com/office/officeart/2005/8/layout/hList1"/>
    <dgm:cxn modelId="{6FE3B174-3B23-2945-869B-D93500DA30DC}" type="presOf" srcId="{EE70378E-B0C7-2F47-A7F9-F5C6CB063445}" destId="{B847A81A-ABEF-D144-9FD4-02FC0B2D6A99}" srcOrd="0" destOrd="3" presId="urn:microsoft.com/office/officeart/2005/8/layout/hList1"/>
    <dgm:cxn modelId="{176BBCD7-CBF2-3046-89B0-1B5EBA229D2A}" srcId="{89C2C0C2-EB70-EC40-88B2-81B418C3B3D0}" destId="{43B087D5-578A-0F40-B38A-E82E8B160B21}" srcOrd="1" destOrd="0" parTransId="{DA746E28-CFB8-AA41-89AB-D596BC821590}" sibTransId="{7DA28F80-1E04-E145-8FD8-B42E28C14A03}"/>
    <dgm:cxn modelId="{9B8FF8AD-A56C-0D41-9D0F-9A2AEC10F941}" type="presOf" srcId="{D8071D21-FDE4-834A-A100-814F980F84E7}" destId="{33D13C0F-1CA7-CE46-9487-5C04ABC80B31}" srcOrd="0" destOrd="3" presId="urn:microsoft.com/office/officeart/2005/8/layout/hList1"/>
    <dgm:cxn modelId="{3A809521-2C39-4542-8DB0-202B9CBACC7C}" srcId="{8F201427-A53F-044B-B79B-F68FAF356E54}" destId="{221DF345-D7C6-794C-9382-568671A6D775}" srcOrd="2" destOrd="0" parTransId="{0CCAC8AA-C5CC-D842-B18E-B9FC7C264E2C}" sibTransId="{D7D6E450-680A-264E-A84C-397563E938D1}"/>
    <dgm:cxn modelId="{55124FB7-AACC-1445-80D1-E4C95BAFC9C2}" type="presParOf" srcId="{ABF2F2AE-906F-D741-AD53-631B9AA7B862}" destId="{300A3393-1054-1941-BA6D-43D7F3FD479C}" srcOrd="0" destOrd="0" presId="urn:microsoft.com/office/officeart/2005/8/layout/hList1"/>
    <dgm:cxn modelId="{183BE635-7801-EA49-9CDD-6A9C53B4FA71}" type="presParOf" srcId="{300A3393-1054-1941-BA6D-43D7F3FD479C}" destId="{1FDC56CD-721E-7C4E-AE71-0B14FBFC4920}" srcOrd="0" destOrd="0" presId="urn:microsoft.com/office/officeart/2005/8/layout/hList1"/>
    <dgm:cxn modelId="{5F038DB9-05C7-5245-9503-805C817D51B3}" type="presParOf" srcId="{300A3393-1054-1941-BA6D-43D7F3FD479C}" destId="{33D13C0F-1CA7-CE46-9487-5C04ABC80B31}" srcOrd="1" destOrd="0" presId="urn:microsoft.com/office/officeart/2005/8/layout/hList1"/>
    <dgm:cxn modelId="{C0506078-B6A2-CA4E-B96C-136BBC5BC8E9}" type="presParOf" srcId="{ABF2F2AE-906F-D741-AD53-631B9AA7B862}" destId="{B39A8809-FC6C-8F47-9CED-7D0EEE637120}" srcOrd="1" destOrd="0" presId="urn:microsoft.com/office/officeart/2005/8/layout/hList1"/>
    <dgm:cxn modelId="{7959A2F4-1CC2-9142-846B-D168A5F676EA}" type="presParOf" srcId="{ABF2F2AE-906F-D741-AD53-631B9AA7B862}" destId="{546AC169-015F-1F4C-A2D0-1DD45AB5805E}" srcOrd="2" destOrd="0" presId="urn:microsoft.com/office/officeart/2005/8/layout/hList1"/>
    <dgm:cxn modelId="{644B2663-D1BD-464F-971B-D0E59F34DE70}" type="presParOf" srcId="{546AC169-015F-1F4C-A2D0-1DD45AB5805E}" destId="{F2393D85-FA3C-0E4C-A686-5BE29ED990C1}" srcOrd="0" destOrd="0" presId="urn:microsoft.com/office/officeart/2005/8/layout/hList1"/>
    <dgm:cxn modelId="{1BED436E-13AA-EE40-8E66-3AECB9317773}" type="presParOf" srcId="{546AC169-015F-1F4C-A2D0-1DD45AB5805E}" destId="{B847A81A-ABEF-D144-9FD4-02FC0B2D6A9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6A9824-FB3B-E040-B21E-B45D8AE04350}" type="doc">
      <dgm:prSet loTypeId="urn:microsoft.com/office/officeart/2018/5/layout/CenteredIconLabelDescriptionList" loCatId="icon" qsTypeId="urn:microsoft.com/office/officeart/2005/8/quickstyle/simple1" qsCatId="simple" csTypeId="urn:microsoft.com/office/officeart/2005/8/colors/colorful4" csCatId="colorful" phldr="1"/>
      <dgm:spPr/>
      <dgm:t>
        <a:bodyPr/>
        <a:lstStyle/>
        <a:p>
          <a:endParaRPr lang="en-US"/>
        </a:p>
      </dgm:t>
    </dgm:pt>
    <dgm:pt modelId="{89C2C0C2-EB70-EC40-88B2-81B418C3B3D0}">
      <dgm:prSet phldrT="[Text]"/>
      <dgm:spPr/>
      <dgm:t>
        <a:bodyPr/>
        <a:lstStyle/>
        <a:p>
          <a:pPr>
            <a:lnSpc>
              <a:spcPct val="100000"/>
            </a:lnSpc>
            <a:defRPr b="1"/>
          </a:pPr>
          <a:r>
            <a:rPr lang="en-US"/>
            <a:t>Type 1 -Innovation Capacity Building</a:t>
          </a:r>
        </a:p>
      </dgm:t>
    </dgm:pt>
    <dgm:pt modelId="{8B31D236-BCFC-C642-A003-B9084AAB2D9A}" type="parTrans" cxnId="{94CFFB0B-6A31-044E-A1B1-F82BF4F40ABB}">
      <dgm:prSet/>
      <dgm:spPr/>
      <dgm:t>
        <a:bodyPr/>
        <a:lstStyle/>
        <a:p>
          <a:endParaRPr lang="en-US"/>
        </a:p>
      </dgm:t>
    </dgm:pt>
    <dgm:pt modelId="{AAB5604C-4C87-464A-A1E8-C1C05F36DE02}" type="sibTrans" cxnId="{94CFFB0B-6A31-044E-A1B1-F82BF4F40ABB}">
      <dgm:prSet/>
      <dgm:spPr/>
      <dgm:t>
        <a:bodyPr/>
        <a:lstStyle/>
        <a:p>
          <a:endParaRPr lang="en-US"/>
        </a:p>
      </dgm:t>
    </dgm:pt>
    <dgm:pt modelId="{497A47BB-FFF0-964E-AF3A-FF1F73EC5545}">
      <dgm:prSet phldrT="[Text]"/>
      <dgm:spPr/>
      <dgm:t>
        <a:bodyPr/>
        <a:lstStyle/>
        <a:p>
          <a:pPr>
            <a:lnSpc>
              <a:spcPct val="100000"/>
            </a:lnSpc>
          </a:pPr>
          <a:r>
            <a:rPr lang="en-US"/>
            <a:t>Grant size: US$ 50,000</a:t>
          </a:r>
        </a:p>
      </dgm:t>
    </dgm:pt>
    <dgm:pt modelId="{72E46BDA-2A94-3142-9E83-A0646ABF1DD8}" type="parTrans" cxnId="{71DBBC4C-AFA8-0948-8C48-5BA1A33ABCE0}">
      <dgm:prSet/>
      <dgm:spPr/>
      <dgm:t>
        <a:bodyPr/>
        <a:lstStyle/>
        <a:p>
          <a:endParaRPr lang="en-US"/>
        </a:p>
      </dgm:t>
    </dgm:pt>
    <dgm:pt modelId="{DD9375C5-7239-4242-9A1A-5F01BB5EF5B7}" type="sibTrans" cxnId="{71DBBC4C-AFA8-0948-8C48-5BA1A33ABCE0}">
      <dgm:prSet/>
      <dgm:spPr/>
      <dgm:t>
        <a:bodyPr/>
        <a:lstStyle/>
        <a:p>
          <a:endParaRPr lang="en-US"/>
        </a:p>
      </dgm:t>
    </dgm:pt>
    <dgm:pt modelId="{8F201427-A53F-044B-B79B-F68FAF356E54}">
      <dgm:prSet phldrT="[Text]"/>
      <dgm:spPr/>
      <dgm:t>
        <a:bodyPr/>
        <a:lstStyle/>
        <a:p>
          <a:pPr>
            <a:lnSpc>
              <a:spcPct val="100000"/>
            </a:lnSpc>
            <a:defRPr b="1"/>
          </a:pPr>
          <a:r>
            <a:rPr lang="en-US"/>
            <a:t>Type 2 -Cooperability Grant</a:t>
          </a:r>
        </a:p>
      </dgm:t>
    </dgm:pt>
    <dgm:pt modelId="{A6585FC1-ED0B-8A4A-AB42-C5C6DA853CD6}" type="parTrans" cxnId="{AD77C2D0-2A46-214A-BB6A-3F94F8524203}">
      <dgm:prSet/>
      <dgm:spPr/>
      <dgm:t>
        <a:bodyPr/>
        <a:lstStyle/>
        <a:p>
          <a:endParaRPr lang="en-US"/>
        </a:p>
      </dgm:t>
    </dgm:pt>
    <dgm:pt modelId="{03E18B25-5552-1E4B-B23A-B3F0E16FE8A9}" type="sibTrans" cxnId="{AD77C2D0-2A46-214A-BB6A-3F94F8524203}">
      <dgm:prSet/>
      <dgm:spPr/>
      <dgm:t>
        <a:bodyPr/>
        <a:lstStyle/>
        <a:p>
          <a:endParaRPr lang="en-US"/>
        </a:p>
      </dgm:t>
    </dgm:pt>
    <dgm:pt modelId="{68B3DF16-C6D1-244D-B82D-1DBA88478429}">
      <dgm:prSet phldrT="[Text]"/>
      <dgm:spPr/>
      <dgm:t>
        <a:bodyPr/>
        <a:lstStyle/>
        <a:p>
          <a:pPr>
            <a:lnSpc>
              <a:spcPct val="100000"/>
            </a:lnSpc>
          </a:pPr>
          <a:r>
            <a:rPr lang="en-US"/>
            <a:t>Grant size: US$ 50,000</a:t>
          </a:r>
        </a:p>
      </dgm:t>
    </dgm:pt>
    <dgm:pt modelId="{E03303D4-1730-2E43-9040-921ABDF30039}" type="parTrans" cxnId="{6F60AE87-C3DC-2F42-B4DC-2749503224E9}">
      <dgm:prSet/>
      <dgm:spPr/>
      <dgm:t>
        <a:bodyPr/>
        <a:lstStyle/>
        <a:p>
          <a:endParaRPr lang="en-US"/>
        </a:p>
      </dgm:t>
    </dgm:pt>
    <dgm:pt modelId="{DBC28195-01EC-9346-BA6F-46A065F9A7EB}" type="sibTrans" cxnId="{6F60AE87-C3DC-2F42-B4DC-2749503224E9}">
      <dgm:prSet/>
      <dgm:spPr/>
      <dgm:t>
        <a:bodyPr/>
        <a:lstStyle/>
        <a:p>
          <a:endParaRPr lang="en-US"/>
        </a:p>
      </dgm:t>
    </dgm:pt>
    <dgm:pt modelId="{43B087D5-578A-0F40-B38A-E82E8B160B21}">
      <dgm:prSet phldrT="[Text]"/>
      <dgm:spPr/>
      <dgm:t>
        <a:bodyPr/>
        <a:lstStyle/>
        <a:p>
          <a:pPr>
            <a:lnSpc>
              <a:spcPct val="100000"/>
            </a:lnSpc>
          </a:pPr>
          <a:r>
            <a:rPr lang="en-US"/>
            <a:t>No. to be awarded: 6</a:t>
          </a:r>
        </a:p>
      </dgm:t>
    </dgm:pt>
    <dgm:pt modelId="{DA746E28-CFB8-AA41-89AB-D596BC821590}" type="parTrans" cxnId="{176BBCD7-CBF2-3046-89B0-1B5EBA229D2A}">
      <dgm:prSet/>
      <dgm:spPr/>
      <dgm:t>
        <a:bodyPr/>
        <a:lstStyle/>
        <a:p>
          <a:endParaRPr lang="en-US"/>
        </a:p>
      </dgm:t>
    </dgm:pt>
    <dgm:pt modelId="{7DA28F80-1E04-E145-8FD8-B42E28C14A03}" type="sibTrans" cxnId="{176BBCD7-CBF2-3046-89B0-1B5EBA229D2A}">
      <dgm:prSet/>
      <dgm:spPr/>
      <dgm:t>
        <a:bodyPr/>
        <a:lstStyle/>
        <a:p>
          <a:endParaRPr lang="en-US"/>
        </a:p>
      </dgm:t>
    </dgm:pt>
    <dgm:pt modelId="{D8071D21-FDE4-834A-A100-814F980F84E7}">
      <dgm:prSet phldrT="[Text]"/>
      <dgm:spPr/>
      <dgm:t>
        <a:bodyPr/>
        <a:lstStyle/>
        <a:p>
          <a:pPr>
            <a:lnSpc>
              <a:spcPct val="100000"/>
            </a:lnSpc>
          </a:pPr>
          <a:r>
            <a:rPr lang="en-US"/>
            <a:t>Duration: 2 yrs</a:t>
          </a:r>
        </a:p>
      </dgm:t>
    </dgm:pt>
    <dgm:pt modelId="{68BA18F0-099E-1B42-9DFB-672C63EA501F}" type="parTrans" cxnId="{46E98F49-FF1B-AE40-940B-7BDC6B33106D}">
      <dgm:prSet/>
      <dgm:spPr/>
      <dgm:t>
        <a:bodyPr/>
        <a:lstStyle/>
        <a:p>
          <a:endParaRPr lang="en-US"/>
        </a:p>
      </dgm:t>
    </dgm:pt>
    <dgm:pt modelId="{C1F7269F-0976-3C4F-BEEF-C249FA065585}" type="sibTrans" cxnId="{46E98F49-FF1B-AE40-940B-7BDC6B33106D}">
      <dgm:prSet/>
      <dgm:spPr/>
      <dgm:t>
        <a:bodyPr/>
        <a:lstStyle/>
        <a:p>
          <a:endParaRPr lang="en-US"/>
        </a:p>
      </dgm:t>
    </dgm:pt>
    <dgm:pt modelId="{40C24A30-191D-9C45-84F3-58B32D377178}">
      <dgm:prSet phldrT="[Text]"/>
      <dgm:spPr/>
      <dgm:t>
        <a:bodyPr/>
        <a:lstStyle/>
        <a:p>
          <a:pPr>
            <a:lnSpc>
              <a:spcPct val="100000"/>
            </a:lnSpc>
          </a:pPr>
          <a:r>
            <a:rPr lang="en-US"/>
            <a:t>No. to be awarded: 5</a:t>
          </a:r>
        </a:p>
      </dgm:t>
    </dgm:pt>
    <dgm:pt modelId="{6B69AD27-7F6B-AF44-87B2-C8371C9757CD}" type="parTrans" cxnId="{A824C8A6-E4BA-9940-A1DE-384C0FB611D3}">
      <dgm:prSet/>
      <dgm:spPr/>
      <dgm:t>
        <a:bodyPr/>
        <a:lstStyle/>
        <a:p>
          <a:endParaRPr lang="en-US"/>
        </a:p>
      </dgm:t>
    </dgm:pt>
    <dgm:pt modelId="{C05785F3-5CD9-1D44-95AC-628934D40FEC}" type="sibTrans" cxnId="{A824C8A6-E4BA-9940-A1DE-384C0FB611D3}">
      <dgm:prSet/>
      <dgm:spPr/>
      <dgm:t>
        <a:bodyPr/>
        <a:lstStyle/>
        <a:p>
          <a:endParaRPr lang="en-US"/>
        </a:p>
      </dgm:t>
    </dgm:pt>
    <dgm:pt modelId="{EE70378E-B0C7-2F47-A7F9-F5C6CB063445}">
      <dgm:prSet phldrT="[Text]"/>
      <dgm:spPr/>
      <dgm:t>
        <a:bodyPr/>
        <a:lstStyle/>
        <a:p>
          <a:pPr>
            <a:lnSpc>
              <a:spcPct val="100000"/>
            </a:lnSpc>
          </a:pPr>
          <a:r>
            <a:rPr lang="en-US"/>
            <a:t>Eligible: Faculty of RSIF AHU involved in PhD training.</a:t>
          </a:r>
        </a:p>
      </dgm:t>
    </dgm:pt>
    <dgm:pt modelId="{3CF8EE79-679B-0543-ABB4-BD77FE7400F8}" type="parTrans" cxnId="{79E37233-D36B-E040-84A4-02C3E8BB3670}">
      <dgm:prSet/>
      <dgm:spPr/>
      <dgm:t>
        <a:bodyPr/>
        <a:lstStyle/>
        <a:p>
          <a:endParaRPr lang="en-US"/>
        </a:p>
      </dgm:t>
    </dgm:pt>
    <dgm:pt modelId="{DC6FD794-90FF-574A-A8FC-438FCFC5E3E7}" type="sibTrans" cxnId="{79E37233-D36B-E040-84A4-02C3E8BB3670}">
      <dgm:prSet/>
      <dgm:spPr/>
      <dgm:t>
        <a:bodyPr/>
        <a:lstStyle/>
        <a:p>
          <a:endParaRPr lang="en-US"/>
        </a:p>
      </dgm:t>
    </dgm:pt>
    <dgm:pt modelId="{1A678A27-D70A-1846-A0EB-2FFDF650F740}">
      <dgm:prSet phldrT="[Text]"/>
      <dgm:spPr/>
      <dgm:t>
        <a:bodyPr/>
        <a:lstStyle/>
        <a:p>
          <a:pPr>
            <a:lnSpc>
              <a:spcPct val="100000"/>
            </a:lnSpc>
          </a:pPr>
          <a:r>
            <a:rPr lang="en-US"/>
            <a:t>Source of funds: World Bank (Piloting)</a:t>
          </a:r>
        </a:p>
      </dgm:t>
    </dgm:pt>
    <dgm:pt modelId="{8411B1A3-FFE2-2342-AA6B-16F90325EED0}" type="parTrans" cxnId="{600ECBA0-1CC1-7C42-B454-6B4981DF8B2D}">
      <dgm:prSet/>
      <dgm:spPr/>
      <dgm:t>
        <a:bodyPr/>
        <a:lstStyle/>
        <a:p>
          <a:endParaRPr lang="en-US"/>
        </a:p>
      </dgm:t>
    </dgm:pt>
    <dgm:pt modelId="{1FFA37AE-1B51-514A-A53F-405623795912}" type="sibTrans" cxnId="{600ECBA0-1CC1-7C42-B454-6B4981DF8B2D}">
      <dgm:prSet/>
      <dgm:spPr/>
      <dgm:t>
        <a:bodyPr/>
        <a:lstStyle/>
        <a:p>
          <a:endParaRPr lang="en-US"/>
        </a:p>
      </dgm:t>
    </dgm:pt>
    <dgm:pt modelId="{8D2CF3A7-1B4D-ED41-B103-053EE9CD2D06}">
      <dgm:prSet phldrT="[Text]"/>
      <dgm:spPr/>
      <dgm:t>
        <a:bodyPr/>
        <a:lstStyle/>
        <a:p>
          <a:pPr>
            <a:lnSpc>
              <a:spcPct val="100000"/>
            </a:lnSpc>
          </a:pPr>
          <a:r>
            <a:rPr lang="en-US"/>
            <a:t>Source of funds: World Bank (piloting)</a:t>
          </a:r>
        </a:p>
      </dgm:t>
    </dgm:pt>
    <dgm:pt modelId="{09DBBB8E-3FD2-5A41-8297-1D4A8DDFEBE8}" type="parTrans" cxnId="{5C38BB27-3A4C-1340-A3F1-F443F3E1AEA7}">
      <dgm:prSet/>
      <dgm:spPr/>
      <dgm:t>
        <a:bodyPr/>
        <a:lstStyle/>
        <a:p>
          <a:endParaRPr lang="en-US"/>
        </a:p>
      </dgm:t>
    </dgm:pt>
    <dgm:pt modelId="{5C24D026-DC4E-6C4C-B0E0-F3CD51217239}" type="sibTrans" cxnId="{5C38BB27-3A4C-1340-A3F1-F443F3E1AEA7}">
      <dgm:prSet/>
      <dgm:spPr/>
      <dgm:t>
        <a:bodyPr/>
        <a:lstStyle/>
        <a:p>
          <a:endParaRPr lang="en-US"/>
        </a:p>
      </dgm:t>
    </dgm:pt>
    <dgm:pt modelId="{30508D0C-5C80-F24A-B9E5-BE06444785AD}">
      <dgm:prSet phldrT="[Text]"/>
      <dgm:spPr/>
      <dgm:t>
        <a:bodyPr/>
        <a:lstStyle/>
        <a:p>
          <a:pPr>
            <a:lnSpc>
              <a:spcPct val="100000"/>
            </a:lnSpc>
          </a:pPr>
          <a:r>
            <a:rPr lang="en-US"/>
            <a:t>Eligible: AHU</a:t>
          </a:r>
        </a:p>
      </dgm:t>
    </dgm:pt>
    <dgm:pt modelId="{4A79AEDC-B2CC-A944-83D5-B05F117FBB54}" type="parTrans" cxnId="{DA784F65-0929-1D47-9920-36EC8977CDE6}">
      <dgm:prSet/>
      <dgm:spPr/>
      <dgm:t>
        <a:bodyPr/>
        <a:lstStyle/>
        <a:p>
          <a:endParaRPr lang="en-US"/>
        </a:p>
      </dgm:t>
    </dgm:pt>
    <dgm:pt modelId="{B411E2DD-53FD-434E-BADF-DE0DD7313096}" type="sibTrans" cxnId="{DA784F65-0929-1D47-9920-36EC8977CDE6}">
      <dgm:prSet/>
      <dgm:spPr/>
      <dgm:t>
        <a:bodyPr/>
        <a:lstStyle/>
        <a:p>
          <a:endParaRPr lang="en-US"/>
        </a:p>
      </dgm:t>
    </dgm:pt>
    <dgm:pt modelId="{6B9612CE-C149-474B-9737-3710FD393661}">
      <dgm:prSet phldrT="[Text]"/>
      <dgm:spPr/>
      <dgm:t>
        <a:bodyPr/>
        <a:lstStyle/>
        <a:p>
          <a:pPr>
            <a:lnSpc>
              <a:spcPct val="100000"/>
            </a:lnSpc>
          </a:pPr>
          <a:r>
            <a:rPr lang="en-US"/>
            <a:t>Duration: 2 yrs</a:t>
          </a:r>
        </a:p>
      </dgm:t>
    </dgm:pt>
    <dgm:pt modelId="{CA5A9E89-E1DC-D446-8647-E45FE2918AF4}" type="parTrans" cxnId="{DBDAC853-4492-6843-B565-5C0A94F54D76}">
      <dgm:prSet/>
      <dgm:spPr/>
      <dgm:t>
        <a:bodyPr/>
        <a:lstStyle/>
        <a:p>
          <a:endParaRPr lang="en-US"/>
        </a:p>
      </dgm:t>
    </dgm:pt>
    <dgm:pt modelId="{7A450D41-0043-7849-AE11-077B3A798E5A}" type="sibTrans" cxnId="{DBDAC853-4492-6843-B565-5C0A94F54D76}">
      <dgm:prSet/>
      <dgm:spPr/>
      <dgm:t>
        <a:bodyPr/>
        <a:lstStyle/>
        <a:p>
          <a:endParaRPr lang="en-US"/>
        </a:p>
      </dgm:t>
    </dgm:pt>
    <dgm:pt modelId="{95EDAEB2-078F-4B99-9AED-71D1894300B2}" type="pres">
      <dgm:prSet presAssocID="{9E6A9824-FB3B-E040-B21E-B45D8AE04350}" presName="root" presStyleCnt="0">
        <dgm:presLayoutVars>
          <dgm:dir/>
          <dgm:resizeHandles val="exact"/>
        </dgm:presLayoutVars>
      </dgm:prSet>
      <dgm:spPr/>
      <dgm:t>
        <a:bodyPr/>
        <a:lstStyle/>
        <a:p>
          <a:endParaRPr lang="en-US"/>
        </a:p>
      </dgm:t>
    </dgm:pt>
    <dgm:pt modelId="{910D0067-6190-443B-A275-11F11D333656}" type="pres">
      <dgm:prSet presAssocID="{89C2C0C2-EB70-EC40-88B2-81B418C3B3D0}" presName="compNode" presStyleCnt="0"/>
      <dgm:spPr/>
    </dgm:pt>
    <dgm:pt modelId="{ECB57397-CD67-4FED-A343-7755E62BB9F2}" type="pres">
      <dgm:prSet presAssocID="{89C2C0C2-EB70-EC40-88B2-81B418C3B3D0}"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t="-1000" b="-1000"/>
          </a:stretch>
        </a:blipFill>
      </dgm:spPr>
      <dgm:extLst>
        <a:ext uri="{E40237B7-FDA0-4F09-8148-C483321AD2D9}">
          <dgm14:cNvPr xmlns:dgm14="http://schemas.microsoft.com/office/drawing/2010/diagram" id="0" name="" descr="Group brainstorm"/>
        </a:ext>
      </dgm:extLst>
    </dgm:pt>
    <dgm:pt modelId="{38D05A9C-B3E7-45BC-9A85-82408335AFB2}" type="pres">
      <dgm:prSet presAssocID="{89C2C0C2-EB70-EC40-88B2-81B418C3B3D0}" presName="iconSpace" presStyleCnt="0"/>
      <dgm:spPr/>
    </dgm:pt>
    <dgm:pt modelId="{C1C7D9EE-0BED-4A33-8403-02EDF46BC5CB}" type="pres">
      <dgm:prSet presAssocID="{89C2C0C2-EB70-EC40-88B2-81B418C3B3D0}" presName="parTx" presStyleLbl="revTx" presStyleIdx="0" presStyleCnt="4">
        <dgm:presLayoutVars>
          <dgm:chMax val="0"/>
          <dgm:chPref val="0"/>
        </dgm:presLayoutVars>
      </dgm:prSet>
      <dgm:spPr/>
      <dgm:t>
        <a:bodyPr/>
        <a:lstStyle/>
        <a:p>
          <a:endParaRPr lang="en-US"/>
        </a:p>
      </dgm:t>
    </dgm:pt>
    <dgm:pt modelId="{E2F22099-4102-429F-9CC8-ED5FE75C8996}" type="pres">
      <dgm:prSet presAssocID="{89C2C0C2-EB70-EC40-88B2-81B418C3B3D0}" presName="txSpace" presStyleCnt="0"/>
      <dgm:spPr/>
    </dgm:pt>
    <dgm:pt modelId="{CD9BAE1A-03EB-4F8E-90FD-A9E0B54A1693}" type="pres">
      <dgm:prSet presAssocID="{89C2C0C2-EB70-EC40-88B2-81B418C3B3D0}" presName="desTx" presStyleLbl="revTx" presStyleIdx="1" presStyleCnt="4">
        <dgm:presLayoutVars/>
      </dgm:prSet>
      <dgm:spPr/>
      <dgm:t>
        <a:bodyPr/>
        <a:lstStyle/>
        <a:p>
          <a:endParaRPr lang="en-US"/>
        </a:p>
      </dgm:t>
    </dgm:pt>
    <dgm:pt modelId="{79AE0E7C-4FC7-49B1-97FC-36F29BFC6A14}" type="pres">
      <dgm:prSet presAssocID="{AAB5604C-4C87-464A-A1E8-C1C05F36DE02}" presName="sibTrans" presStyleCnt="0"/>
      <dgm:spPr/>
    </dgm:pt>
    <dgm:pt modelId="{AE002EDE-D2C2-460D-B7E0-8F7F2F3104A9}" type="pres">
      <dgm:prSet presAssocID="{8F201427-A53F-044B-B79B-F68FAF356E54}" presName="compNode" presStyleCnt="0"/>
      <dgm:spPr/>
    </dgm:pt>
    <dgm:pt modelId="{A4FE5474-37A2-4AEE-BF15-147BA0F0C9B8}" type="pres">
      <dgm:prSet presAssocID="{8F201427-A53F-044B-B79B-F68FAF356E5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1000" b="-1000"/>
          </a:stretch>
        </a:blipFill>
      </dgm:spPr>
      <dgm:extLst>
        <a:ext uri="{E40237B7-FDA0-4F09-8148-C483321AD2D9}">
          <dgm14:cNvPr xmlns:dgm14="http://schemas.microsoft.com/office/drawing/2010/diagram" id="0" name="" descr="Dollar"/>
        </a:ext>
      </dgm:extLst>
    </dgm:pt>
    <dgm:pt modelId="{A27282E0-71E0-42C9-865E-DE67027D1621}" type="pres">
      <dgm:prSet presAssocID="{8F201427-A53F-044B-B79B-F68FAF356E54}" presName="iconSpace" presStyleCnt="0"/>
      <dgm:spPr/>
    </dgm:pt>
    <dgm:pt modelId="{C69B36C5-ECCD-4192-BE4A-D0B1F837E739}" type="pres">
      <dgm:prSet presAssocID="{8F201427-A53F-044B-B79B-F68FAF356E54}" presName="parTx" presStyleLbl="revTx" presStyleIdx="2" presStyleCnt="4">
        <dgm:presLayoutVars>
          <dgm:chMax val="0"/>
          <dgm:chPref val="0"/>
        </dgm:presLayoutVars>
      </dgm:prSet>
      <dgm:spPr/>
      <dgm:t>
        <a:bodyPr/>
        <a:lstStyle/>
        <a:p>
          <a:endParaRPr lang="en-US"/>
        </a:p>
      </dgm:t>
    </dgm:pt>
    <dgm:pt modelId="{21523EB3-A05E-43F3-924C-5C73A5559744}" type="pres">
      <dgm:prSet presAssocID="{8F201427-A53F-044B-B79B-F68FAF356E54}" presName="txSpace" presStyleCnt="0"/>
      <dgm:spPr/>
    </dgm:pt>
    <dgm:pt modelId="{E54A6BBE-6F5E-4BD4-B495-0B78DE14E992}" type="pres">
      <dgm:prSet presAssocID="{8F201427-A53F-044B-B79B-F68FAF356E54}" presName="desTx" presStyleLbl="revTx" presStyleIdx="3" presStyleCnt="4">
        <dgm:presLayoutVars/>
      </dgm:prSet>
      <dgm:spPr/>
      <dgm:t>
        <a:bodyPr/>
        <a:lstStyle/>
        <a:p>
          <a:endParaRPr lang="en-US"/>
        </a:p>
      </dgm:t>
    </dgm:pt>
  </dgm:ptLst>
  <dgm:cxnLst>
    <dgm:cxn modelId="{6F60AE87-C3DC-2F42-B4DC-2749503224E9}" srcId="{8F201427-A53F-044B-B79B-F68FAF356E54}" destId="{68B3DF16-C6D1-244D-B82D-1DBA88478429}" srcOrd="0" destOrd="0" parTransId="{E03303D4-1730-2E43-9040-921ABDF30039}" sibTransId="{DBC28195-01EC-9346-BA6F-46A065F9A7EB}"/>
    <dgm:cxn modelId="{79E37233-D36B-E040-84A4-02C3E8BB3670}" srcId="{8F201427-A53F-044B-B79B-F68FAF356E54}" destId="{EE70378E-B0C7-2F47-A7F9-F5C6CB063445}" srcOrd="3" destOrd="0" parTransId="{3CF8EE79-679B-0543-ABB4-BD77FE7400F8}" sibTransId="{DC6FD794-90FF-574A-A8FC-438FCFC5E3E7}"/>
    <dgm:cxn modelId="{176BBCD7-CBF2-3046-89B0-1B5EBA229D2A}" srcId="{89C2C0C2-EB70-EC40-88B2-81B418C3B3D0}" destId="{43B087D5-578A-0F40-B38A-E82E8B160B21}" srcOrd="1" destOrd="0" parTransId="{DA746E28-CFB8-AA41-89AB-D596BC821590}" sibTransId="{7DA28F80-1E04-E145-8FD8-B42E28C14A03}"/>
    <dgm:cxn modelId="{600ECBA0-1CC1-7C42-B454-6B4981DF8B2D}" srcId="{8F201427-A53F-044B-B79B-F68FAF356E54}" destId="{1A678A27-D70A-1846-A0EB-2FFDF650F740}" srcOrd="4" destOrd="0" parTransId="{8411B1A3-FFE2-2342-AA6B-16F90325EED0}" sibTransId="{1FFA37AE-1B51-514A-A53F-405623795912}"/>
    <dgm:cxn modelId="{A824C8A6-E4BA-9940-A1DE-384C0FB611D3}" srcId="{8F201427-A53F-044B-B79B-F68FAF356E54}" destId="{40C24A30-191D-9C45-84F3-58B32D377178}" srcOrd="1" destOrd="0" parTransId="{6B69AD27-7F6B-AF44-87B2-C8371C9757CD}" sibTransId="{C05785F3-5CD9-1D44-95AC-628934D40FEC}"/>
    <dgm:cxn modelId="{46C89138-2D81-4F46-A243-E776424B3394}" type="presOf" srcId="{8D2CF3A7-1B4D-ED41-B103-053EE9CD2D06}" destId="{CD9BAE1A-03EB-4F8E-90FD-A9E0B54A1693}" srcOrd="0" destOrd="4" presId="urn:microsoft.com/office/officeart/2018/5/layout/CenteredIconLabelDescriptionList"/>
    <dgm:cxn modelId="{69C08A39-9278-4453-A98B-02A54F9B1D69}" type="presOf" srcId="{1A678A27-D70A-1846-A0EB-2FFDF650F740}" destId="{E54A6BBE-6F5E-4BD4-B495-0B78DE14E992}" srcOrd="0" destOrd="4" presId="urn:microsoft.com/office/officeart/2018/5/layout/CenteredIconLabelDescriptionList"/>
    <dgm:cxn modelId="{5C38BB27-3A4C-1340-A3F1-F443F3E1AEA7}" srcId="{89C2C0C2-EB70-EC40-88B2-81B418C3B3D0}" destId="{8D2CF3A7-1B4D-ED41-B103-053EE9CD2D06}" srcOrd="4" destOrd="0" parTransId="{09DBBB8E-3FD2-5A41-8297-1D4A8DDFEBE8}" sibTransId="{5C24D026-DC4E-6C4C-B0E0-F3CD51217239}"/>
    <dgm:cxn modelId="{75DE706F-FC03-4936-8EC6-34A211B98BA8}" type="presOf" srcId="{43B087D5-578A-0F40-B38A-E82E8B160B21}" destId="{CD9BAE1A-03EB-4F8E-90FD-A9E0B54A1693}" srcOrd="0" destOrd="1" presId="urn:microsoft.com/office/officeart/2018/5/layout/CenteredIconLabelDescriptionList"/>
    <dgm:cxn modelId="{30C2B825-020C-4FD7-AB33-BC880F04EB70}" type="presOf" srcId="{30508D0C-5C80-F24A-B9E5-BE06444785AD}" destId="{CD9BAE1A-03EB-4F8E-90FD-A9E0B54A1693}" srcOrd="0" destOrd="3" presId="urn:microsoft.com/office/officeart/2018/5/layout/CenteredIconLabelDescriptionList"/>
    <dgm:cxn modelId="{16403A2A-C36B-4078-8B74-5BD7A5C732AF}" type="presOf" srcId="{497A47BB-FFF0-964E-AF3A-FF1F73EC5545}" destId="{CD9BAE1A-03EB-4F8E-90FD-A9E0B54A1693}" srcOrd="0" destOrd="0" presId="urn:microsoft.com/office/officeart/2018/5/layout/CenteredIconLabelDescriptionList"/>
    <dgm:cxn modelId="{DBDAC853-4492-6843-B565-5C0A94F54D76}" srcId="{8F201427-A53F-044B-B79B-F68FAF356E54}" destId="{6B9612CE-C149-474B-9737-3710FD393661}" srcOrd="2" destOrd="0" parTransId="{CA5A9E89-E1DC-D446-8647-E45FE2918AF4}" sibTransId="{7A450D41-0043-7849-AE11-077B3A798E5A}"/>
    <dgm:cxn modelId="{DA784F65-0929-1D47-9920-36EC8977CDE6}" srcId="{89C2C0C2-EB70-EC40-88B2-81B418C3B3D0}" destId="{30508D0C-5C80-F24A-B9E5-BE06444785AD}" srcOrd="3" destOrd="0" parTransId="{4A79AEDC-B2CC-A944-83D5-B05F117FBB54}" sibTransId="{B411E2DD-53FD-434E-BADF-DE0DD7313096}"/>
    <dgm:cxn modelId="{CF6A20B4-DC68-4502-9D2B-30E6C234584A}" type="presOf" srcId="{40C24A30-191D-9C45-84F3-58B32D377178}" destId="{E54A6BBE-6F5E-4BD4-B495-0B78DE14E992}" srcOrd="0" destOrd="1" presId="urn:microsoft.com/office/officeart/2018/5/layout/CenteredIconLabelDescriptionList"/>
    <dgm:cxn modelId="{71DBBC4C-AFA8-0948-8C48-5BA1A33ABCE0}" srcId="{89C2C0C2-EB70-EC40-88B2-81B418C3B3D0}" destId="{497A47BB-FFF0-964E-AF3A-FF1F73EC5545}" srcOrd="0" destOrd="0" parTransId="{72E46BDA-2A94-3142-9E83-A0646ABF1DD8}" sibTransId="{DD9375C5-7239-4242-9A1A-5F01BB5EF5B7}"/>
    <dgm:cxn modelId="{71FCC252-AA6F-4156-89FE-FDEF20F09430}" type="presOf" srcId="{EE70378E-B0C7-2F47-A7F9-F5C6CB063445}" destId="{E54A6BBE-6F5E-4BD4-B495-0B78DE14E992}" srcOrd="0" destOrd="3" presId="urn:microsoft.com/office/officeart/2018/5/layout/CenteredIconLabelDescriptionList"/>
    <dgm:cxn modelId="{83DDB766-4EDF-4A84-B629-98BED6F4F722}" type="presOf" srcId="{6B9612CE-C149-474B-9737-3710FD393661}" destId="{E54A6BBE-6F5E-4BD4-B495-0B78DE14E992}" srcOrd="0" destOrd="2" presId="urn:microsoft.com/office/officeart/2018/5/layout/CenteredIconLabelDescriptionList"/>
    <dgm:cxn modelId="{EDEBD976-DC64-47BE-AC18-9B31AB331937}" type="presOf" srcId="{89C2C0C2-EB70-EC40-88B2-81B418C3B3D0}" destId="{C1C7D9EE-0BED-4A33-8403-02EDF46BC5CB}" srcOrd="0" destOrd="0" presId="urn:microsoft.com/office/officeart/2018/5/layout/CenteredIconLabelDescriptionList"/>
    <dgm:cxn modelId="{46E98F49-FF1B-AE40-940B-7BDC6B33106D}" srcId="{89C2C0C2-EB70-EC40-88B2-81B418C3B3D0}" destId="{D8071D21-FDE4-834A-A100-814F980F84E7}" srcOrd="2" destOrd="0" parTransId="{68BA18F0-099E-1B42-9DFB-672C63EA501F}" sibTransId="{C1F7269F-0976-3C4F-BEEF-C249FA065585}"/>
    <dgm:cxn modelId="{150D9E5E-C43A-43B4-9EC1-3FD30F800FB9}" type="presOf" srcId="{9E6A9824-FB3B-E040-B21E-B45D8AE04350}" destId="{95EDAEB2-078F-4B99-9AED-71D1894300B2}" srcOrd="0" destOrd="0" presId="urn:microsoft.com/office/officeart/2018/5/layout/CenteredIconLabelDescriptionList"/>
    <dgm:cxn modelId="{AD77C2D0-2A46-214A-BB6A-3F94F8524203}" srcId="{9E6A9824-FB3B-E040-B21E-B45D8AE04350}" destId="{8F201427-A53F-044B-B79B-F68FAF356E54}" srcOrd="1" destOrd="0" parTransId="{A6585FC1-ED0B-8A4A-AB42-C5C6DA853CD6}" sibTransId="{03E18B25-5552-1E4B-B23A-B3F0E16FE8A9}"/>
    <dgm:cxn modelId="{94CFFB0B-6A31-044E-A1B1-F82BF4F40ABB}" srcId="{9E6A9824-FB3B-E040-B21E-B45D8AE04350}" destId="{89C2C0C2-EB70-EC40-88B2-81B418C3B3D0}" srcOrd="0" destOrd="0" parTransId="{8B31D236-BCFC-C642-A003-B9084AAB2D9A}" sibTransId="{AAB5604C-4C87-464A-A1E8-C1C05F36DE02}"/>
    <dgm:cxn modelId="{7532FD88-2964-4717-A537-7FCA92A70D63}" type="presOf" srcId="{68B3DF16-C6D1-244D-B82D-1DBA88478429}" destId="{E54A6BBE-6F5E-4BD4-B495-0B78DE14E992}" srcOrd="0" destOrd="0" presId="urn:microsoft.com/office/officeart/2018/5/layout/CenteredIconLabelDescriptionList"/>
    <dgm:cxn modelId="{3022D8AC-17F6-4896-BFFD-186B10E2F572}" type="presOf" srcId="{8F201427-A53F-044B-B79B-F68FAF356E54}" destId="{C69B36C5-ECCD-4192-BE4A-D0B1F837E739}" srcOrd="0" destOrd="0" presId="urn:microsoft.com/office/officeart/2018/5/layout/CenteredIconLabelDescriptionList"/>
    <dgm:cxn modelId="{8F0938CB-8ABC-4883-94B8-BF0C9418D4C6}" type="presOf" srcId="{D8071D21-FDE4-834A-A100-814F980F84E7}" destId="{CD9BAE1A-03EB-4F8E-90FD-A9E0B54A1693}" srcOrd="0" destOrd="2" presId="urn:microsoft.com/office/officeart/2018/5/layout/CenteredIconLabelDescriptionList"/>
    <dgm:cxn modelId="{20C8DB15-7356-469D-9FED-6C49E4649AA2}" type="presParOf" srcId="{95EDAEB2-078F-4B99-9AED-71D1894300B2}" destId="{910D0067-6190-443B-A275-11F11D333656}" srcOrd="0" destOrd="0" presId="urn:microsoft.com/office/officeart/2018/5/layout/CenteredIconLabelDescriptionList"/>
    <dgm:cxn modelId="{96F4CFA5-0F4C-4B90-B173-81815C0C888B}" type="presParOf" srcId="{910D0067-6190-443B-A275-11F11D333656}" destId="{ECB57397-CD67-4FED-A343-7755E62BB9F2}" srcOrd="0" destOrd="0" presId="urn:microsoft.com/office/officeart/2018/5/layout/CenteredIconLabelDescriptionList"/>
    <dgm:cxn modelId="{A3EECDAC-922C-475D-AA48-422AABF39C53}" type="presParOf" srcId="{910D0067-6190-443B-A275-11F11D333656}" destId="{38D05A9C-B3E7-45BC-9A85-82408335AFB2}" srcOrd="1" destOrd="0" presId="urn:microsoft.com/office/officeart/2018/5/layout/CenteredIconLabelDescriptionList"/>
    <dgm:cxn modelId="{29F59B56-DC0A-48B6-89EA-4BCBC6900238}" type="presParOf" srcId="{910D0067-6190-443B-A275-11F11D333656}" destId="{C1C7D9EE-0BED-4A33-8403-02EDF46BC5CB}" srcOrd="2" destOrd="0" presId="urn:microsoft.com/office/officeart/2018/5/layout/CenteredIconLabelDescriptionList"/>
    <dgm:cxn modelId="{42074926-372A-4AEB-A893-4CE6B97496ED}" type="presParOf" srcId="{910D0067-6190-443B-A275-11F11D333656}" destId="{E2F22099-4102-429F-9CC8-ED5FE75C8996}" srcOrd="3" destOrd="0" presId="urn:microsoft.com/office/officeart/2018/5/layout/CenteredIconLabelDescriptionList"/>
    <dgm:cxn modelId="{2F27D242-7212-41FE-8905-6F9EB692736E}" type="presParOf" srcId="{910D0067-6190-443B-A275-11F11D333656}" destId="{CD9BAE1A-03EB-4F8E-90FD-A9E0B54A1693}" srcOrd="4" destOrd="0" presId="urn:microsoft.com/office/officeart/2018/5/layout/CenteredIconLabelDescriptionList"/>
    <dgm:cxn modelId="{AD428A1B-29E1-441C-953E-3417036FEF0E}" type="presParOf" srcId="{95EDAEB2-078F-4B99-9AED-71D1894300B2}" destId="{79AE0E7C-4FC7-49B1-97FC-36F29BFC6A14}" srcOrd="1" destOrd="0" presId="urn:microsoft.com/office/officeart/2018/5/layout/CenteredIconLabelDescriptionList"/>
    <dgm:cxn modelId="{20655833-C1D0-4097-8379-1C720F95E926}" type="presParOf" srcId="{95EDAEB2-078F-4B99-9AED-71D1894300B2}" destId="{AE002EDE-D2C2-460D-B7E0-8F7F2F3104A9}" srcOrd="2" destOrd="0" presId="urn:microsoft.com/office/officeart/2018/5/layout/CenteredIconLabelDescriptionList"/>
    <dgm:cxn modelId="{9DA14F88-D469-4B2E-9872-B38A67B3B301}" type="presParOf" srcId="{AE002EDE-D2C2-460D-B7E0-8F7F2F3104A9}" destId="{A4FE5474-37A2-4AEE-BF15-147BA0F0C9B8}" srcOrd="0" destOrd="0" presId="urn:microsoft.com/office/officeart/2018/5/layout/CenteredIconLabelDescriptionList"/>
    <dgm:cxn modelId="{657F3108-B02D-4402-AB7A-14351FD2C562}" type="presParOf" srcId="{AE002EDE-D2C2-460D-B7E0-8F7F2F3104A9}" destId="{A27282E0-71E0-42C9-865E-DE67027D1621}" srcOrd="1" destOrd="0" presId="urn:microsoft.com/office/officeart/2018/5/layout/CenteredIconLabelDescriptionList"/>
    <dgm:cxn modelId="{3E189223-A6CB-4821-8100-1AA394F0514C}" type="presParOf" srcId="{AE002EDE-D2C2-460D-B7E0-8F7F2F3104A9}" destId="{C69B36C5-ECCD-4192-BE4A-D0B1F837E739}" srcOrd="2" destOrd="0" presId="urn:microsoft.com/office/officeart/2018/5/layout/CenteredIconLabelDescriptionList"/>
    <dgm:cxn modelId="{3C999621-D482-4AF2-B59A-F5C46AF158E9}" type="presParOf" srcId="{AE002EDE-D2C2-460D-B7E0-8F7F2F3104A9}" destId="{21523EB3-A05E-43F3-924C-5C73A5559744}" srcOrd="3" destOrd="0" presId="urn:microsoft.com/office/officeart/2018/5/layout/CenteredIconLabelDescriptionList"/>
    <dgm:cxn modelId="{213E9D25-A875-4BD1-9BA1-4F2FC842C211}" type="presParOf" srcId="{AE002EDE-D2C2-460D-B7E0-8F7F2F3104A9}" destId="{E54A6BBE-6F5E-4BD4-B495-0B78DE14E99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AD017E-41DC-40B8-B14C-2A9FA521DB90}"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F2F18D0B-D715-488A-9E84-AA9E9A03A501}">
      <dgm:prSet phldrT="[Text]"/>
      <dgm:spPr/>
      <dgm:t>
        <a:bodyPr/>
        <a:lstStyle/>
        <a:p>
          <a:r>
            <a:rPr lang="en-US" dirty="0">
              <a:latin typeface="Calibri" charset="0"/>
              <a:ea typeface="Calibri" charset="0"/>
              <a:cs typeface="Calibri" charset="0"/>
            </a:rPr>
            <a:t>Funding from African Governments: </a:t>
          </a:r>
        </a:p>
      </dgm:t>
    </dgm:pt>
    <dgm:pt modelId="{4ED95E80-F0A2-4249-AA12-6061DBA8B848}" type="parTrans" cxnId="{7640685F-AA56-4B08-A8C4-519C9635FB0A}">
      <dgm:prSet/>
      <dgm:spPr/>
      <dgm:t>
        <a:bodyPr/>
        <a:lstStyle/>
        <a:p>
          <a:endParaRPr lang="en-US"/>
        </a:p>
      </dgm:t>
    </dgm:pt>
    <dgm:pt modelId="{CC6F55DA-C99B-4127-83A9-542917AA06B8}" type="sibTrans" cxnId="{7640685F-AA56-4B08-A8C4-519C9635FB0A}">
      <dgm:prSet/>
      <dgm:spPr/>
      <dgm:t>
        <a:bodyPr/>
        <a:lstStyle/>
        <a:p>
          <a:endParaRPr lang="en-US"/>
        </a:p>
      </dgm:t>
    </dgm:pt>
    <dgm:pt modelId="{FBC9B3D0-A6CF-4A7B-B4C5-23BECE0BDD9E}">
      <dgm:prSet phldrT="[Text]"/>
      <dgm:spPr>
        <a:solidFill>
          <a:schemeClr val="accent5">
            <a:lumMod val="20000"/>
            <a:lumOff val="80000"/>
            <a:alpha val="90000"/>
          </a:schemeClr>
        </a:solidFill>
      </dgm:spPr>
      <dgm:t>
        <a:bodyPr/>
        <a:lstStyle/>
        <a:p>
          <a:r>
            <a:rPr lang="en-US" dirty="0">
              <a:latin typeface="Calibri" charset="0"/>
              <a:ea typeface="Calibri" charset="0"/>
              <a:cs typeface="Calibri" charset="0"/>
            </a:rPr>
            <a:t>Initial contribution of US$ 2 million per country</a:t>
          </a:r>
          <a:endParaRPr lang="en-US" dirty="0"/>
        </a:p>
      </dgm:t>
    </dgm:pt>
    <dgm:pt modelId="{8238042B-6442-490F-859E-7A6D7F9EFCC2}" type="parTrans" cxnId="{81C2F81A-597D-4444-BD57-8AA5F34F2A57}">
      <dgm:prSet/>
      <dgm:spPr/>
      <dgm:t>
        <a:bodyPr/>
        <a:lstStyle/>
        <a:p>
          <a:endParaRPr lang="en-US"/>
        </a:p>
      </dgm:t>
    </dgm:pt>
    <dgm:pt modelId="{56E9C016-DD40-4AF1-A148-CBD970EFFCB0}" type="sibTrans" cxnId="{81C2F81A-597D-4444-BD57-8AA5F34F2A57}">
      <dgm:prSet/>
      <dgm:spPr/>
      <dgm:t>
        <a:bodyPr/>
        <a:lstStyle/>
        <a:p>
          <a:endParaRPr lang="en-US"/>
        </a:p>
      </dgm:t>
    </dgm:pt>
    <dgm:pt modelId="{BE4C5DF3-3C3E-467E-B10C-2E0A3F88589A}">
      <dgm:prSet phldrT="[Text]"/>
      <dgm:spPr>
        <a:solidFill>
          <a:schemeClr val="accent5">
            <a:lumMod val="20000"/>
            <a:lumOff val="80000"/>
            <a:alpha val="90000"/>
          </a:schemeClr>
        </a:solidFill>
      </dgm:spPr>
      <dgm:t>
        <a:bodyPr/>
        <a:lstStyle/>
        <a:p>
          <a:r>
            <a:rPr lang="en-US" dirty="0"/>
            <a:t>Can use World Bank instruments</a:t>
          </a:r>
        </a:p>
      </dgm:t>
    </dgm:pt>
    <dgm:pt modelId="{721301A9-D5DB-47C3-80F8-BADFB215A940}" type="parTrans" cxnId="{4116AA8D-09D4-42C7-B1D0-34D973E9D0B4}">
      <dgm:prSet/>
      <dgm:spPr/>
      <dgm:t>
        <a:bodyPr/>
        <a:lstStyle/>
        <a:p>
          <a:endParaRPr lang="en-US"/>
        </a:p>
      </dgm:t>
    </dgm:pt>
    <dgm:pt modelId="{62FA6F8D-0179-4A00-856A-12C01C4DE65B}" type="sibTrans" cxnId="{4116AA8D-09D4-42C7-B1D0-34D973E9D0B4}">
      <dgm:prSet/>
      <dgm:spPr/>
      <dgm:t>
        <a:bodyPr/>
        <a:lstStyle/>
        <a:p>
          <a:endParaRPr lang="en-US"/>
        </a:p>
      </dgm:t>
    </dgm:pt>
    <dgm:pt modelId="{43C1EFC1-017B-4EF4-A6C3-355AF8488865}">
      <dgm:prSet phldrT="[Text]"/>
      <dgm:spPr/>
      <dgm:t>
        <a:bodyPr/>
        <a:lstStyle/>
        <a:p>
          <a:r>
            <a:rPr lang="en-US" dirty="0"/>
            <a:t>Other funding</a:t>
          </a:r>
        </a:p>
      </dgm:t>
    </dgm:pt>
    <dgm:pt modelId="{56245E42-C650-4288-962B-81915C23BFB2}" type="parTrans" cxnId="{1CAC6A4C-4DBA-4C98-B035-58608896B7CD}">
      <dgm:prSet/>
      <dgm:spPr/>
      <dgm:t>
        <a:bodyPr/>
        <a:lstStyle/>
        <a:p>
          <a:endParaRPr lang="en-US"/>
        </a:p>
      </dgm:t>
    </dgm:pt>
    <dgm:pt modelId="{BB716FF5-EE94-4318-9B82-C16B1D8DD49C}" type="sibTrans" cxnId="{1CAC6A4C-4DBA-4C98-B035-58608896B7CD}">
      <dgm:prSet/>
      <dgm:spPr/>
      <dgm:t>
        <a:bodyPr/>
        <a:lstStyle/>
        <a:p>
          <a:endParaRPr lang="en-US"/>
        </a:p>
      </dgm:t>
    </dgm:pt>
    <dgm:pt modelId="{6FBCECAA-BAB8-45E3-8823-C816ED64A70D}">
      <dgm:prSet phldrT="[Text]"/>
      <dgm:spPr>
        <a:solidFill>
          <a:schemeClr val="accent6">
            <a:lumMod val="20000"/>
            <a:lumOff val="80000"/>
            <a:alpha val="90000"/>
          </a:schemeClr>
        </a:solidFill>
      </dgm:spPr>
      <dgm:t>
        <a:bodyPr/>
        <a:lstStyle/>
        <a:p>
          <a:r>
            <a:rPr lang="en-US" dirty="0">
              <a:latin typeface="Calibri" charset="0"/>
              <a:ea typeface="Calibri" charset="0"/>
              <a:cs typeface="Calibri" charset="0"/>
            </a:rPr>
            <a:t>World Bank -US$15 million to administer and grow the fund</a:t>
          </a:r>
          <a:endParaRPr lang="en-US" dirty="0"/>
        </a:p>
      </dgm:t>
    </dgm:pt>
    <dgm:pt modelId="{25ADB3AA-228F-48E5-A991-F816E3333602}" type="parTrans" cxnId="{BADF245D-D4C9-4B4B-900F-B4D887D6EA16}">
      <dgm:prSet/>
      <dgm:spPr/>
      <dgm:t>
        <a:bodyPr/>
        <a:lstStyle/>
        <a:p>
          <a:endParaRPr lang="en-US"/>
        </a:p>
      </dgm:t>
    </dgm:pt>
    <dgm:pt modelId="{AF9EBE02-6103-4945-AD35-9ADD2E0B94D2}" type="sibTrans" cxnId="{BADF245D-D4C9-4B4B-900F-B4D887D6EA16}">
      <dgm:prSet/>
      <dgm:spPr/>
      <dgm:t>
        <a:bodyPr/>
        <a:lstStyle/>
        <a:p>
          <a:endParaRPr lang="en-US"/>
        </a:p>
      </dgm:t>
    </dgm:pt>
    <dgm:pt modelId="{42A87FB1-9354-492D-B499-D3E4840FB866}">
      <dgm:prSet/>
      <dgm:spPr>
        <a:solidFill>
          <a:schemeClr val="accent5">
            <a:lumMod val="20000"/>
            <a:lumOff val="80000"/>
            <a:alpha val="90000"/>
          </a:schemeClr>
        </a:solidFill>
      </dgm:spPr>
      <dgm:t>
        <a:bodyPr/>
        <a:lstStyle/>
        <a:p>
          <a:r>
            <a:rPr lang="en-US" dirty="0">
              <a:latin typeface="Calibri" charset="0"/>
              <a:cs typeface="Calibri" charset="0"/>
            </a:rPr>
            <a:t>Senegal, Guinea, Ghana, Burkina Faso, Ethiopia, Mozambique &amp; Nigeria expected to contribute in 2019</a:t>
          </a:r>
        </a:p>
      </dgm:t>
    </dgm:pt>
    <dgm:pt modelId="{DA80B4F0-FA5F-4213-AF93-D5880FE27B66}" type="parTrans" cxnId="{B1CB9981-2826-4AD7-800F-DEB6294F408B}">
      <dgm:prSet/>
      <dgm:spPr/>
      <dgm:t>
        <a:bodyPr/>
        <a:lstStyle/>
        <a:p>
          <a:endParaRPr lang="en-US"/>
        </a:p>
      </dgm:t>
    </dgm:pt>
    <dgm:pt modelId="{E9A79EA5-EAF8-48B1-81E1-144E59C91A10}" type="sibTrans" cxnId="{B1CB9981-2826-4AD7-800F-DEB6294F408B}">
      <dgm:prSet/>
      <dgm:spPr/>
      <dgm:t>
        <a:bodyPr/>
        <a:lstStyle/>
        <a:p>
          <a:endParaRPr lang="en-US"/>
        </a:p>
      </dgm:t>
    </dgm:pt>
    <dgm:pt modelId="{9B0AF2A6-45C1-4C6E-8269-2595AB04AF21}">
      <dgm:prSet/>
      <dgm:spPr>
        <a:solidFill>
          <a:schemeClr val="accent6">
            <a:lumMod val="20000"/>
            <a:lumOff val="80000"/>
            <a:alpha val="90000"/>
          </a:schemeClr>
        </a:solidFill>
      </dgm:spPr>
      <dgm:t>
        <a:bodyPr/>
        <a:lstStyle/>
        <a:p>
          <a:r>
            <a:rPr lang="en-US" dirty="0">
              <a:latin typeface="Calibri" charset="0"/>
              <a:ea typeface="Calibri" charset="0"/>
              <a:cs typeface="Calibri" charset="0"/>
            </a:rPr>
            <a:t>Establish icipe as regional capacity builder for ASET</a:t>
          </a:r>
        </a:p>
      </dgm:t>
    </dgm:pt>
    <dgm:pt modelId="{16CEDC33-0684-46FB-998C-F07C858BF2A8}" type="parTrans" cxnId="{8A79C645-CD75-48C0-B832-FB5C7D1F2180}">
      <dgm:prSet/>
      <dgm:spPr/>
      <dgm:t>
        <a:bodyPr/>
        <a:lstStyle/>
        <a:p>
          <a:endParaRPr lang="en-US"/>
        </a:p>
      </dgm:t>
    </dgm:pt>
    <dgm:pt modelId="{410BC166-5FF4-42D4-8CC4-BD2DAC79B36E}" type="sibTrans" cxnId="{8A79C645-CD75-48C0-B832-FB5C7D1F2180}">
      <dgm:prSet/>
      <dgm:spPr/>
      <dgm:t>
        <a:bodyPr/>
        <a:lstStyle/>
        <a:p>
          <a:endParaRPr lang="en-US"/>
        </a:p>
      </dgm:t>
    </dgm:pt>
    <dgm:pt modelId="{3D6933DD-B92F-4D39-B5EF-9D243BA93074}">
      <dgm:prSet/>
      <dgm:spPr>
        <a:solidFill>
          <a:schemeClr val="accent6">
            <a:lumMod val="20000"/>
            <a:lumOff val="80000"/>
            <a:alpha val="90000"/>
          </a:schemeClr>
        </a:solidFill>
      </dgm:spPr>
      <dgm:t>
        <a:bodyPr/>
        <a:lstStyle/>
        <a:p>
          <a:r>
            <a:rPr lang="en-US" dirty="0">
              <a:latin typeface="Calibri" charset="0"/>
              <a:ea typeface="Calibri" charset="0"/>
              <a:cs typeface="Calibri" charset="0"/>
            </a:rPr>
            <a:t>Government of Korea: US$10 million for Windows 1 &amp; 2</a:t>
          </a:r>
        </a:p>
      </dgm:t>
    </dgm:pt>
    <dgm:pt modelId="{5B8DD42E-1EFE-446F-8B7C-36DCAEFCEABF}" type="parTrans" cxnId="{E54405C6-4D87-493E-BD82-CB8A2B4B750D}">
      <dgm:prSet/>
      <dgm:spPr/>
      <dgm:t>
        <a:bodyPr/>
        <a:lstStyle/>
        <a:p>
          <a:endParaRPr lang="en-US"/>
        </a:p>
      </dgm:t>
    </dgm:pt>
    <dgm:pt modelId="{DBA4F650-7478-45E1-BBC2-9542A52F35AB}" type="sibTrans" cxnId="{E54405C6-4D87-493E-BD82-CB8A2B4B750D}">
      <dgm:prSet/>
      <dgm:spPr/>
      <dgm:t>
        <a:bodyPr/>
        <a:lstStyle/>
        <a:p>
          <a:endParaRPr lang="en-US"/>
        </a:p>
      </dgm:t>
    </dgm:pt>
    <dgm:pt modelId="{E9598F42-672F-4FBF-9863-E6D73A759844}">
      <dgm:prSet/>
      <dgm:spPr>
        <a:solidFill>
          <a:schemeClr val="accent6">
            <a:lumMod val="20000"/>
            <a:lumOff val="80000"/>
            <a:alpha val="90000"/>
          </a:schemeClr>
        </a:solidFill>
      </dgm:spPr>
      <dgm:t>
        <a:bodyPr/>
        <a:lstStyle/>
        <a:p>
          <a:r>
            <a:rPr lang="en-US" dirty="0">
              <a:latin typeface="Calibri" charset="0"/>
              <a:ea typeface="Calibri" charset="0"/>
              <a:cs typeface="Calibri" charset="0"/>
            </a:rPr>
            <a:t>Additional funds to be mobilized by the RCU</a:t>
          </a:r>
        </a:p>
      </dgm:t>
    </dgm:pt>
    <dgm:pt modelId="{2C84B9D5-ABC5-42D7-9292-6E906FC08675}" type="parTrans" cxnId="{59C5ED81-D4E9-44CA-91E5-B1715248B1A9}">
      <dgm:prSet/>
      <dgm:spPr/>
      <dgm:t>
        <a:bodyPr/>
        <a:lstStyle/>
        <a:p>
          <a:endParaRPr lang="en-US"/>
        </a:p>
      </dgm:t>
    </dgm:pt>
    <dgm:pt modelId="{63762CC5-13A8-4FF0-9DAB-4067D36B956D}" type="sibTrans" cxnId="{59C5ED81-D4E9-44CA-91E5-B1715248B1A9}">
      <dgm:prSet/>
      <dgm:spPr/>
      <dgm:t>
        <a:bodyPr/>
        <a:lstStyle/>
        <a:p>
          <a:endParaRPr lang="en-US"/>
        </a:p>
      </dgm:t>
    </dgm:pt>
    <dgm:pt modelId="{1ED84A9F-C16C-4159-8256-E16F397314D0}">
      <dgm:prSet phldrT="[Text]"/>
      <dgm:spPr>
        <a:solidFill>
          <a:schemeClr val="accent5">
            <a:lumMod val="20000"/>
            <a:lumOff val="80000"/>
            <a:alpha val="90000"/>
          </a:schemeClr>
        </a:solidFill>
      </dgm:spPr>
      <dgm:t>
        <a:bodyPr/>
        <a:lstStyle/>
        <a:p>
          <a:r>
            <a:rPr lang="en-US" dirty="0">
              <a:latin typeface="Calibri" charset="0"/>
              <a:cs typeface="Calibri" charset="0"/>
            </a:rPr>
            <a:t>Kenya (US$2m), Ivory Coast (US$1m) and Rwanda (US$2m)</a:t>
          </a:r>
          <a:endParaRPr lang="en-US" dirty="0"/>
        </a:p>
      </dgm:t>
    </dgm:pt>
    <dgm:pt modelId="{335D7636-052C-4273-B1C5-93959D21D2BC}" type="parTrans" cxnId="{0A051300-BE39-48FD-A75C-6ED83EA1B06F}">
      <dgm:prSet/>
      <dgm:spPr/>
      <dgm:t>
        <a:bodyPr/>
        <a:lstStyle/>
        <a:p>
          <a:endParaRPr lang="en-US"/>
        </a:p>
      </dgm:t>
    </dgm:pt>
    <dgm:pt modelId="{D3127558-EF40-41A3-8CDF-FE0F82C3A5FF}" type="sibTrans" cxnId="{0A051300-BE39-48FD-A75C-6ED83EA1B06F}">
      <dgm:prSet/>
      <dgm:spPr/>
      <dgm:t>
        <a:bodyPr/>
        <a:lstStyle/>
        <a:p>
          <a:endParaRPr lang="en-US"/>
        </a:p>
      </dgm:t>
    </dgm:pt>
    <dgm:pt modelId="{2317BF92-E1C6-4994-8CEF-D21956FB07AA}">
      <dgm:prSet/>
      <dgm:spPr>
        <a:solidFill>
          <a:schemeClr val="accent6">
            <a:lumMod val="20000"/>
            <a:lumOff val="80000"/>
            <a:alpha val="90000"/>
          </a:schemeClr>
        </a:solidFill>
      </dgm:spPr>
      <dgm:t>
        <a:bodyPr/>
        <a:lstStyle/>
        <a:p>
          <a:r>
            <a:rPr lang="en-US" dirty="0">
              <a:latin typeface="Calibri" charset="0"/>
              <a:ea typeface="Calibri" charset="0"/>
              <a:cs typeface="Calibri" charset="0"/>
            </a:rPr>
            <a:t>Other African governments, Private sector, Donors</a:t>
          </a:r>
        </a:p>
      </dgm:t>
    </dgm:pt>
    <dgm:pt modelId="{E5D14EC9-2D2E-46A5-BB86-E13A69A46E84}" type="parTrans" cxnId="{1975D92F-6FE8-404E-9B96-93092AA40FAC}">
      <dgm:prSet/>
      <dgm:spPr/>
      <dgm:t>
        <a:bodyPr/>
        <a:lstStyle/>
        <a:p>
          <a:endParaRPr lang="en-US"/>
        </a:p>
      </dgm:t>
    </dgm:pt>
    <dgm:pt modelId="{3B432397-0A04-49B7-BE89-5EEA1E38801D}" type="sibTrans" cxnId="{1975D92F-6FE8-404E-9B96-93092AA40FAC}">
      <dgm:prSet/>
      <dgm:spPr/>
      <dgm:t>
        <a:bodyPr/>
        <a:lstStyle/>
        <a:p>
          <a:endParaRPr lang="en-US"/>
        </a:p>
      </dgm:t>
    </dgm:pt>
    <dgm:pt modelId="{5338623B-6AEE-4307-B125-D90D5CC92D66}">
      <dgm:prSet/>
      <dgm:spPr>
        <a:solidFill>
          <a:schemeClr val="accent6">
            <a:lumMod val="20000"/>
            <a:lumOff val="80000"/>
            <a:alpha val="90000"/>
          </a:schemeClr>
        </a:solidFill>
      </dgm:spPr>
      <dgm:t>
        <a:bodyPr/>
        <a:lstStyle/>
        <a:p>
          <a:r>
            <a:rPr lang="en-US" dirty="0">
              <a:latin typeface="Calibri" charset="0"/>
              <a:ea typeface="Calibri" charset="0"/>
              <a:cs typeface="Calibri" charset="0"/>
            </a:rPr>
            <a:t>Co-funding from partner institutions (e.g. UM6P)</a:t>
          </a:r>
        </a:p>
      </dgm:t>
    </dgm:pt>
    <dgm:pt modelId="{44C3691A-4B86-46A7-B495-22A656F72772}" type="parTrans" cxnId="{87BA868A-D818-4180-AA51-C96D43DDD0FE}">
      <dgm:prSet/>
      <dgm:spPr/>
      <dgm:t>
        <a:bodyPr/>
        <a:lstStyle/>
        <a:p>
          <a:endParaRPr lang="en-US"/>
        </a:p>
      </dgm:t>
    </dgm:pt>
    <dgm:pt modelId="{F2A0D9FD-FBED-4E95-82DA-40C24D2C145B}" type="sibTrans" cxnId="{87BA868A-D818-4180-AA51-C96D43DDD0FE}">
      <dgm:prSet/>
      <dgm:spPr/>
      <dgm:t>
        <a:bodyPr/>
        <a:lstStyle/>
        <a:p>
          <a:endParaRPr lang="en-US"/>
        </a:p>
      </dgm:t>
    </dgm:pt>
    <dgm:pt modelId="{1E51B46E-CFB7-445B-A61F-A022C161DF12}" type="pres">
      <dgm:prSet presAssocID="{3BAD017E-41DC-40B8-B14C-2A9FA521DB90}" presName="linearFlow" presStyleCnt="0">
        <dgm:presLayoutVars>
          <dgm:dir/>
          <dgm:animLvl val="lvl"/>
          <dgm:resizeHandles val="exact"/>
        </dgm:presLayoutVars>
      </dgm:prSet>
      <dgm:spPr/>
      <dgm:t>
        <a:bodyPr/>
        <a:lstStyle/>
        <a:p>
          <a:endParaRPr lang="en-US"/>
        </a:p>
      </dgm:t>
    </dgm:pt>
    <dgm:pt modelId="{7CC764FB-3F55-46DE-BF66-A069CA3D951B}" type="pres">
      <dgm:prSet presAssocID="{F2F18D0B-D715-488A-9E84-AA9E9A03A501}" presName="composite" presStyleCnt="0"/>
      <dgm:spPr/>
    </dgm:pt>
    <dgm:pt modelId="{B0B5C59F-EB01-4202-A125-DCB149762F0C}" type="pres">
      <dgm:prSet presAssocID="{F2F18D0B-D715-488A-9E84-AA9E9A03A501}" presName="parentText" presStyleLbl="alignNode1" presStyleIdx="0" presStyleCnt="2" custScaleX="84475" custScaleY="101118">
        <dgm:presLayoutVars>
          <dgm:chMax val="1"/>
          <dgm:bulletEnabled val="1"/>
        </dgm:presLayoutVars>
      </dgm:prSet>
      <dgm:spPr/>
      <dgm:t>
        <a:bodyPr/>
        <a:lstStyle/>
        <a:p>
          <a:endParaRPr lang="en-US"/>
        </a:p>
      </dgm:t>
    </dgm:pt>
    <dgm:pt modelId="{84531150-B772-4910-A52C-4D4D1CE17A14}" type="pres">
      <dgm:prSet presAssocID="{F2F18D0B-D715-488A-9E84-AA9E9A03A501}" presName="descendantText" presStyleLbl="alignAcc1" presStyleIdx="0" presStyleCnt="2" custScaleY="109559" custLinFactNeighborX="0">
        <dgm:presLayoutVars>
          <dgm:bulletEnabled val="1"/>
        </dgm:presLayoutVars>
      </dgm:prSet>
      <dgm:spPr/>
      <dgm:t>
        <a:bodyPr/>
        <a:lstStyle/>
        <a:p>
          <a:endParaRPr lang="en-US"/>
        </a:p>
      </dgm:t>
    </dgm:pt>
    <dgm:pt modelId="{45AB8140-56F5-4482-A7F4-BC7F3FA8263F}" type="pres">
      <dgm:prSet presAssocID="{CC6F55DA-C99B-4127-83A9-542917AA06B8}" presName="sp" presStyleCnt="0"/>
      <dgm:spPr/>
    </dgm:pt>
    <dgm:pt modelId="{CCCF3AC7-1BA2-4D1A-AAF5-4B96BFB7A3F1}" type="pres">
      <dgm:prSet presAssocID="{43C1EFC1-017B-4EF4-A6C3-355AF8488865}" presName="composite" presStyleCnt="0"/>
      <dgm:spPr/>
    </dgm:pt>
    <dgm:pt modelId="{B2D181B9-1C95-4302-B25C-F7384156B4BF}" type="pres">
      <dgm:prSet presAssocID="{43C1EFC1-017B-4EF4-A6C3-355AF8488865}" presName="parentText" presStyleLbl="alignNode1" presStyleIdx="1" presStyleCnt="2" custScaleX="93164" custScaleY="102474" custLinFactNeighborY="-16182">
        <dgm:presLayoutVars>
          <dgm:chMax val="1"/>
          <dgm:bulletEnabled val="1"/>
        </dgm:presLayoutVars>
      </dgm:prSet>
      <dgm:spPr/>
      <dgm:t>
        <a:bodyPr/>
        <a:lstStyle/>
        <a:p>
          <a:endParaRPr lang="en-US"/>
        </a:p>
      </dgm:t>
    </dgm:pt>
    <dgm:pt modelId="{665F4484-0BD6-49C3-8238-8F41C9AA34B5}" type="pres">
      <dgm:prSet presAssocID="{43C1EFC1-017B-4EF4-A6C3-355AF8488865}" presName="descendantText" presStyleLbl="alignAcc1" presStyleIdx="1" presStyleCnt="2" custScaleY="145905">
        <dgm:presLayoutVars>
          <dgm:bulletEnabled val="1"/>
        </dgm:presLayoutVars>
      </dgm:prSet>
      <dgm:spPr/>
      <dgm:t>
        <a:bodyPr/>
        <a:lstStyle/>
        <a:p>
          <a:endParaRPr lang="en-US"/>
        </a:p>
      </dgm:t>
    </dgm:pt>
  </dgm:ptLst>
  <dgm:cxnLst>
    <dgm:cxn modelId="{15D488ED-EC8D-495D-9D6F-308984C7651E}" type="presOf" srcId="{E9598F42-672F-4FBF-9863-E6D73A759844}" destId="{665F4484-0BD6-49C3-8238-8F41C9AA34B5}" srcOrd="0" destOrd="3" presId="urn:microsoft.com/office/officeart/2005/8/layout/chevron2"/>
    <dgm:cxn modelId="{F423F5EE-EA7E-4E40-8998-809A3E7B82F4}" type="presOf" srcId="{BE4C5DF3-3C3E-467E-B10C-2E0A3F88589A}" destId="{84531150-B772-4910-A52C-4D4D1CE17A14}" srcOrd="0" destOrd="3" presId="urn:microsoft.com/office/officeart/2005/8/layout/chevron2"/>
    <dgm:cxn modelId="{EED0B1B7-151F-4F54-8830-7C40500E6020}" type="presOf" srcId="{43C1EFC1-017B-4EF4-A6C3-355AF8488865}" destId="{B2D181B9-1C95-4302-B25C-F7384156B4BF}" srcOrd="0" destOrd="0" presId="urn:microsoft.com/office/officeart/2005/8/layout/chevron2"/>
    <dgm:cxn modelId="{E54405C6-4D87-493E-BD82-CB8A2B4B750D}" srcId="{43C1EFC1-017B-4EF4-A6C3-355AF8488865}" destId="{3D6933DD-B92F-4D39-B5EF-9D243BA93074}" srcOrd="1" destOrd="0" parTransId="{5B8DD42E-1EFE-446F-8B7C-36DCAEFCEABF}" sibTransId="{DBA4F650-7478-45E1-BBC2-9542A52F35AB}"/>
    <dgm:cxn modelId="{81C2F81A-597D-4444-BD57-8AA5F34F2A57}" srcId="{F2F18D0B-D715-488A-9E84-AA9E9A03A501}" destId="{FBC9B3D0-A6CF-4A7B-B4C5-23BECE0BDD9E}" srcOrd="0" destOrd="0" parTransId="{8238042B-6442-490F-859E-7A6D7F9EFCC2}" sibTransId="{56E9C016-DD40-4AF1-A148-CBD970EFFCB0}"/>
    <dgm:cxn modelId="{87BA868A-D818-4180-AA51-C96D43DDD0FE}" srcId="{43C1EFC1-017B-4EF4-A6C3-355AF8488865}" destId="{5338623B-6AEE-4307-B125-D90D5CC92D66}" srcOrd="3" destOrd="0" parTransId="{44C3691A-4B86-46A7-B495-22A656F72772}" sibTransId="{F2A0D9FD-FBED-4E95-82DA-40C24D2C145B}"/>
    <dgm:cxn modelId="{1975D92F-6FE8-404E-9B96-93092AA40FAC}" srcId="{43C1EFC1-017B-4EF4-A6C3-355AF8488865}" destId="{2317BF92-E1C6-4994-8CEF-D21956FB07AA}" srcOrd="4" destOrd="0" parTransId="{E5D14EC9-2D2E-46A5-BB86-E13A69A46E84}" sibTransId="{3B432397-0A04-49B7-BE89-5EEA1E38801D}"/>
    <dgm:cxn modelId="{ACE67D9F-657F-40A4-AF95-3666BF78064E}" type="presOf" srcId="{2317BF92-E1C6-4994-8CEF-D21956FB07AA}" destId="{665F4484-0BD6-49C3-8238-8F41C9AA34B5}" srcOrd="0" destOrd="5" presId="urn:microsoft.com/office/officeart/2005/8/layout/chevron2"/>
    <dgm:cxn modelId="{5FB68184-3C73-4354-AEF0-F74E48D7C938}" type="presOf" srcId="{6FBCECAA-BAB8-45E3-8823-C816ED64A70D}" destId="{665F4484-0BD6-49C3-8238-8F41C9AA34B5}" srcOrd="0" destOrd="0" presId="urn:microsoft.com/office/officeart/2005/8/layout/chevron2"/>
    <dgm:cxn modelId="{4116AA8D-09D4-42C7-B1D0-34D973E9D0B4}" srcId="{F2F18D0B-D715-488A-9E84-AA9E9A03A501}" destId="{BE4C5DF3-3C3E-467E-B10C-2E0A3F88589A}" srcOrd="3" destOrd="0" parTransId="{721301A9-D5DB-47C3-80F8-BADFB215A940}" sibTransId="{62FA6F8D-0179-4A00-856A-12C01C4DE65B}"/>
    <dgm:cxn modelId="{7640685F-AA56-4B08-A8C4-519C9635FB0A}" srcId="{3BAD017E-41DC-40B8-B14C-2A9FA521DB90}" destId="{F2F18D0B-D715-488A-9E84-AA9E9A03A501}" srcOrd="0" destOrd="0" parTransId="{4ED95E80-F0A2-4249-AA12-6061DBA8B848}" sibTransId="{CC6F55DA-C99B-4127-83A9-542917AA06B8}"/>
    <dgm:cxn modelId="{B052398A-5EF1-459A-837C-C2DDF4F4DD06}" type="presOf" srcId="{1ED84A9F-C16C-4159-8256-E16F397314D0}" destId="{84531150-B772-4910-A52C-4D4D1CE17A14}" srcOrd="0" destOrd="1" presId="urn:microsoft.com/office/officeart/2005/8/layout/chevron2"/>
    <dgm:cxn modelId="{C5E7FDEA-E444-49D7-9941-B6D54A67DFBB}" type="presOf" srcId="{5338623B-6AEE-4307-B125-D90D5CC92D66}" destId="{665F4484-0BD6-49C3-8238-8F41C9AA34B5}" srcOrd="0" destOrd="4" presId="urn:microsoft.com/office/officeart/2005/8/layout/chevron2"/>
    <dgm:cxn modelId="{E5E13371-988E-463C-9C11-0E267CB7F94B}" type="presOf" srcId="{F2F18D0B-D715-488A-9E84-AA9E9A03A501}" destId="{B0B5C59F-EB01-4202-A125-DCB149762F0C}" srcOrd="0" destOrd="0" presId="urn:microsoft.com/office/officeart/2005/8/layout/chevron2"/>
    <dgm:cxn modelId="{178A27D1-1C00-453A-96B1-87351C30AE22}" type="presOf" srcId="{3D6933DD-B92F-4D39-B5EF-9D243BA93074}" destId="{665F4484-0BD6-49C3-8238-8F41C9AA34B5}" srcOrd="0" destOrd="2" presId="urn:microsoft.com/office/officeart/2005/8/layout/chevron2"/>
    <dgm:cxn modelId="{BADF245D-D4C9-4B4B-900F-B4D887D6EA16}" srcId="{43C1EFC1-017B-4EF4-A6C3-355AF8488865}" destId="{6FBCECAA-BAB8-45E3-8823-C816ED64A70D}" srcOrd="0" destOrd="0" parTransId="{25ADB3AA-228F-48E5-A991-F816E3333602}" sibTransId="{AF9EBE02-6103-4945-AD35-9ADD2E0B94D2}"/>
    <dgm:cxn modelId="{1CAC6A4C-4DBA-4C98-B035-58608896B7CD}" srcId="{3BAD017E-41DC-40B8-B14C-2A9FA521DB90}" destId="{43C1EFC1-017B-4EF4-A6C3-355AF8488865}" srcOrd="1" destOrd="0" parTransId="{56245E42-C650-4288-962B-81915C23BFB2}" sibTransId="{BB716FF5-EE94-4318-9B82-C16B1D8DD49C}"/>
    <dgm:cxn modelId="{0A051300-BE39-48FD-A75C-6ED83EA1B06F}" srcId="{F2F18D0B-D715-488A-9E84-AA9E9A03A501}" destId="{1ED84A9F-C16C-4159-8256-E16F397314D0}" srcOrd="1" destOrd="0" parTransId="{335D7636-052C-4273-B1C5-93959D21D2BC}" sibTransId="{D3127558-EF40-41A3-8CDF-FE0F82C3A5FF}"/>
    <dgm:cxn modelId="{59C5ED81-D4E9-44CA-91E5-B1715248B1A9}" srcId="{43C1EFC1-017B-4EF4-A6C3-355AF8488865}" destId="{E9598F42-672F-4FBF-9863-E6D73A759844}" srcOrd="2" destOrd="0" parTransId="{2C84B9D5-ABC5-42D7-9292-6E906FC08675}" sibTransId="{63762CC5-13A8-4FF0-9DAB-4067D36B956D}"/>
    <dgm:cxn modelId="{58733EBC-F41B-4798-8030-E1FC488852C1}" type="presOf" srcId="{3BAD017E-41DC-40B8-B14C-2A9FA521DB90}" destId="{1E51B46E-CFB7-445B-A61F-A022C161DF12}" srcOrd="0" destOrd="0" presId="urn:microsoft.com/office/officeart/2005/8/layout/chevron2"/>
    <dgm:cxn modelId="{B1CB9981-2826-4AD7-800F-DEB6294F408B}" srcId="{F2F18D0B-D715-488A-9E84-AA9E9A03A501}" destId="{42A87FB1-9354-492D-B499-D3E4840FB866}" srcOrd="2" destOrd="0" parTransId="{DA80B4F0-FA5F-4213-AF93-D5880FE27B66}" sibTransId="{E9A79EA5-EAF8-48B1-81E1-144E59C91A10}"/>
    <dgm:cxn modelId="{8A43A24E-8469-4A40-9A5F-7864E1D17971}" type="presOf" srcId="{FBC9B3D0-A6CF-4A7B-B4C5-23BECE0BDD9E}" destId="{84531150-B772-4910-A52C-4D4D1CE17A14}" srcOrd="0" destOrd="0" presId="urn:microsoft.com/office/officeart/2005/8/layout/chevron2"/>
    <dgm:cxn modelId="{2934AE4C-D007-4C94-8175-2E6F8DB48EDD}" type="presOf" srcId="{42A87FB1-9354-492D-B499-D3E4840FB866}" destId="{84531150-B772-4910-A52C-4D4D1CE17A14}" srcOrd="0" destOrd="2" presId="urn:microsoft.com/office/officeart/2005/8/layout/chevron2"/>
    <dgm:cxn modelId="{8A79C645-CD75-48C0-B832-FB5C7D1F2180}" srcId="{6FBCECAA-BAB8-45E3-8823-C816ED64A70D}" destId="{9B0AF2A6-45C1-4C6E-8269-2595AB04AF21}" srcOrd="0" destOrd="0" parTransId="{16CEDC33-0684-46FB-998C-F07C858BF2A8}" sibTransId="{410BC166-5FF4-42D4-8CC4-BD2DAC79B36E}"/>
    <dgm:cxn modelId="{02B9952E-6DBB-429E-B4C0-BA4B87C33CCF}" type="presOf" srcId="{9B0AF2A6-45C1-4C6E-8269-2595AB04AF21}" destId="{665F4484-0BD6-49C3-8238-8F41C9AA34B5}" srcOrd="0" destOrd="1" presId="urn:microsoft.com/office/officeart/2005/8/layout/chevron2"/>
    <dgm:cxn modelId="{488A87C1-CBEA-4C72-9316-68A33EF8DBD7}" type="presParOf" srcId="{1E51B46E-CFB7-445B-A61F-A022C161DF12}" destId="{7CC764FB-3F55-46DE-BF66-A069CA3D951B}" srcOrd="0" destOrd="0" presId="urn:microsoft.com/office/officeart/2005/8/layout/chevron2"/>
    <dgm:cxn modelId="{A5449818-DA0D-4414-8737-9EA27A3970D9}" type="presParOf" srcId="{7CC764FB-3F55-46DE-BF66-A069CA3D951B}" destId="{B0B5C59F-EB01-4202-A125-DCB149762F0C}" srcOrd="0" destOrd="0" presId="urn:microsoft.com/office/officeart/2005/8/layout/chevron2"/>
    <dgm:cxn modelId="{78B32B4D-8D30-42C6-AC8F-B9DDC29BFD0E}" type="presParOf" srcId="{7CC764FB-3F55-46DE-BF66-A069CA3D951B}" destId="{84531150-B772-4910-A52C-4D4D1CE17A14}" srcOrd="1" destOrd="0" presId="urn:microsoft.com/office/officeart/2005/8/layout/chevron2"/>
    <dgm:cxn modelId="{A02D097B-BB68-4788-AE4E-85230ACC1CB3}" type="presParOf" srcId="{1E51B46E-CFB7-445B-A61F-A022C161DF12}" destId="{45AB8140-56F5-4482-A7F4-BC7F3FA8263F}" srcOrd="1" destOrd="0" presId="urn:microsoft.com/office/officeart/2005/8/layout/chevron2"/>
    <dgm:cxn modelId="{E2B7BB79-4510-4646-A68E-55F9DF10DCE3}" type="presParOf" srcId="{1E51B46E-CFB7-445B-A61F-A022C161DF12}" destId="{CCCF3AC7-1BA2-4D1A-AAF5-4B96BFB7A3F1}" srcOrd="2" destOrd="0" presId="urn:microsoft.com/office/officeart/2005/8/layout/chevron2"/>
    <dgm:cxn modelId="{85CB8470-37FB-4074-A9DB-D916A2AC338E}" type="presParOf" srcId="{CCCF3AC7-1BA2-4D1A-AAF5-4B96BFB7A3F1}" destId="{B2D181B9-1C95-4302-B25C-F7384156B4BF}" srcOrd="0" destOrd="0" presId="urn:microsoft.com/office/officeart/2005/8/layout/chevron2"/>
    <dgm:cxn modelId="{F94C42CA-D4E9-40C0-BA84-F706F8098C7D}" type="presParOf" srcId="{CCCF3AC7-1BA2-4D1A-AAF5-4B96BFB7A3F1}" destId="{665F4484-0BD6-49C3-8238-8F41C9AA34B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25AB06-75BD-4F4D-B4E5-FD8AE03921C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1F84EB5-D24A-4F74-94D1-77945D051FF1}">
      <dgm:prSet/>
      <dgm:spPr/>
      <dgm:t>
        <a:bodyPr/>
        <a:lstStyle/>
        <a:p>
          <a:r>
            <a:rPr lang="en-GB"/>
            <a:t>Contributions from SSA countries set at minimum of US$2 million</a:t>
          </a:r>
          <a:endParaRPr lang="en-US"/>
        </a:p>
      </dgm:t>
    </dgm:pt>
    <dgm:pt modelId="{25114258-D4E5-43DE-A1B9-615AC0255B56}" type="parTrans" cxnId="{DF1BC4A0-FD03-4198-BB17-B4DCBF523624}">
      <dgm:prSet/>
      <dgm:spPr/>
      <dgm:t>
        <a:bodyPr/>
        <a:lstStyle/>
        <a:p>
          <a:endParaRPr lang="en-US"/>
        </a:p>
      </dgm:t>
    </dgm:pt>
    <dgm:pt modelId="{E3C546B0-E269-455B-BC07-60DA0026D32D}" type="sibTrans" cxnId="{DF1BC4A0-FD03-4198-BB17-B4DCBF523624}">
      <dgm:prSet/>
      <dgm:spPr/>
      <dgm:t>
        <a:bodyPr/>
        <a:lstStyle/>
        <a:p>
          <a:endParaRPr lang="en-US"/>
        </a:p>
      </dgm:t>
    </dgm:pt>
    <dgm:pt modelId="{3A74FCC3-61BC-40CC-BE50-44BEB22307F9}">
      <dgm:prSet/>
      <dgm:spPr/>
      <dgm:t>
        <a:bodyPr/>
        <a:lstStyle/>
        <a:p>
          <a:r>
            <a:rPr lang="en-GB"/>
            <a:t>Contribution can be linked to specific deliverables</a:t>
          </a:r>
          <a:endParaRPr lang="en-US"/>
        </a:p>
      </dgm:t>
    </dgm:pt>
    <dgm:pt modelId="{0AA7A1B9-7DDF-4CC7-8922-82A411472EF0}" type="parTrans" cxnId="{1B9B4297-BA4B-4361-A498-2FD1596A099F}">
      <dgm:prSet/>
      <dgm:spPr/>
      <dgm:t>
        <a:bodyPr/>
        <a:lstStyle/>
        <a:p>
          <a:endParaRPr lang="en-US"/>
        </a:p>
      </dgm:t>
    </dgm:pt>
    <dgm:pt modelId="{624890AF-FBB9-4D1B-92D7-B5FB0946C3F2}" type="sibTrans" cxnId="{1B9B4297-BA4B-4361-A498-2FD1596A099F}">
      <dgm:prSet/>
      <dgm:spPr/>
      <dgm:t>
        <a:bodyPr/>
        <a:lstStyle/>
        <a:p>
          <a:endParaRPr lang="en-US"/>
        </a:p>
      </dgm:t>
    </dgm:pt>
    <dgm:pt modelId="{87EF1E94-6A0A-4D0E-B67A-81F93DF7C33D}">
      <dgm:prSet/>
      <dgm:spPr/>
      <dgm:t>
        <a:bodyPr/>
        <a:lstStyle/>
        <a:p>
          <a:r>
            <a:rPr lang="en-US"/>
            <a:t>Find out more about how to join</a:t>
          </a:r>
        </a:p>
      </dgm:t>
    </dgm:pt>
    <dgm:pt modelId="{20D61D4B-5B99-45E3-9ECA-42D9FBB63CB3}" type="parTrans" cxnId="{343F632D-27AF-4FBC-BDCD-86420CF945EE}">
      <dgm:prSet/>
      <dgm:spPr/>
      <dgm:t>
        <a:bodyPr/>
        <a:lstStyle/>
        <a:p>
          <a:endParaRPr lang="en-US"/>
        </a:p>
      </dgm:t>
    </dgm:pt>
    <dgm:pt modelId="{F34FA420-FB2F-4F87-AEC2-BC7A22F38ABA}" type="sibTrans" cxnId="{343F632D-27AF-4FBC-BDCD-86420CF945EE}">
      <dgm:prSet/>
      <dgm:spPr/>
      <dgm:t>
        <a:bodyPr/>
        <a:lstStyle/>
        <a:p>
          <a:endParaRPr lang="en-US"/>
        </a:p>
      </dgm:t>
    </dgm:pt>
    <dgm:pt modelId="{EC2D0E1D-4E7A-42D5-BC78-9F8483ED1A6D}">
      <dgm:prSet/>
      <dgm:spPr/>
      <dgm:t>
        <a:bodyPr/>
        <a:lstStyle/>
        <a:p>
          <a:r>
            <a:rPr lang="en-US" b="1"/>
            <a:t>E-mail:</a:t>
          </a:r>
          <a:r>
            <a:rPr lang="en-US"/>
            <a:t> </a:t>
          </a:r>
          <a:r>
            <a:rPr lang="en-US">
              <a:hlinkClick xmlns:r="http://schemas.openxmlformats.org/officeDocument/2006/relationships" r:id="rId1"/>
            </a:rPr>
            <a:t>rsif@icipe.org</a:t>
          </a:r>
          <a:r>
            <a:rPr lang="en-US"/>
            <a:t>; or </a:t>
          </a:r>
          <a:r>
            <a:rPr lang="en-US">
              <a:hlinkClick xmlns:r="http://schemas.openxmlformats.org/officeDocument/2006/relationships" r:id="rId2"/>
            </a:rPr>
            <a:t>pasetafrica@worldbank.org</a:t>
          </a:r>
          <a:r>
            <a:rPr lang="en-US"/>
            <a:t> </a:t>
          </a:r>
        </a:p>
      </dgm:t>
    </dgm:pt>
    <dgm:pt modelId="{62E216ED-9834-4D7F-BC2B-AD8FD78AF015}" type="parTrans" cxnId="{D0218523-EA55-45B7-A87D-94D7A57F7B4B}">
      <dgm:prSet/>
      <dgm:spPr/>
      <dgm:t>
        <a:bodyPr/>
        <a:lstStyle/>
        <a:p>
          <a:endParaRPr lang="en-US"/>
        </a:p>
      </dgm:t>
    </dgm:pt>
    <dgm:pt modelId="{4C6E1319-968E-4266-9D20-C477826E4B28}" type="sibTrans" cxnId="{D0218523-EA55-45B7-A87D-94D7A57F7B4B}">
      <dgm:prSet/>
      <dgm:spPr/>
      <dgm:t>
        <a:bodyPr/>
        <a:lstStyle/>
        <a:p>
          <a:endParaRPr lang="en-US"/>
        </a:p>
      </dgm:t>
    </dgm:pt>
    <dgm:pt modelId="{A8245461-F303-4ED5-A0C2-1F32C7D364B9}" type="pres">
      <dgm:prSet presAssocID="{5225AB06-75BD-4F4D-B4E5-FD8AE03921C1}" presName="root" presStyleCnt="0">
        <dgm:presLayoutVars>
          <dgm:dir/>
          <dgm:resizeHandles val="exact"/>
        </dgm:presLayoutVars>
      </dgm:prSet>
      <dgm:spPr/>
      <dgm:t>
        <a:bodyPr/>
        <a:lstStyle/>
        <a:p>
          <a:endParaRPr lang="en-US"/>
        </a:p>
      </dgm:t>
    </dgm:pt>
    <dgm:pt modelId="{617D8554-7F86-4E6E-99FF-A81272BE4BD1}" type="pres">
      <dgm:prSet presAssocID="{5225AB06-75BD-4F4D-B4E5-FD8AE03921C1}" presName="container" presStyleCnt="0">
        <dgm:presLayoutVars>
          <dgm:dir/>
          <dgm:resizeHandles val="exact"/>
        </dgm:presLayoutVars>
      </dgm:prSet>
      <dgm:spPr/>
    </dgm:pt>
    <dgm:pt modelId="{FD50D11F-D356-4845-9CC3-6D3164BBAA2F}" type="pres">
      <dgm:prSet presAssocID="{21F84EB5-D24A-4F74-94D1-77945D051FF1}" presName="compNode" presStyleCnt="0"/>
      <dgm:spPr/>
    </dgm:pt>
    <dgm:pt modelId="{70A35576-3939-475C-9C1F-6897E64126C6}" type="pres">
      <dgm:prSet presAssocID="{21F84EB5-D24A-4F74-94D1-77945D051FF1}" presName="iconBgRect" presStyleLbl="bgShp" presStyleIdx="0" presStyleCnt="4"/>
      <dgm:spPr/>
    </dgm:pt>
    <dgm:pt modelId="{D5E9AFE8-1BE9-4EDE-B746-1544C46469F8}" type="pres">
      <dgm:prSet presAssocID="{21F84EB5-D24A-4F74-94D1-77945D051FF1}"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oney"/>
        </a:ext>
      </dgm:extLst>
    </dgm:pt>
    <dgm:pt modelId="{E7F9B76A-B7CF-4C98-9C7E-D3485E571D6E}" type="pres">
      <dgm:prSet presAssocID="{21F84EB5-D24A-4F74-94D1-77945D051FF1}" presName="spaceRect" presStyleCnt="0"/>
      <dgm:spPr/>
    </dgm:pt>
    <dgm:pt modelId="{7B18DA1D-576D-4561-889A-BFBA9C8D1FD8}" type="pres">
      <dgm:prSet presAssocID="{21F84EB5-D24A-4F74-94D1-77945D051FF1}" presName="textRect" presStyleLbl="revTx" presStyleIdx="0" presStyleCnt="4">
        <dgm:presLayoutVars>
          <dgm:chMax val="1"/>
          <dgm:chPref val="1"/>
        </dgm:presLayoutVars>
      </dgm:prSet>
      <dgm:spPr/>
      <dgm:t>
        <a:bodyPr/>
        <a:lstStyle/>
        <a:p>
          <a:endParaRPr lang="en-US"/>
        </a:p>
      </dgm:t>
    </dgm:pt>
    <dgm:pt modelId="{5A6892F7-FFEE-4BDC-8A14-BC57D7BB2E17}" type="pres">
      <dgm:prSet presAssocID="{E3C546B0-E269-455B-BC07-60DA0026D32D}" presName="sibTrans" presStyleLbl="sibTrans2D1" presStyleIdx="0" presStyleCnt="0"/>
      <dgm:spPr/>
      <dgm:t>
        <a:bodyPr/>
        <a:lstStyle/>
        <a:p>
          <a:endParaRPr lang="en-US"/>
        </a:p>
      </dgm:t>
    </dgm:pt>
    <dgm:pt modelId="{7DD7819C-233A-4E39-8C8A-227D1A6E79DE}" type="pres">
      <dgm:prSet presAssocID="{3A74FCC3-61BC-40CC-BE50-44BEB22307F9}" presName="compNode" presStyleCnt="0"/>
      <dgm:spPr/>
    </dgm:pt>
    <dgm:pt modelId="{135C3DF8-480C-45F1-B4CA-24243E9837A4}" type="pres">
      <dgm:prSet presAssocID="{3A74FCC3-61BC-40CC-BE50-44BEB22307F9}" presName="iconBgRect" presStyleLbl="bgShp" presStyleIdx="1" presStyleCnt="4"/>
      <dgm:spPr/>
    </dgm:pt>
    <dgm:pt modelId="{6AC47FD7-5ACE-4214-8645-359E0CA28C34}" type="pres">
      <dgm:prSet presAssocID="{3A74FCC3-61BC-40CC-BE50-44BEB22307F9}"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Lightbulb"/>
        </a:ext>
      </dgm:extLst>
    </dgm:pt>
    <dgm:pt modelId="{0703DC3F-E297-420C-BB4B-61D2D0543D33}" type="pres">
      <dgm:prSet presAssocID="{3A74FCC3-61BC-40CC-BE50-44BEB22307F9}" presName="spaceRect" presStyleCnt="0"/>
      <dgm:spPr/>
    </dgm:pt>
    <dgm:pt modelId="{818F2387-63CC-4091-804D-98F1BA3396FB}" type="pres">
      <dgm:prSet presAssocID="{3A74FCC3-61BC-40CC-BE50-44BEB22307F9}" presName="textRect" presStyleLbl="revTx" presStyleIdx="1" presStyleCnt="4">
        <dgm:presLayoutVars>
          <dgm:chMax val="1"/>
          <dgm:chPref val="1"/>
        </dgm:presLayoutVars>
      </dgm:prSet>
      <dgm:spPr/>
      <dgm:t>
        <a:bodyPr/>
        <a:lstStyle/>
        <a:p>
          <a:endParaRPr lang="en-US"/>
        </a:p>
      </dgm:t>
    </dgm:pt>
    <dgm:pt modelId="{E9BC5E24-8DC3-4328-AC1D-0A9659F7C8FF}" type="pres">
      <dgm:prSet presAssocID="{624890AF-FBB9-4D1B-92D7-B5FB0946C3F2}" presName="sibTrans" presStyleLbl="sibTrans2D1" presStyleIdx="0" presStyleCnt="0"/>
      <dgm:spPr/>
      <dgm:t>
        <a:bodyPr/>
        <a:lstStyle/>
        <a:p>
          <a:endParaRPr lang="en-US"/>
        </a:p>
      </dgm:t>
    </dgm:pt>
    <dgm:pt modelId="{40030657-F44C-48F6-9F2D-3C3E529DF893}" type="pres">
      <dgm:prSet presAssocID="{87EF1E94-6A0A-4D0E-B67A-81F93DF7C33D}" presName="compNode" presStyleCnt="0"/>
      <dgm:spPr/>
    </dgm:pt>
    <dgm:pt modelId="{6B866006-53E7-4156-93D2-B24A94B3ECFF}" type="pres">
      <dgm:prSet presAssocID="{87EF1E94-6A0A-4D0E-B67A-81F93DF7C33D}" presName="iconBgRect" presStyleLbl="bgShp" presStyleIdx="2" presStyleCnt="4"/>
      <dgm:spPr/>
    </dgm:pt>
    <dgm:pt modelId="{C512300D-8970-4E0E-9DAC-3C9C367177E8}" type="pres">
      <dgm:prSet presAssocID="{87EF1E94-6A0A-4D0E-B67A-81F93DF7C33D}"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Lighthouse scene"/>
        </a:ext>
      </dgm:extLst>
    </dgm:pt>
    <dgm:pt modelId="{50B98F4D-7E78-48EA-A284-7114C00BAEDA}" type="pres">
      <dgm:prSet presAssocID="{87EF1E94-6A0A-4D0E-B67A-81F93DF7C33D}" presName="spaceRect" presStyleCnt="0"/>
      <dgm:spPr/>
    </dgm:pt>
    <dgm:pt modelId="{D89F9A6D-5D78-438A-A3EA-B8C2E05E7A8E}" type="pres">
      <dgm:prSet presAssocID="{87EF1E94-6A0A-4D0E-B67A-81F93DF7C33D}" presName="textRect" presStyleLbl="revTx" presStyleIdx="2" presStyleCnt="4">
        <dgm:presLayoutVars>
          <dgm:chMax val="1"/>
          <dgm:chPref val="1"/>
        </dgm:presLayoutVars>
      </dgm:prSet>
      <dgm:spPr/>
      <dgm:t>
        <a:bodyPr/>
        <a:lstStyle/>
        <a:p>
          <a:endParaRPr lang="en-US"/>
        </a:p>
      </dgm:t>
    </dgm:pt>
    <dgm:pt modelId="{85059E81-E4CD-48E4-9BCC-59AA31455379}" type="pres">
      <dgm:prSet presAssocID="{F34FA420-FB2F-4F87-AEC2-BC7A22F38ABA}" presName="sibTrans" presStyleLbl="sibTrans2D1" presStyleIdx="0" presStyleCnt="0"/>
      <dgm:spPr/>
      <dgm:t>
        <a:bodyPr/>
        <a:lstStyle/>
        <a:p>
          <a:endParaRPr lang="en-US"/>
        </a:p>
      </dgm:t>
    </dgm:pt>
    <dgm:pt modelId="{C9838F73-44F6-4E61-A098-897E8E1B1D23}" type="pres">
      <dgm:prSet presAssocID="{EC2D0E1D-4E7A-42D5-BC78-9F8483ED1A6D}" presName="compNode" presStyleCnt="0"/>
      <dgm:spPr/>
    </dgm:pt>
    <dgm:pt modelId="{057CEAC2-6C21-4252-B188-9FEF333DFA86}" type="pres">
      <dgm:prSet presAssocID="{EC2D0E1D-4E7A-42D5-BC78-9F8483ED1A6D}" presName="iconBgRect" presStyleLbl="bgShp" presStyleIdx="3" presStyleCnt="4"/>
      <dgm:spPr/>
    </dgm:pt>
    <dgm:pt modelId="{105BF8E2-DD91-4E90-AD26-C4C2739F34F8}" type="pres">
      <dgm:prSet presAssocID="{EC2D0E1D-4E7A-42D5-BC78-9F8483ED1A6D}"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Envelope"/>
        </a:ext>
      </dgm:extLst>
    </dgm:pt>
    <dgm:pt modelId="{8D142D3A-378B-418F-AB60-AD9D1D217465}" type="pres">
      <dgm:prSet presAssocID="{EC2D0E1D-4E7A-42D5-BC78-9F8483ED1A6D}" presName="spaceRect" presStyleCnt="0"/>
      <dgm:spPr/>
    </dgm:pt>
    <dgm:pt modelId="{57E5D61F-8B36-444E-9E06-6911E76B7895}" type="pres">
      <dgm:prSet presAssocID="{EC2D0E1D-4E7A-42D5-BC78-9F8483ED1A6D}" presName="textRect" presStyleLbl="revTx" presStyleIdx="3" presStyleCnt="4">
        <dgm:presLayoutVars>
          <dgm:chMax val="1"/>
          <dgm:chPref val="1"/>
        </dgm:presLayoutVars>
      </dgm:prSet>
      <dgm:spPr/>
      <dgm:t>
        <a:bodyPr/>
        <a:lstStyle/>
        <a:p>
          <a:endParaRPr lang="en-US"/>
        </a:p>
      </dgm:t>
    </dgm:pt>
  </dgm:ptLst>
  <dgm:cxnLst>
    <dgm:cxn modelId="{D0218523-EA55-45B7-A87D-94D7A57F7B4B}" srcId="{5225AB06-75BD-4F4D-B4E5-FD8AE03921C1}" destId="{EC2D0E1D-4E7A-42D5-BC78-9F8483ED1A6D}" srcOrd="3" destOrd="0" parTransId="{62E216ED-9834-4D7F-BC2B-AD8FD78AF015}" sibTransId="{4C6E1319-968E-4266-9D20-C477826E4B28}"/>
    <dgm:cxn modelId="{AA660595-18F1-4B62-8802-D56C608A0316}" type="presOf" srcId="{87EF1E94-6A0A-4D0E-B67A-81F93DF7C33D}" destId="{D89F9A6D-5D78-438A-A3EA-B8C2E05E7A8E}" srcOrd="0" destOrd="0" presId="urn:microsoft.com/office/officeart/2018/2/layout/IconCircleList"/>
    <dgm:cxn modelId="{0B3A7AC4-CAEE-4152-A80C-0933847769B2}" type="presOf" srcId="{E3C546B0-E269-455B-BC07-60DA0026D32D}" destId="{5A6892F7-FFEE-4BDC-8A14-BC57D7BB2E17}" srcOrd="0" destOrd="0" presId="urn:microsoft.com/office/officeart/2018/2/layout/IconCircleList"/>
    <dgm:cxn modelId="{1E0C9D83-B7FA-494B-8D19-EE6817CBAD09}" type="presOf" srcId="{624890AF-FBB9-4D1B-92D7-B5FB0946C3F2}" destId="{E9BC5E24-8DC3-4328-AC1D-0A9659F7C8FF}" srcOrd="0" destOrd="0" presId="urn:microsoft.com/office/officeart/2018/2/layout/IconCircleList"/>
    <dgm:cxn modelId="{1DC6E98C-730A-4BC6-97D6-045B546C7A47}" type="presOf" srcId="{EC2D0E1D-4E7A-42D5-BC78-9F8483ED1A6D}" destId="{57E5D61F-8B36-444E-9E06-6911E76B7895}" srcOrd="0" destOrd="0" presId="urn:microsoft.com/office/officeart/2018/2/layout/IconCircleList"/>
    <dgm:cxn modelId="{6FCD4E79-6EF6-4E85-BEF9-C69DEB6AEFAC}" type="presOf" srcId="{5225AB06-75BD-4F4D-B4E5-FD8AE03921C1}" destId="{A8245461-F303-4ED5-A0C2-1F32C7D364B9}" srcOrd="0" destOrd="0" presId="urn:microsoft.com/office/officeart/2018/2/layout/IconCircleList"/>
    <dgm:cxn modelId="{343F632D-27AF-4FBC-BDCD-86420CF945EE}" srcId="{5225AB06-75BD-4F4D-B4E5-FD8AE03921C1}" destId="{87EF1E94-6A0A-4D0E-B67A-81F93DF7C33D}" srcOrd="2" destOrd="0" parTransId="{20D61D4B-5B99-45E3-9ECA-42D9FBB63CB3}" sibTransId="{F34FA420-FB2F-4F87-AEC2-BC7A22F38ABA}"/>
    <dgm:cxn modelId="{DF1BC4A0-FD03-4198-BB17-B4DCBF523624}" srcId="{5225AB06-75BD-4F4D-B4E5-FD8AE03921C1}" destId="{21F84EB5-D24A-4F74-94D1-77945D051FF1}" srcOrd="0" destOrd="0" parTransId="{25114258-D4E5-43DE-A1B9-615AC0255B56}" sibTransId="{E3C546B0-E269-455B-BC07-60DA0026D32D}"/>
    <dgm:cxn modelId="{CBC72621-51BC-4B1A-93BB-2B01D2A84B5F}" type="presOf" srcId="{3A74FCC3-61BC-40CC-BE50-44BEB22307F9}" destId="{818F2387-63CC-4091-804D-98F1BA3396FB}" srcOrd="0" destOrd="0" presId="urn:microsoft.com/office/officeart/2018/2/layout/IconCircleList"/>
    <dgm:cxn modelId="{4559471C-B611-4B3C-B309-3361EF24F582}" type="presOf" srcId="{21F84EB5-D24A-4F74-94D1-77945D051FF1}" destId="{7B18DA1D-576D-4561-889A-BFBA9C8D1FD8}" srcOrd="0" destOrd="0" presId="urn:microsoft.com/office/officeart/2018/2/layout/IconCircleList"/>
    <dgm:cxn modelId="{1B9B4297-BA4B-4361-A498-2FD1596A099F}" srcId="{5225AB06-75BD-4F4D-B4E5-FD8AE03921C1}" destId="{3A74FCC3-61BC-40CC-BE50-44BEB22307F9}" srcOrd="1" destOrd="0" parTransId="{0AA7A1B9-7DDF-4CC7-8922-82A411472EF0}" sibTransId="{624890AF-FBB9-4D1B-92D7-B5FB0946C3F2}"/>
    <dgm:cxn modelId="{5B19059F-7A22-4DFD-8A49-E6719F139852}" type="presOf" srcId="{F34FA420-FB2F-4F87-AEC2-BC7A22F38ABA}" destId="{85059E81-E4CD-48E4-9BCC-59AA31455379}" srcOrd="0" destOrd="0" presId="urn:microsoft.com/office/officeart/2018/2/layout/IconCircleList"/>
    <dgm:cxn modelId="{796E624B-02B7-4743-AE62-3E27E4E91313}" type="presParOf" srcId="{A8245461-F303-4ED5-A0C2-1F32C7D364B9}" destId="{617D8554-7F86-4E6E-99FF-A81272BE4BD1}" srcOrd="0" destOrd="0" presId="urn:microsoft.com/office/officeart/2018/2/layout/IconCircleList"/>
    <dgm:cxn modelId="{967D5155-4545-4E73-977C-0CA78D0872F1}" type="presParOf" srcId="{617D8554-7F86-4E6E-99FF-A81272BE4BD1}" destId="{FD50D11F-D356-4845-9CC3-6D3164BBAA2F}" srcOrd="0" destOrd="0" presId="urn:microsoft.com/office/officeart/2018/2/layout/IconCircleList"/>
    <dgm:cxn modelId="{1C04ABE8-F545-4D06-8A10-2E203CA7DAE2}" type="presParOf" srcId="{FD50D11F-D356-4845-9CC3-6D3164BBAA2F}" destId="{70A35576-3939-475C-9C1F-6897E64126C6}" srcOrd="0" destOrd="0" presId="urn:microsoft.com/office/officeart/2018/2/layout/IconCircleList"/>
    <dgm:cxn modelId="{E0D0A750-1F04-4E88-B695-FCE0EDE5E537}" type="presParOf" srcId="{FD50D11F-D356-4845-9CC3-6D3164BBAA2F}" destId="{D5E9AFE8-1BE9-4EDE-B746-1544C46469F8}" srcOrd="1" destOrd="0" presId="urn:microsoft.com/office/officeart/2018/2/layout/IconCircleList"/>
    <dgm:cxn modelId="{2EEDB9A1-25A0-4EDC-8B11-08CDDE635325}" type="presParOf" srcId="{FD50D11F-D356-4845-9CC3-6D3164BBAA2F}" destId="{E7F9B76A-B7CF-4C98-9C7E-D3485E571D6E}" srcOrd="2" destOrd="0" presId="urn:microsoft.com/office/officeart/2018/2/layout/IconCircleList"/>
    <dgm:cxn modelId="{FF901C30-4971-419A-9E03-0E4CA15BF852}" type="presParOf" srcId="{FD50D11F-D356-4845-9CC3-6D3164BBAA2F}" destId="{7B18DA1D-576D-4561-889A-BFBA9C8D1FD8}" srcOrd="3" destOrd="0" presId="urn:microsoft.com/office/officeart/2018/2/layout/IconCircleList"/>
    <dgm:cxn modelId="{25DA8352-47D8-4A2E-BDDF-E77251EAE0E6}" type="presParOf" srcId="{617D8554-7F86-4E6E-99FF-A81272BE4BD1}" destId="{5A6892F7-FFEE-4BDC-8A14-BC57D7BB2E17}" srcOrd="1" destOrd="0" presId="urn:microsoft.com/office/officeart/2018/2/layout/IconCircleList"/>
    <dgm:cxn modelId="{ECF570DF-D1B7-4EFF-878B-999D26D3E608}" type="presParOf" srcId="{617D8554-7F86-4E6E-99FF-A81272BE4BD1}" destId="{7DD7819C-233A-4E39-8C8A-227D1A6E79DE}" srcOrd="2" destOrd="0" presId="urn:microsoft.com/office/officeart/2018/2/layout/IconCircleList"/>
    <dgm:cxn modelId="{81046D89-004B-425B-8999-19383C8C7C5E}" type="presParOf" srcId="{7DD7819C-233A-4E39-8C8A-227D1A6E79DE}" destId="{135C3DF8-480C-45F1-B4CA-24243E9837A4}" srcOrd="0" destOrd="0" presId="urn:microsoft.com/office/officeart/2018/2/layout/IconCircleList"/>
    <dgm:cxn modelId="{D3A7AE52-1D1A-4FE8-BED4-744BFA56BE03}" type="presParOf" srcId="{7DD7819C-233A-4E39-8C8A-227D1A6E79DE}" destId="{6AC47FD7-5ACE-4214-8645-359E0CA28C34}" srcOrd="1" destOrd="0" presId="urn:microsoft.com/office/officeart/2018/2/layout/IconCircleList"/>
    <dgm:cxn modelId="{A3CF61F8-8817-41CB-9529-9AE11BD66ED6}" type="presParOf" srcId="{7DD7819C-233A-4E39-8C8A-227D1A6E79DE}" destId="{0703DC3F-E297-420C-BB4B-61D2D0543D33}" srcOrd="2" destOrd="0" presId="urn:microsoft.com/office/officeart/2018/2/layout/IconCircleList"/>
    <dgm:cxn modelId="{4074ECE3-490F-486B-9D11-A22B356F7FF0}" type="presParOf" srcId="{7DD7819C-233A-4E39-8C8A-227D1A6E79DE}" destId="{818F2387-63CC-4091-804D-98F1BA3396FB}" srcOrd="3" destOrd="0" presId="urn:microsoft.com/office/officeart/2018/2/layout/IconCircleList"/>
    <dgm:cxn modelId="{2398DA69-35F3-45CA-A7B7-677387063BDB}" type="presParOf" srcId="{617D8554-7F86-4E6E-99FF-A81272BE4BD1}" destId="{E9BC5E24-8DC3-4328-AC1D-0A9659F7C8FF}" srcOrd="3" destOrd="0" presId="urn:microsoft.com/office/officeart/2018/2/layout/IconCircleList"/>
    <dgm:cxn modelId="{0A63CE34-5440-4C72-8671-49FB00F5A3E0}" type="presParOf" srcId="{617D8554-7F86-4E6E-99FF-A81272BE4BD1}" destId="{40030657-F44C-48F6-9F2D-3C3E529DF893}" srcOrd="4" destOrd="0" presId="urn:microsoft.com/office/officeart/2018/2/layout/IconCircleList"/>
    <dgm:cxn modelId="{C27C3E16-A618-4268-81C9-86A17E11C960}" type="presParOf" srcId="{40030657-F44C-48F6-9F2D-3C3E529DF893}" destId="{6B866006-53E7-4156-93D2-B24A94B3ECFF}" srcOrd="0" destOrd="0" presId="urn:microsoft.com/office/officeart/2018/2/layout/IconCircleList"/>
    <dgm:cxn modelId="{FEC3E3E2-1B94-4BD5-AB54-E82E42D76EDB}" type="presParOf" srcId="{40030657-F44C-48F6-9F2D-3C3E529DF893}" destId="{C512300D-8970-4E0E-9DAC-3C9C367177E8}" srcOrd="1" destOrd="0" presId="urn:microsoft.com/office/officeart/2018/2/layout/IconCircleList"/>
    <dgm:cxn modelId="{E36C6E3A-CF5B-4F57-9829-B8699AC70DC6}" type="presParOf" srcId="{40030657-F44C-48F6-9F2D-3C3E529DF893}" destId="{50B98F4D-7E78-48EA-A284-7114C00BAEDA}" srcOrd="2" destOrd="0" presId="urn:microsoft.com/office/officeart/2018/2/layout/IconCircleList"/>
    <dgm:cxn modelId="{AFA2E1A8-4087-4A4D-AFAA-59F1EAAA0725}" type="presParOf" srcId="{40030657-F44C-48F6-9F2D-3C3E529DF893}" destId="{D89F9A6D-5D78-438A-A3EA-B8C2E05E7A8E}" srcOrd="3" destOrd="0" presId="urn:microsoft.com/office/officeart/2018/2/layout/IconCircleList"/>
    <dgm:cxn modelId="{F8110228-6A3A-4969-AD6D-91B16BE23080}" type="presParOf" srcId="{617D8554-7F86-4E6E-99FF-A81272BE4BD1}" destId="{85059E81-E4CD-48E4-9BCC-59AA31455379}" srcOrd="5" destOrd="0" presId="urn:microsoft.com/office/officeart/2018/2/layout/IconCircleList"/>
    <dgm:cxn modelId="{A33771FD-E81B-46F0-BA0A-F0B9BE15AC7D}" type="presParOf" srcId="{617D8554-7F86-4E6E-99FF-A81272BE4BD1}" destId="{C9838F73-44F6-4E61-A098-897E8E1B1D23}" srcOrd="6" destOrd="0" presId="urn:microsoft.com/office/officeart/2018/2/layout/IconCircleList"/>
    <dgm:cxn modelId="{994C75BD-1DC1-4BFD-85B3-93A351FCC7DC}" type="presParOf" srcId="{C9838F73-44F6-4E61-A098-897E8E1B1D23}" destId="{057CEAC2-6C21-4252-B188-9FEF333DFA86}" srcOrd="0" destOrd="0" presId="urn:microsoft.com/office/officeart/2018/2/layout/IconCircleList"/>
    <dgm:cxn modelId="{4D573037-AC3D-4967-A405-C4F781F755E1}" type="presParOf" srcId="{C9838F73-44F6-4E61-A098-897E8E1B1D23}" destId="{105BF8E2-DD91-4E90-AD26-C4C2739F34F8}" srcOrd="1" destOrd="0" presId="urn:microsoft.com/office/officeart/2018/2/layout/IconCircleList"/>
    <dgm:cxn modelId="{D323F08F-BBBE-4813-A3BD-A7B24F04F555}" type="presParOf" srcId="{C9838F73-44F6-4E61-A098-897E8E1B1D23}" destId="{8D142D3A-378B-418F-AB60-AD9D1D217465}" srcOrd="2" destOrd="0" presId="urn:microsoft.com/office/officeart/2018/2/layout/IconCircleList"/>
    <dgm:cxn modelId="{5F0690FF-48E8-439A-B90B-94E4DF2652F7}" type="presParOf" srcId="{C9838F73-44F6-4E61-A098-897E8E1B1D23}" destId="{57E5D61F-8B36-444E-9E06-6911E76B789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C40F3-7FCD-4855-A3F5-C1B1531BD5CC}">
      <dsp:nvSpPr>
        <dsp:cNvPr id="0" name=""/>
        <dsp:cNvSpPr/>
      </dsp:nvSpPr>
      <dsp:spPr>
        <a:xfrm>
          <a:off x="6066901" y="4160177"/>
          <a:ext cx="2625877" cy="17834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Lower management costs through regional approach</a:t>
          </a:r>
        </a:p>
      </dsp:txBody>
      <dsp:txXfrm>
        <a:off x="6893840" y="4645209"/>
        <a:ext cx="1759762" cy="1259215"/>
      </dsp:txXfrm>
    </dsp:sp>
    <dsp:sp modelId="{5B7B8875-1BD2-490A-88BF-214436935F8E}">
      <dsp:nvSpPr>
        <dsp:cNvPr id="0" name=""/>
        <dsp:cNvSpPr/>
      </dsp:nvSpPr>
      <dsp:spPr>
        <a:xfrm>
          <a:off x="403469" y="3907277"/>
          <a:ext cx="2554329" cy="203631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t>Ph.D</a:t>
          </a:r>
          <a:r>
            <a:rPr lang="en-US" sz="1400" kern="1200" dirty="0"/>
            <a:t> graduates eligible for research and innovation grants (Windows 2 and 3).</a:t>
          </a:r>
        </a:p>
        <a:p>
          <a:pPr marL="114300" lvl="1" indent="-114300" algn="l" defTabSz="622300">
            <a:lnSpc>
              <a:spcPct val="90000"/>
            </a:lnSpc>
            <a:spcBef>
              <a:spcPct val="0"/>
            </a:spcBef>
            <a:spcAft>
              <a:spcPct val="15000"/>
            </a:spcAft>
            <a:buChar char="••"/>
          </a:pPr>
          <a:r>
            <a:rPr lang="en-US" sz="1400" kern="1200" dirty="0"/>
            <a:t>High retention</a:t>
          </a:r>
        </a:p>
      </dsp:txBody>
      <dsp:txXfrm>
        <a:off x="448200" y="4461087"/>
        <a:ext cx="1698568" cy="1437772"/>
      </dsp:txXfrm>
    </dsp:sp>
    <dsp:sp modelId="{7DE1C69F-0EAF-4687-88E7-ACFF0BAD5569}">
      <dsp:nvSpPr>
        <dsp:cNvPr id="0" name=""/>
        <dsp:cNvSpPr/>
      </dsp:nvSpPr>
      <dsp:spPr>
        <a:xfrm>
          <a:off x="5592161" y="0"/>
          <a:ext cx="3143558" cy="203631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Rigorous competitive selection</a:t>
          </a:r>
        </a:p>
        <a:p>
          <a:pPr marL="114300" lvl="1" indent="-114300" algn="l" defTabSz="622300">
            <a:lnSpc>
              <a:spcPct val="90000"/>
            </a:lnSpc>
            <a:spcBef>
              <a:spcPct val="0"/>
            </a:spcBef>
            <a:spcAft>
              <a:spcPct val="15000"/>
            </a:spcAft>
            <a:buChar char="••"/>
          </a:pPr>
          <a:r>
            <a:rPr lang="en-US" sz="1400" kern="1200" dirty="0"/>
            <a:t>Partnerships with international universities/institutions</a:t>
          </a:r>
        </a:p>
        <a:p>
          <a:pPr marL="114300" lvl="1" indent="-114300" algn="l" defTabSz="622300">
            <a:lnSpc>
              <a:spcPct val="90000"/>
            </a:lnSpc>
            <a:spcBef>
              <a:spcPct val="0"/>
            </a:spcBef>
            <a:spcAft>
              <a:spcPct val="15000"/>
            </a:spcAft>
            <a:buChar char="••"/>
          </a:pPr>
          <a:r>
            <a:rPr lang="en-US" sz="1400" kern="1200" dirty="0"/>
            <a:t>Partial study abroad</a:t>
          </a:r>
        </a:p>
      </dsp:txBody>
      <dsp:txXfrm>
        <a:off x="6579959" y="44731"/>
        <a:ext cx="2111029" cy="1437772"/>
      </dsp:txXfrm>
    </dsp:sp>
    <dsp:sp modelId="{57A46E0C-032E-481C-99BE-94EA65218AD6}">
      <dsp:nvSpPr>
        <dsp:cNvPr id="0" name=""/>
        <dsp:cNvSpPr/>
      </dsp:nvSpPr>
      <dsp:spPr>
        <a:xfrm>
          <a:off x="727790" y="0"/>
          <a:ext cx="2313156" cy="203631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Pooling of funds </a:t>
          </a:r>
        </a:p>
        <a:p>
          <a:pPr marL="114300" lvl="1" indent="-114300" algn="l" defTabSz="622300">
            <a:lnSpc>
              <a:spcPct val="90000"/>
            </a:lnSpc>
            <a:spcBef>
              <a:spcPct val="0"/>
            </a:spcBef>
            <a:spcAft>
              <a:spcPct val="15000"/>
            </a:spcAft>
            <a:buChar char="••"/>
          </a:pPr>
          <a:r>
            <a:rPr lang="en-US" sz="1400" kern="1200" dirty="0"/>
            <a:t>Reduced inbreeding</a:t>
          </a:r>
        </a:p>
        <a:p>
          <a:pPr marL="114300" lvl="1" indent="-114300" algn="l" defTabSz="622300">
            <a:lnSpc>
              <a:spcPct val="90000"/>
            </a:lnSpc>
            <a:spcBef>
              <a:spcPct val="0"/>
            </a:spcBef>
            <a:spcAft>
              <a:spcPct val="15000"/>
            </a:spcAft>
            <a:buChar char="••"/>
          </a:pPr>
          <a:r>
            <a:rPr lang="en-US" sz="1400" kern="1200" dirty="0"/>
            <a:t>Targeted priority areas</a:t>
          </a:r>
        </a:p>
      </dsp:txBody>
      <dsp:txXfrm>
        <a:off x="772521" y="44731"/>
        <a:ext cx="1529747" cy="1437772"/>
      </dsp:txXfrm>
    </dsp:sp>
    <dsp:sp modelId="{7481CFB7-8D00-4395-BD7C-8909A5F7E5ED}">
      <dsp:nvSpPr>
        <dsp:cNvPr id="0" name=""/>
        <dsp:cNvSpPr/>
      </dsp:nvSpPr>
      <dsp:spPr>
        <a:xfrm>
          <a:off x="1613797" y="362718"/>
          <a:ext cx="2755386" cy="2755386"/>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Country contributions (Window 1- PhD Training): 80:20% for nationals, and other SSA students resp.</a:t>
          </a:r>
        </a:p>
      </dsp:txBody>
      <dsp:txXfrm>
        <a:off x="2420831" y="1169752"/>
        <a:ext cx="1948352" cy="1948352"/>
      </dsp:txXfrm>
    </dsp:sp>
    <dsp:sp modelId="{8281E511-273F-4B2F-99B9-B34EE5E13FBF}">
      <dsp:nvSpPr>
        <dsp:cNvPr id="0" name=""/>
        <dsp:cNvSpPr/>
      </dsp:nvSpPr>
      <dsp:spPr>
        <a:xfrm rot="5400000">
          <a:off x="4496453" y="362718"/>
          <a:ext cx="2755386" cy="2755386"/>
        </a:xfrm>
        <a:prstGeom prst="pieWedg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a:t>High quality doctoral training in SSA universities </a:t>
          </a:r>
        </a:p>
      </dsp:txBody>
      <dsp:txXfrm rot="-5400000">
        <a:off x="4496453" y="1169752"/>
        <a:ext cx="1948352" cy="1948352"/>
      </dsp:txXfrm>
    </dsp:sp>
    <dsp:sp modelId="{397C770E-B4B6-40A3-ACE8-830D6D25FB7B}">
      <dsp:nvSpPr>
        <dsp:cNvPr id="0" name=""/>
        <dsp:cNvSpPr/>
      </dsp:nvSpPr>
      <dsp:spPr>
        <a:xfrm rot="10800000">
          <a:off x="4496453" y="3245374"/>
          <a:ext cx="2755386" cy="2755386"/>
        </a:xfrm>
        <a:prstGeom prst="pieWedg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Lower cost of quality PhD training</a:t>
          </a:r>
        </a:p>
      </dsp:txBody>
      <dsp:txXfrm rot="10800000">
        <a:off x="4496453" y="3245374"/>
        <a:ext cx="1948352" cy="1948352"/>
      </dsp:txXfrm>
    </dsp:sp>
    <dsp:sp modelId="{BF6A3120-4A05-464F-AEDC-F8A3482C377F}">
      <dsp:nvSpPr>
        <dsp:cNvPr id="0" name=""/>
        <dsp:cNvSpPr/>
      </dsp:nvSpPr>
      <dsp:spPr>
        <a:xfrm rot="16200000">
          <a:off x="1613797" y="3245374"/>
          <a:ext cx="2755386" cy="2755386"/>
        </a:xfrm>
        <a:prstGeom prst="pieWedg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Support for transition from studies to employment: </a:t>
          </a:r>
        </a:p>
      </dsp:txBody>
      <dsp:txXfrm rot="5400000">
        <a:off x="2420831" y="3245374"/>
        <a:ext cx="1948352" cy="1948352"/>
      </dsp:txXfrm>
    </dsp:sp>
    <dsp:sp modelId="{4184810D-E63F-4322-AC2A-64B004DC474B}">
      <dsp:nvSpPr>
        <dsp:cNvPr id="0" name=""/>
        <dsp:cNvSpPr/>
      </dsp:nvSpPr>
      <dsp:spPr>
        <a:xfrm>
          <a:off x="3957148" y="2609026"/>
          <a:ext cx="951340" cy="827252"/>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F29C79-9DA6-4FC0-8B52-5B03295D834A}">
      <dsp:nvSpPr>
        <dsp:cNvPr id="0" name=""/>
        <dsp:cNvSpPr/>
      </dsp:nvSpPr>
      <dsp:spPr>
        <a:xfrm rot="10800000">
          <a:off x="3957148" y="2927200"/>
          <a:ext cx="951340" cy="827252"/>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2A70F-0D1E-494E-90C3-57C4D3D3B5AD}">
      <dsp:nvSpPr>
        <dsp:cNvPr id="0" name=""/>
        <dsp:cNvSpPr/>
      </dsp:nvSpPr>
      <dsp:spPr>
        <a:xfrm>
          <a:off x="1790077" y="160"/>
          <a:ext cx="3654341" cy="219260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Participate in RSIF governance</a:t>
          </a:r>
        </a:p>
        <a:p>
          <a:pPr marL="171450" lvl="1" indent="-171450" algn="l" defTabSz="800100">
            <a:lnSpc>
              <a:spcPct val="90000"/>
            </a:lnSpc>
            <a:spcBef>
              <a:spcPct val="0"/>
            </a:spcBef>
            <a:spcAft>
              <a:spcPct val="15000"/>
            </a:spcAft>
            <a:buChar char="••"/>
          </a:pPr>
          <a:r>
            <a:rPr lang="en-US" sz="1800" kern="1200" dirty="0"/>
            <a:t>Membership to Governance Council</a:t>
          </a:r>
        </a:p>
        <a:p>
          <a:pPr marL="171450" lvl="1" indent="-171450" algn="l" defTabSz="800100">
            <a:lnSpc>
              <a:spcPct val="90000"/>
            </a:lnSpc>
            <a:spcBef>
              <a:spcPct val="0"/>
            </a:spcBef>
            <a:spcAft>
              <a:spcPct val="15000"/>
            </a:spcAft>
            <a:buChar char="••"/>
          </a:pPr>
          <a:r>
            <a:rPr lang="en-US" sz="1800" kern="1200" dirty="0"/>
            <a:t>Membership to PASET Executive Board </a:t>
          </a:r>
        </a:p>
      </dsp:txBody>
      <dsp:txXfrm>
        <a:off x="1790077" y="160"/>
        <a:ext cx="3654341" cy="2192604"/>
      </dsp:txXfrm>
    </dsp:sp>
    <dsp:sp modelId="{061691C3-8BF2-4BA8-BFF7-027692C454DA}">
      <dsp:nvSpPr>
        <dsp:cNvPr id="0" name=""/>
        <dsp:cNvSpPr/>
      </dsp:nvSpPr>
      <dsp:spPr>
        <a:xfrm>
          <a:off x="5809853" y="160"/>
          <a:ext cx="3654341" cy="2192604"/>
        </a:xfrm>
        <a:prstGeom prst="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Spillover effects on national research funds</a:t>
          </a:r>
        </a:p>
      </dsp:txBody>
      <dsp:txXfrm>
        <a:off x="5809853" y="160"/>
        <a:ext cx="3654341" cy="2192604"/>
      </dsp:txXfrm>
    </dsp:sp>
    <dsp:sp modelId="{41618705-516F-499C-8286-B120A62DD6ED}">
      <dsp:nvSpPr>
        <dsp:cNvPr id="0" name=""/>
        <dsp:cNvSpPr/>
      </dsp:nvSpPr>
      <dsp:spPr>
        <a:xfrm>
          <a:off x="1790077" y="2558200"/>
          <a:ext cx="3654341" cy="2192604"/>
        </a:xfrm>
        <a:prstGeom prst="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Increase women participation in ASET fields</a:t>
          </a:r>
        </a:p>
        <a:p>
          <a:pPr marL="114300" lvl="1" indent="-114300" algn="l" defTabSz="577850">
            <a:lnSpc>
              <a:spcPct val="90000"/>
            </a:lnSpc>
            <a:spcBef>
              <a:spcPct val="0"/>
            </a:spcBef>
            <a:spcAft>
              <a:spcPct val="15000"/>
            </a:spcAft>
            <a:buChar char="••"/>
          </a:pPr>
          <a:r>
            <a:rPr lang="en-US" sz="1300" kern="1200" dirty="0"/>
            <a:t>Focus on bright young faculty</a:t>
          </a:r>
        </a:p>
        <a:p>
          <a:pPr marL="114300" lvl="1" indent="-114300" algn="l" defTabSz="577850">
            <a:lnSpc>
              <a:spcPct val="90000"/>
            </a:lnSpc>
            <a:spcBef>
              <a:spcPct val="0"/>
            </a:spcBef>
            <a:spcAft>
              <a:spcPct val="15000"/>
            </a:spcAft>
            <a:buChar char="••"/>
          </a:pPr>
          <a:r>
            <a:rPr lang="en-US" sz="1300" kern="1200" dirty="0"/>
            <a:t>Focus on women scientists women (Target of at least 40%)</a:t>
          </a:r>
        </a:p>
        <a:p>
          <a:pPr marL="114300" lvl="1" indent="-114300" algn="l" defTabSz="577850">
            <a:lnSpc>
              <a:spcPct val="90000"/>
            </a:lnSpc>
            <a:spcBef>
              <a:spcPct val="0"/>
            </a:spcBef>
            <a:spcAft>
              <a:spcPct val="15000"/>
            </a:spcAft>
            <a:buChar char="••"/>
          </a:pPr>
          <a:r>
            <a:rPr lang="en-US" sz="1300" kern="1200" dirty="0"/>
            <a:t>Targeting students from poor backgrounds</a:t>
          </a:r>
        </a:p>
      </dsp:txBody>
      <dsp:txXfrm>
        <a:off x="1790077" y="2558200"/>
        <a:ext cx="3654341" cy="2192604"/>
      </dsp:txXfrm>
    </dsp:sp>
    <dsp:sp modelId="{ADCB2CAA-768C-4610-AFFB-7A6364B15AAC}">
      <dsp:nvSpPr>
        <dsp:cNvPr id="0" name=""/>
        <dsp:cNvSpPr/>
      </dsp:nvSpPr>
      <dsp:spPr>
        <a:xfrm>
          <a:off x="5809853" y="2558200"/>
          <a:ext cx="3654341" cy="2192604"/>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Building new departments in African universities</a:t>
          </a:r>
        </a:p>
        <a:p>
          <a:pPr marL="114300" lvl="1" indent="-114300" algn="l" defTabSz="577850">
            <a:lnSpc>
              <a:spcPct val="90000"/>
            </a:lnSpc>
            <a:spcBef>
              <a:spcPct val="0"/>
            </a:spcBef>
            <a:spcAft>
              <a:spcPct val="15000"/>
            </a:spcAft>
            <a:buChar char="••"/>
          </a:pPr>
          <a:r>
            <a:rPr lang="en-US" sz="1300" kern="1200" dirty="0"/>
            <a:t>Students come back with cutting edge research knowledge</a:t>
          </a:r>
        </a:p>
        <a:p>
          <a:pPr marL="114300" lvl="1" indent="-114300" algn="l" defTabSz="577850">
            <a:lnSpc>
              <a:spcPct val="90000"/>
            </a:lnSpc>
            <a:spcBef>
              <a:spcPct val="0"/>
            </a:spcBef>
            <a:spcAft>
              <a:spcPct val="15000"/>
            </a:spcAft>
            <a:buChar char="••"/>
          </a:pPr>
          <a:r>
            <a:rPr lang="en-US" sz="1300" kern="1200" dirty="0"/>
            <a:t>International networks within and outside Africa</a:t>
          </a:r>
        </a:p>
        <a:p>
          <a:pPr marL="114300" lvl="1" indent="-114300" algn="l" defTabSz="577850">
            <a:lnSpc>
              <a:spcPct val="90000"/>
            </a:lnSpc>
            <a:spcBef>
              <a:spcPct val="0"/>
            </a:spcBef>
            <a:spcAft>
              <a:spcPct val="15000"/>
            </a:spcAft>
            <a:buChar char="••"/>
          </a:pPr>
          <a:r>
            <a:rPr lang="en-US" sz="1300" kern="1200" dirty="0"/>
            <a:t>Faculty eligible for research and innovation grants. </a:t>
          </a:r>
        </a:p>
        <a:p>
          <a:pPr marL="114300" lvl="1" indent="-114300" algn="l" defTabSz="577850">
            <a:lnSpc>
              <a:spcPct val="90000"/>
            </a:lnSpc>
            <a:spcBef>
              <a:spcPct val="0"/>
            </a:spcBef>
            <a:spcAft>
              <a:spcPct val="15000"/>
            </a:spcAft>
            <a:buChar char="••"/>
          </a:pPr>
          <a:r>
            <a:rPr lang="en-US" sz="1300" kern="1200" dirty="0"/>
            <a:t>Demand driven research (e.g. private sector)</a:t>
          </a:r>
        </a:p>
      </dsp:txBody>
      <dsp:txXfrm>
        <a:off x="5809853" y="2558200"/>
        <a:ext cx="3654341" cy="2192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63202-BFF5-4AB8-AAEC-E1DCA34B4FD1}">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2A51A1-261D-4BDA-BC48-1E6A47A1D50A}">
      <dsp:nvSpPr>
        <dsp:cNvPr id="0" name=""/>
        <dsp:cNvSpPr/>
      </dsp:nvSpPr>
      <dsp:spPr>
        <a:xfrm>
          <a:off x="296259" y="224956"/>
          <a:ext cx="538654" cy="53865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0227DF-3F28-4790-AEAD-50B27B419717}">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a:t>ICTs including big data and artificial intelligence</a:t>
          </a:r>
        </a:p>
      </dsp:txBody>
      <dsp:txXfrm>
        <a:off x="1131174" y="4597"/>
        <a:ext cx="5382429" cy="979371"/>
      </dsp:txXfrm>
    </dsp:sp>
    <dsp:sp modelId="{8E91D04A-2E79-4B74-9A30-6D1D5DBADF10}">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45B87-D76C-4D68-A456-FB6C268E4C25}">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65A1F3-FE2D-49DE-B1CA-D2EB3B6B02FB}">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a:t>Food security and agribusiness</a:t>
          </a:r>
        </a:p>
      </dsp:txBody>
      <dsp:txXfrm>
        <a:off x="1131174" y="1228812"/>
        <a:ext cx="5382429" cy="979371"/>
      </dsp:txXfrm>
    </dsp:sp>
    <dsp:sp modelId="{69DFC11A-F201-4A94-8883-811EC02181DC}">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DBD7D-DD07-46C9-97FE-37361DE431A7}">
      <dsp:nvSpPr>
        <dsp:cNvPr id="0" name=""/>
        <dsp:cNvSpPr/>
      </dsp:nvSpPr>
      <dsp:spPr>
        <a:xfrm>
          <a:off x="296259" y="2673385"/>
          <a:ext cx="538654" cy="53865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7ED9AA-CAC9-4199-8E2D-DB16BC0968AA}">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a:t>Minerals, mining and materials engineering</a:t>
          </a:r>
        </a:p>
      </dsp:txBody>
      <dsp:txXfrm>
        <a:off x="1131174" y="2453027"/>
        <a:ext cx="5382429" cy="979371"/>
      </dsp:txXfrm>
    </dsp:sp>
    <dsp:sp modelId="{5EDE2BB8-CE5A-4F69-9058-F6916D5B9406}">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58501-4109-483C-9B6D-BC40A40AB330}">
      <dsp:nvSpPr>
        <dsp:cNvPr id="0" name=""/>
        <dsp:cNvSpPr/>
      </dsp:nvSpPr>
      <dsp:spPr>
        <a:xfrm>
          <a:off x="296259" y="3897600"/>
          <a:ext cx="538654" cy="53865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638DF1-BEDA-40BE-A1C5-D74AA83E76D4}">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a:t>Energy including renewables</a:t>
          </a:r>
        </a:p>
      </dsp:txBody>
      <dsp:txXfrm>
        <a:off x="1131174" y="3677241"/>
        <a:ext cx="5382429" cy="979371"/>
      </dsp:txXfrm>
    </dsp:sp>
    <dsp:sp modelId="{E4AF04DC-A30C-4CF3-AC18-FD2190B1C162}">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9FDA3-6FD3-48AA-9680-9543B5E60990}">
      <dsp:nvSpPr>
        <dsp:cNvPr id="0" name=""/>
        <dsp:cNvSpPr/>
      </dsp:nvSpPr>
      <dsp:spPr>
        <a:xfrm>
          <a:off x="296259" y="5121814"/>
          <a:ext cx="538654" cy="538654"/>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814461-4B6F-4BF6-A4D0-58C2D4557014}">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a:t>Climate change</a:t>
          </a:r>
        </a:p>
      </dsp:txBody>
      <dsp:txXfrm>
        <a:off x="1131174" y="4901456"/>
        <a:ext cx="5382429" cy="979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F9B93-9FC7-4A9D-81D0-63FB1F4CD60C}">
      <dsp:nvSpPr>
        <dsp:cNvPr id="0" name=""/>
        <dsp:cNvSpPr/>
      </dsp:nvSpPr>
      <dsp:spPr>
        <a:xfrm>
          <a:off x="860748" y="0"/>
          <a:ext cx="9755153" cy="5509086"/>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516FF-32D0-4EDB-A599-761316AC8B5C}">
      <dsp:nvSpPr>
        <dsp:cNvPr id="0" name=""/>
        <dsp:cNvSpPr/>
      </dsp:nvSpPr>
      <dsp:spPr>
        <a:xfrm>
          <a:off x="2241" y="1652725"/>
          <a:ext cx="1434020" cy="22036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u="sng" kern="1200" dirty="0"/>
            <a:t>Call for proposals</a:t>
          </a:r>
          <a:r>
            <a:rPr lang="en-US" sz="1600" kern="1200" dirty="0"/>
            <a:t> published</a:t>
          </a:r>
        </a:p>
      </dsp:txBody>
      <dsp:txXfrm>
        <a:off x="72244" y="1722728"/>
        <a:ext cx="1294014" cy="2063628"/>
      </dsp:txXfrm>
    </dsp:sp>
    <dsp:sp modelId="{5EE0EB69-F3B0-40E4-8C6C-A9037BBFCE4F}">
      <dsp:nvSpPr>
        <dsp:cNvPr id="0" name=""/>
        <dsp:cNvSpPr/>
      </dsp:nvSpPr>
      <dsp:spPr>
        <a:xfrm>
          <a:off x="1675266" y="1652725"/>
          <a:ext cx="1434020" cy="2203634"/>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a:t>
          </a:r>
          <a:r>
            <a:rPr lang="en-US" sz="1600" u="sng" kern="1200" dirty="0"/>
            <a:t>ompliance check</a:t>
          </a:r>
          <a:r>
            <a:rPr lang="en-US" sz="1600" kern="1200" dirty="0"/>
            <a:t> undertaken by the RCU</a:t>
          </a:r>
        </a:p>
      </dsp:txBody>
      <dsp:txXfrm>
        <a:off x="1745269" y="1722728"/>
        <a:ext cx="1294014" cy="2063628"/>
      </dsp:txXfrm>
    </dsp:sp>
    <dsp:sp modelId="{79E3CFE0-9D35-494A-9414-A566D22AD764}">
      <dsp:nvSpPr>
        <dsp:cNvPr id="0" name=""/>
        <dsp:cNvSpPr/>
      </dsp:nvSpPr>
      <dsp:spPr>
        <a:xfrm>
          <a:off x="3348290" y="1652725"/>
          <a:ext cx="1434020" cy="220363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u="sng" kern="1200" dirty="0"/>
            <a:t>Remote desk review</a:t>
          </a:r>
          <a:r>
            <a:rPr lang="en-US" sz="1600" kern="1200" dirty="0"/>
            <a:t> by a panel of independent reviewers</a:t>
          </a:r>
        </a:p>
      </dsp:txBody>
      <dsp:txXfrm>
        <a:off x="3418293" y="1722728"/>
        <a:ext cx="1294014" cy="2063628"/>
      </dsp:txXfrm>
    </dsp:sp>
    <dsp:sp modelId="{5A9D1069-A689-41A7-B62E-EDFAF07916F6}">
      <dsp:nvSpPr>
        <dsp:cNvPr id="0" name=""/>
        <dsp:cNvSpPr/>
      </dsp:nvSpPr>
      <dsp:spPr>
        <a:xfrm>
          <a:off x="5021315" y="1652725"/>
          <a:ext cx="1434020" cy="220363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 physical meeting of the </a:t>
          </a:r>
          <a:r>
            <a:rPr lang="en-US" sz="1600" u="sng" kern="1200" dirty="0"/>
            <a:t>Independent Evaluation Committee</a:t>
          </a:r>
          <a:r>
            <a:rPr lang="en-US" sz="1600" kern="1200" dirty="0"/>
            <a:t> (IEC) to select proposals for onsite review</a:t>
          </a:r>
        </a:p>
      </dsp:txBody>
      <dsp:txXfrm>
        <a:off x="5091318" y="1722728"/>
        <a:ext cx="1294014" cy="2063628"/>
      </dsp:txXfrm>
    </dsp:sp>
    <dsp:sp modelId="{85C89814-A6BD-4C0F-A9DF-E185C57C2B3D}">
      <dsp:nvSpPr>
        <dsp:cNvPr id="0" name=""/>
        <dsp:cNvSpPr/>
      </dsp:nvSpPr>
      <dsp:spPr>
        <a:xfrm>
          <a:off x="6694339" y="1652725"/>
          <a:ext cx="1434020" cy="220363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The </a:t>
          </a:r>
          <a:r>
            <a:rPr lang="en-US" sz="1400" u="sng" kern="1200" dirty="0"/>
            <a:t>onsite evaluation</a:t>
          </a:r>
          <a:r>
            <a:rPr lang="en-US" sz="1400" kern="1200" dirty="0"/>
            <a:t>: physical validation of proposal and resources</a:t>
          </a:r>
        </a:p>
      </dsp:txBody>
      <dsp:txXfrm>
        <a:off x="6764342" y="1722728"/>
        <a:ext cx="1294014" cy="2063628"/>
      </dsp:txXfrm>
    </dsp:sp>
    <dsp:sp modelId="{5BA3A6A6-8FD0-4254-967E-1990A0113F58}">
      <dsp:nvSpPr>
        <dsp:cNvPr id="0" name=""/>
        <dsp:cNvSpPr/>
      </dsp:nvSpPr>
      <dsp:spPr>
        <a:xfrm>
          <a:off x="8367363" y="1652725"/>
          <a:ext cx="1434020" cy="2203634"/>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a:t>
          </a:r>
          <a:r>
            <a:rPr lang="en-US" sz="1600" u="sng" kern="1200" dirty="0"/>
            <a:t> Virtual meeting of the IEC </a:t>
          </a:r>
          <a:r>
            <a:rPr lang="en-US" sz="1600" kern="1200" dirty="0"/>
            <a:t>to provide recommendations to the EB of PASET</a:t>
          </a:r>
        </a:p>
      </dsp:txBody>
      <dsp:txXfrm>
        <a:off x="8437366" y="1722728"/>
        <a:ext cx="1294014" cy="2063628"/>
      </dsp:txXfrm>
    </dsp:sp>
    <dsp:sp modelId="{EECA40E8-9B9F-4031-9D14-E54CC0552B39}">
      <dsp:nvSpPr>
        <dsp:cNvPr id="0" name=""/>
        <dsp:cNvSpPr/>
      </dsp:nvSpPr>
      <dsp:spPr>
        <a:xfrm>
          <a:off x="10040388" y="1652725"/>
          <a:ext cx="1434020" cy="220363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u="sng" kern="1200" dirty="0"/>
            <a:t>Final selection</a:t>
          </a:r>
          <a:r>
            <a:rPr lang="en-US" sz="2000" kern="1200" dirty="0"/>
            <a:t> by the PASET EB. </a:t>
          </a:r>
        </a:p>
      </dsp:txBody>
      <dsp:txXfrm>
        <a:off x="10110391" y="1722728"/>
        <a:ext cx="1294014" cy="20636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CA3CC-BD61-4D02-898D-B7D92953A32B}">
      <dsp:nvSpPr>
        <dsp:cNvPr id="0" name=""/>
        <dsp:cNvSpPr/>
      </dsp:nvSpPr>
      <dsp:spPr>
        <a:xfrm>
          <a:off x="2971473" y="0"/>
          <a:ext cx="6189729" cy="6189729"/>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5CAABA-F1FF-4EFC-92C5-587FFF786D55}">
      <dsp:nvSpPr>
        <dsp:cNvPr id="0" name=""/>
        <dsp:cNvSpPr/>
      </dsp:nvSpPr>
      <dsp:spPr>
        <a:xfrm>
          <a:off x="3559497" y="588024"/>
          <a:ext cx="2413994" cy="24139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IPIs are universities, research institutes or companies (public or private) </a:t>
          </a:r>
        </a:p>
      </dsp:txBody>
      <dsp:txXfrm>
        <a:off x="3677338" y="705865"/>
        <a:ext cx="2178312" cy="2178312"/>
      </dsp:txXfrm>
    </dsp:sp>
    <dsp:sp modelId="{7EDA7B56-E697-4496-9459-8AE3221028B5}">
      <dsp:nvSpPr>
        <dsp:cNvPr id="0" name=""/>
        <dsp:cNvSpPr/>
      </dsp:nvSpPr>
      <dsp:spPr>
        <a:xfrm>
          <a:off x="6159183" y="588024"/>
          <a:ext cx="2413994" cy="241399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a:t>Institutions with strong PhD training, research &amp; innovation in the Priority Thematic Areas</a:t>
          </a:r>
        </a:p>
        <a:p>
          <a:pPr marL="114300" lvl="1" indent="-114300" algn="ctr" defTabSz="533400">
            <a:lnSpc>
              <a:spcPct val="90000"/>
            </a:lnSpc>
            <a:spcBef>
              <a:spcPct val="0"/>
            </a:spcBef>
            <a:spcAft>
              <a:spcPct val="15000"/>
            </a:spcAft>
            <a:buChar char="••"/>
          </a:pPr>
          <a:r>
            <a:rPr lang="en-US" sz="1200" kern="1200" dirty="0"/>
            <a:t>Support AHUs to improve quality of relevant PhD programs</a:t>
          </a:r>
        </a:p>
      </dsp:txBody>
      <dsp:txXfrm>
        <a:off x="6277024" y="705865"/>
        <a:ext cx="2178312" cy="2178312"/>
      </dsp:txXfrm>
    </dsp:sp>
    <dsp:sp modelId="{F36B9BA3-E39E-4E64-90D6-DF6F59AC8BCD}">
      <dsp:nvSpPr>
        <dsp:cNvPr id="0" name=""/>
        <dsp:cNvSpPr/>
      </dsp:nvSpPr>
      <dsp:spPr>
        <a:xfrm>
          <a:off x="3559497" y="3187710"/>
          <a:ext cx="2413994" cy="241399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Private sector partners will help strengthen industry linkages and promote more demand-driven training, research and innovation</a:t>
          </a:r>
        </a:p>
      </dsp:txBody>
      <dsp:txXfrm>
        <a:off x="3677338" y="3305551"/>
        <a:ext cx="2178312" cy="2178312"/>
      </dsp:txXfrm>
    </dsp:sp>
    <dsp:sp modelId="{0A06A1B1-86BA-47BB-9982-0FD6CA681BBC}">
      <dsp:nvSpPr>
        <dsp:cNvPr id="0" name=""/>
        <dsp:cNvSpPr/>
      </dsp:nvSpPr>
      <dsp:spPr>
        <a:xfrm>
          <a:off x="6159183" y="3187710"/>
          <a:ext cx="2413994" cy="241399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a:t>Experience or willingness to work with RSIF African Host Universities (AHU) and ASET fields relevant to sub-Saharan Africa</a:t>
          </a:r>
        </a:p>
        <a:p>
          <a:pPr marL="114300" lvl="1" indent="-114300" algn="ctr" defTabSz="533400">
            <a:lnSpc>
              <a:spcPct val="90000"/>
            </a:lnSpc>
            <a:spcBef>
              <a:spcPct val="0"/>
            </a:spcBef>
            <a:spcAft>
              <a:spcPct val="15000"/>
            </a:spcAft>
            <a:buChar char="••"/>
          </a:pPr>
          <a:r>
            <a:rPr lang="en-US" sz="1200" kern="1200" dirty="0"/>
            <a:t>Offer 1-2 year sandwich opportunities for RSIF PhD Scholars -relevance to African problems</a:t>
          </a:r>
        </a:p>
      </dsp:txBody>
      <dsp:txXfrm>
        <a:off x="6277024" y="3305551"/>
        <a:ext cx="2178312" cy="2178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C56CD-721E-7C4E-AE71-0B14FBFC4920}">
      <dsp:nvSpPr>
        <dsp:cNvPr id="0" name=""/>
        <dsp:cNvSpPr/>
      </dsp:nvSpPr>
      <dsp:spPr>
        <a:xfrm>
          <a:off x="42" y="146671"/>
          <a:ext cx="4026572" cy="81679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t>Type 1 -Research Awards</a:t>
          </a:r>
        </a:p>
      </dsp:txBody>
      <dsp:txXfrm>
        <a:off x="42" y="146671"/>
        <a:ext cx="4026572" cy="816792"/>
      </dsp:txXfrm>
    </dsp:sp>
    <dsp:sp modelId="{33D13C0F-1CA7-CE46-9487-5C04ABC80B31}">
      <dsp:nvSpPr>
        <dsp:cNvPr id="0" name=""/>
        <dsp:cNvSpPr/>
      </dsp:nvSpPr>
      <dsp:spPr>
        <a:xfrm>
          <a:off x="42" y="963464"/>
          <a:ext cx="4026572" cy="332144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mj-lt"/>
            <a:buChar char="••"/>
          </a:pPr>
          <a:r>
            <a:rPr lang="en-US" sz="2200" kern="1200" dirty="0"/>
            <a:t>Grant size: US$ 90,000</a:t>
          </a:r>
        </a:p>
        <a:p>
          <a:pPr marL="228600" lvl="1" indent="-228600" algn="l" defTabSz="977900">
            <a:lnSpc>
              <a:spcPct val="90000"/>
            </a:lnSpc>
            <a:spcBef>
              <a:spcPct val="0"/>
            </a:spcBef>
            <a:spcAft>
              <a:spcPct val="15000"/>
            </a:spcAft>
            <a:buFont typeface="+mj-lt"/>
            <a:buChar char="••"/>
          </a:pPr>
          <a:r>
            <a:rPr lang="en-US" sz="2200" kern="1200" dirty="0"/>
            <a:t>No. to be awarded: 10</a:t>
          </a:r>
        </a:p>
        <a:p>
          <a:pPr marL="228600" lvl="1" indent="-228600" algn="l" defTabSz="977900">
            <a:lnSpc>
              <a:spcPct val="90000"/>
            </a:lnSpc>
            <a:spcBef>
              <a:spcPct val="0"/>
            </a:spcBef>
            <a:spcAft>
              <a:spcPct val="15000"/>
            </a:spcAft>
            <a:buFont typeface="+mj-lt"/>
            <a:buChar char="••"/>
          </a:pPr>
          <a:r>
            <a:rPr lang="en-US" sz="2200" kern="1200" dirty="0"/>
            <a:t>Duration: 3 </a:t>
          </a:r>
          <a:r>
            <a:rPr lang="en-US" sz="2200" kern="1200" dirty="0" err="1"/>
            <a:t>yrs</a:t>
          </a:r>
          <a:endParaRPr lang="en-US" sz="2200" kern="1200" dirty="0"/>
        </a:p>
        <a:p>
          <a:pPr marL="228600" lvl="1" indent="-228600" algn="l" defTabSz="977900">
            <a:lnSpc>
              <a:spcPct val="90000"/>
            </a:lnSpc>
            <a:spcBef>
              <a:spcPct val="0"/>
            </a:spcBef>
            <a:spcAft>
              <a:spcPct val="15000"/>
            </a:spcAft>
            <a:buFont typeface="+mj-lt"/>
            <a:buChar char="••"/>
          </a:pPr>
          <a:r>
            <a:rPr lang="en-US" sz="2200" kern="1200" dirty="0"/>
            <a:t>Eligible: AHU Faculty involved in RSIF PhD Program.</a:t>
          </a:r>
        </a:p>
        <a:p>
          <a:pPr marL="228600" lvl="1" indent="-228600" algn="l" defTabSz="977900">
            <a:lnSpc>
              <a:spcPct val="90000"/>
            </a:lnSpc>
            <a:spcBef>
              <a:spcPct val="0"/>
            </a:spcBef>
            <a:spcAft>
              <a:spcPct val="15000"/>
            </a:spcAft>
            <a:buFont typeface="+mj-lt"/>
            <a:buChar char="••"/>
          </a:pPr>
          <a:r>
            <a:rPr lang="en-US" sz="2200" kern="1200" dirty="0"/>
            <a:t>Source of funds: Govt of Korea &amp; World Bank (piloting)</a:t>
          </a:r>
        </a:p>
      </dsp:txBody>
      <dsp:txXfrm>
        <a:off x="42" y="963464"/>
        <a:ext cx="4026572" cy="3321449"/>
      </dsp:txXfrm>
    </dsp:sp>
    <dsp:sp modelId="{F2393D85-FA3C-0E4C-A686-5BE29ED990C1}">
      <dsp:nvSpPr>
        <dsp:cNvPr id="0" name=""/>
        <dsp:cNvSpPr/>
      </dsp:nvSpPr>
      <dsp:spPr>
        <a:xfrm>
          <a:off x="4590335" y="146671"/>
          <a:ext cx="4026572" cy="816792"/>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t>Type 2 -Junior Investigator Res. Award</a:t>
          </a:r>
        </a:p>
      </dsp:txBody>
      <dsp:txXfrm>
        <a:off x="4590335" y="146671"/>
        <a:ext cx="4026572" cy="816792"/>
      </dsp:txXfrm>
    </dsp:sp>
    <dsp:sp modelId="{B847A81A-ABEF-D144-9FD4-02FC0B2D6A99}">
      <dsp:nvSpPr>
        <dsp:cNvPr id="0" name=""/>
        <dsp:cNvSpPr/>
      </dsp:nvSpPr>
      <dsp:spPr>
        <a:xfrm>
          <a:off x="4590335" y="963464"/>
          <a:ext cx="4026572" cy="3321449"/>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mj-lt"/>
            <a:buChar char="••"/>
          </a:pPr>
          <a:r>
            <a:rPr lang="en-US" sz="2200" kern="1200" dirty="0"/>
            <a:t>Grant size: US$ 80,000</a:t>
          </a:r>
        </a:p>
        <a:p>
          <a:pPr marL="228600" lvl="1" indent="-228600" algn="l" defTabSz="977900">
            <a:lnSpc>
              <a:spcPct val="90000"/>
            </a:lnSpc>
            <a:spcBef>
              <a:spcPct val="0"/>
            </a:spcBef>
            <a:spcAft>
              <a:spcPct val="15000"/>
            </a:spcAft>
            <a:buFont typeface="+mj-lt"/>
            <a:buChar char="••"/>
          </a:pPr>
          <a:r>
            <a:rPr lang="en-US" sz="2200" kern="1200" dirty="0"/>
            <a:t>No. to be awarded: 16</a:t>
          </a:r>
        </a:p>
        <a:p>
          <a:pPr marL="228600" lvl="1" indent="-228600" algn="l" defTabSz="977900">
            <a:lnSpc>
              <a:spcPct val="90000"/>
            </a:lnSpc>
            <a:spcBef>
              <a:spcPct val="0"/>
            </a:spcBef>
            <a:spcAft>
              <a:spcPct val="15000"/>
            </a:spcAft>
            <a:buFont typeface="+mj-lt"/>
            <a:buChar char="••"/>
          </a:pPr>
          <a:r>
            <a:rPr lang="en-US" sz="2200" kern="1200" dirty="0"/>
            <a:t>Duration: 3 </a:t>
          </a:r>
          <a:r>
            <a:rPr lang="en-US" sz="2200" kern="1200" dirty="0" err="1"/>
            <a:t>yrs</a:t>
          </a:r>
          <a:endParaRPr lang="en-US" sz="2200" kern="1200" dirty="0"/>
        </a:p>
        <a:p>
          <a:pPr marL="228600" lvl="1" indent="-228600" algn="l" defTabSz="977900">
            <a:lnSpc>
              <a:spcPct val="90000"/>
            </a:lnSpc>
            <a:spcBef>
              <a:spcPct val="0"/>
            </a:spcBef>
            <a:spcAft>
              <a:spcPct val="15000"/>
            </a:spcAft>
            <a:buFont typeface="+mj-lt"/>
            <a:buChar char="••"/>
          </a:pPr>
          <a:r>
            <a:rPr lang="en-US" sz="2200" kern="1200" dirty="0"/>
            <a:t>Eligible: RSIF PhD graduates who get postdoc or permanent position at university or research </a:t>
          </a:r>
          <a:r>
            <a:rPr lang="en-US" sz="2200" kern="1200" dirty="0" err="1"/>
            <a:t>centre</a:t>
          </a:r>
          <a:r>
            <a:rPr lang="en-US" sz="2200" kern="1200" dirty="0"/>
            <a:t> in SSA.</a:t>
          </a:r>
        </a:p>
        <a:p>
          <a:pPr marL="228600" lvl="1" indent="-228600" algn="l" defTabSz="977900">
            <a:lnSpc>
              <a:spcPct val="90000"/>
            </a:lnSpc>
            <a:spcBef>
              <a:spcPct val="0"/>
            </a:spcBef>
            <a:spcAft>
              <a:spcPct val="15000"/>
            </a:spcAft>
            <a:buFont typeface="+mj-lt"/>
            <a:buChar char="••"/>
          </a:pPr>
          <a:r>
            <a:rPr lang="en-US" sz="2200" kern="1200" dirty="0"/>
            <a:t> Source of funds: Govt of Korea </a:t>
          </a:r>
        </a:p>
      </dsp:txBody>
      <dsp:txXfrm>
        <a:off x="4590335" y="963464"/>
        <a:ext cx="4026572" cy="33214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57397-CD67-4FED-A343-7755E62BB9F2}">
      <dsp:nvSpPr>
        <dsp:cNvPr id="0" name=""/>
        <dsp:cNvSpPr/>
      </dsp:nvSpPr>
      <dsp:spPr>
        <a:xfrm>
          <a:off x="1967016" y="29581"/>
          <a:ext cx="1510523" cy="1489985"/>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7D9EE-0BED-4A33-8403-02EDF46BC5CB}">
      <dsp:nvSpPr>
        <dsp:cNvPr id="0" name=""/>
        <dsp:cNvSpPr/>
      </dsp:nvSpPr>
      <dsp:spPr>
        <a:xfrm>
          <a:off x="564387" y="1704130"/>
          <a:ext cx="4315781" cy="63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100000"/>
            </a:lnSpc>
            <a:spcBef>
              <a:spcPct val="0"/>
            </a:spcBef>
            <a:spcAft>
              <a:spcPct val="35000"/>
            </a:spcAft>
            <a:defRPr b="1"/>
          </a:pPr>
          <a:r>
            <a:rPr lang="en-US" sz="2200" kern="1200"/>
            <a:t>Type 1 -Innovation Capacity Building</a:t>
          </a:r>
        </a:p>
      </dsp:txBody>
      <dsp:txXfrm>
        <a:off x="564387" y="1704130"/>
        <a:ext cx="4315781" cy="638565"/>
      </dsp:txXfrm>
    </dsp:sp>
    <dsp:sp modelId="{CD9BAE1A-03EB-4F8E-90FD-A9E0B54A1693}">
      <dsp:nvSpPr>
        <dsp:cNvPr id="0" name=""/>
        <dsp:cNvSpPr/>
      </dsp:nvSpPr>
      <dsp:spPr>
        <a:xfrm>
          <a:off x="564387" y="2428539"/>
          <a:ext cx="4315781" cy="189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a:t>Grant size: US$ 50,000</a:t>
          </a:r>
        </a:p>
        <a:p>
          <a:pPr lvl="0" algn="ctr" defTabSz="755650">
            <a:lnSpc>
              <a:spcPct val="100000"/>
            </a:lnSpc>
            <a:spcBef>
              <a:spcPct val="0"/>
            </a:spcBef>
            <a:spcAft>
              <a:spcPct val="35000"/>
            </a:spcAft>
          </a:pPr>
          <a:r>
            <a:rPr lang="en-US" sz="1700" kern="1200"/>
            <a:t>No. to be awarded: 6</a:t>
          </a:r>
        </a:p>
        <a:p>
          <a:pPr lvl="0" algn="ctr" defTabSz="755650">
            <a:lnSpc>
              <a:spcPct val="100000"/>
            </a:lnSpc>
            <a:spcBef>
              <a:spcPct val="0"/>
            </a:spcBef>
            <a:spcAft>
              <a:spcPct val="35000"/>
            </a:spcAft>
          </a:pPr>
          <a:r>
            <a:rPr lang="en-US" sz="1700" kern="1200"/>
            <a:t>Duration: 2 yrs</a:t>
          </a:r>
        </a:p>
        <a:p>
          <a:pPr lvl="0" algn="ctr" defTabSz="755650">
            <a:lnSpc>
              <a:spcPct val="100000"/>
            </a:lnSpc>
            <a:spcBef>
              <a:spcPct val="0"/>
            </a:spcBef>
            <a:spcAft>
              <a:spcPct val="35000"/>
            </a:spcAft>
          </a:pPr>
          <a:r>
            <a:rPr lang="en-US" sz="1700" kern="1200"/>
            <a:t>Eligible: AHU</a:t>
          </a:r>
        </a:p>
        <a:p>
          <a:pPr lvl="0" algn="ctr" defTabSz="755650">
            <a:lnSpc>
              <a:spcPct val="100000"/>
            </a:lnSpc>
            <a:spcBef>
              <a:spcPct val="0"/>
            </a:spcBef>
            <a:spcAft>
              <a:spcPct val="35000"/>
            </a:spcAft>
          </a:pPr>
          <a:r>
            <a:rPr lang="en-US" sz="1700" kern="1200"/>
            <a:t>Source of funds: World Bank (piloting)</a:t>
          </a:r>
        </a:p>
      </dsp:txBody>
      <dsp:txXfrm>
        <a:off x="564387" y="2428539"/>
        <a:ext cx="4315781" cy="1893217"/>
      </dsp:txXfrm>
    </dsp:sp>
    <dsp:sp modelId="{A4FE5474-37A2-4AEE-BF15-147BA0F0C9B8}">
      <dsp:nvSpPr>
        <dsp:cNvPr id="0" name=""/>
        <dsp:cNvSpPr/>
      </dsp:nvSpPr>
      <dsp:spPr>
        <a:xfrm>
          <a:off x="7038059" y="29581"/>
          <a:ext cx="1510523" cy="14899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B36C5-ECCD-4192-BE4A-D0B1F837E739}">
      <dsp:nvSpPr>
        <dsp:cNvPr id="0" name=""/>
        <dsp:cNvSpPr/>
      </dsp:nvSpPr>
      <dsp:spPr>
        <a:xfrm>
          <a:off x="5635430" y="1704130"/>
          <a:ext cx="4315781" cy="63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100000"/>
            </a:lnSpc>
            <a:spcBef>
              <a:spcPct val="0"/>
            </a:spcBef>
            <a:spcAft>
              <a:spcPct val="35000"/>
            </a:spcAft>
            <a:defRPr b="1"/>
          </a:pPr>
          <a:r>
            <a:rPr lang="en-US" sz="2200" kern="1200"/>
            <a:t>Type 2 -Cooperability Grant</a:t>
          </a:r>
        </a:p>
      </dsp:txBody>
      <dsp:txXfrm>
        <a:off x="5635430" y="1704130"/>
        <a:ext cx="4315781" cy="638565"/>
      </dsp:txXfrm>
    </dsp:sp>
    <dsp:sp modelId="{E54A6BBE-6F5E-4BD4-B495-0B78DE14E992}">
      <dsp:nvSpPr>
        <dsp:cNvPr id="0" name=""/>
        <dsp:cNvSpPr/>
      </dsp:nvSpPr>
      <dsp:spPr>
        <a:xfrm>
          <a:off x="5635430" y="2428539"/>
          <a:ext cx="4315781" cy="189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a:t>Grant size: US$ 50,000</a:t>
          </a:r>
        </a:p>
        <a:p>
          <a:pPr lvl="0" algn="ctr" defTabSz="755650">
            <a:lnSpc>
              <a:spcPct val="100000"/>
            </a:lnSpc>
            <a:spcBef>
              <a:spcPct val="0"/>
            </a:spcBef>
            <a:spcAft>
              <a:spcPct val="35000"/>
            </a:spcAft>
          </a:pPr>
          <a:r>
            <a:rPr lang="en-US" sz="1700" kern="1200"/>
            <a:t>No. to be awarded: 5</a:t>
          </a:r>
        </a:p>
        <a:p>
          <a:pPr lvl="0" algn="ctr" defTabSz="755650">
            <a:lnSpc>
              <a:spcPct val="100000"/>
            </a:lnSpc>
            <a:spcBef>
              <a:spcPct val="0"/>
            </a:spcBef>
            <a:spcAft>
              <a:spcPct val="35000"/>
            </a:spcAft>
          </a:pPr>
          <a:r>
            <a:rPr lang="en-US" sz="1700" kern="1200"/>
            <a:t>Duration: 2 yrs</a:t>
          </a:r>
        </a:p>
        <a:p>
          <a:pPr lvl="0" algn="ctr" defTabSz="755650">
            <a:lnSpc>
              <a:spcPct val="100000"/>
            </a:lnSpc>
            <a:spcBef>
              <a:spcPct val="0"/>
            </a:spcBef>
            <a:spcAft>
              <a:spcPct val="35000"/>
            </a:spcAft>
          </a:pPr>
          <a:r>
            <a:rPr lang="en-US" sz="1700" kern="1200"/>
            <a:t>Eligible: Faculty of RSIF AHU involved in PhD training.</a:t>
          </a:r>
        </a:p>
        <a:p>
          <a:pPr lvl="0" algn="ctr" defTabSz="755650">
            <a:lnSpc>
              <a:spcPct val="100000"/>
            </a:lnSpc>
            <a:spcBef>
              <a:spcPct val="0"/>
            </a:spcBef>
            <a:spcAft>
              <a:spcPct val="35000"/>
            </a:spcAft>
          </a:pPr>
          <a:r>
            <a:rPr lang="en-US" sz="1700" kern="1200"/>
            <a:t>Source of funds: World Bank (Piloting)</a:t>
          </a:r>
        </a:p>
      </dsp:txBody>
      <dsp:txXfrm>
        <a:off x="5635430" y="2428539"/>
        <a:ext cx="4315781" cy="18932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5C59F-EB01-4202-A125-DCB149762F0C}">
      <dsp:nvSpPr>
        <dsp:cNvPr id="0" name=""/>
        <dsp:cNvSpPr/>
      </dsp:nvSpPr>
      <dsp:spPr>
        <a:xfrm rot="5400000">
          <a:off x="-681897" y="759961"/>
          <a:ext cx="2526618" cy="1162823"/>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latin typeface="Calibri" charset="0"/>
              <a:ea typeface="Calibri" charset="0"/>
              <a:cs typeface="Calibri" charset="0"/>
            </a:rPr>
            <a:t>Funding from African Governments: </a:t>
          </a:r>
        </a:p>
      </dsp:txBody>
      <dsp:txXfrm rot="-5400000">
        <a:off x="0" y="659476"/>
        <a:ext cx="1162823" cy="1363795"/>
      </dsp:txXfrm>
    </dsp:sp>
    <dsp:sp modelId="{84531150-B772-4910-A52C-4D4D1CE17A14}">
      <dsp:nvSpPr>
        <dsp:cNvPr id="0" name=""/>
        <dsp:cNvSpPr/>
      </dsp:nvSpPr>
      <dsp:spPr>
        <a:xfrm rot="5400000">
          <a:off x="3141515" y="-1759483"/>
          <a:ext cx="1983476" cy="5513448"/>
        </a:xfrm>
        <a:prstGeom prst="round2Same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libri" charset="0"/>
              <a:ea typeface="Calibri" charset="0"/>
              <a:cs typeface="Calibri" charset="0"/>
            </a:rPr>
            <a:t>Initial contribution of US$ 2 million per country</a:t>
          </a:r>
          <a:endParaRPr lang="en-US" sz="1600" kern="1200" dirty="0"/>
        </a:p>
        <a:p>
          <a:pPr marL="171450" lvl="1" indent="-171450" algn="l" defTabSz="711200">
            <a:lnSpc>
              <a:spcPct val="90000"/>
            </a:lnSpc>
            <a:spcBef>
              <a:spcPct val="0"/>
            </a:spcBef>
            <a:spcAft>
              <a:spcPct val="15000"/>
            </a:spcAft>
            <a:buChar char="••"/>
          </a:pPr>
          <a:r>
            <a:rPr lang="en-US" sz="1600" kern="1200" dirty="0">
              <a:latin typeface="Calibri" charset="0"/>
              <a:cs typeface="Calibri" charset="0"/>
            </a:rPr>
            <a:t>Kenya (US$2m), Ivory Coast (US$1m) and Rwanda (US$2m)</a:t>
          </a:r>
          <a:endParaRPr lang="en-US" sz="1600" kern="1200" dirty="0"/>
        </a:p>
        <a:p>
          <a:pPr marL="171450" lvl="1" indent="-171450" algn="l" defTabSz="711200">
            <a:lnSpc>
              <a:spcPct val="90000"/>
            </a:lnSpc>
            <a:spcBef>
              <a:spcPct val="0"/>
            </a:spcBef>
            <a:spcAft>
              <a:spcPct val="15000"/>
            </a:spcAft>
            <a:buChar char="••"/>
          </a:pPr>
          <a:r>
            <a:rPr lang="en-US" sz="1600" kern="1200" dirty="0">
              <a:latin typeface="Calibri" charset="0"/>
              <a:cs typeface="Calibri" charset="0"/>
            </a:rPr>
            <a:t>Senegal, Guinea, Ghana, Burkina Faso, Ethiopia, Mozambique &amp; Nigeria expected to contribute in 2019</a:t>
          </a:r>
        </a:p>
        <a:p>
          <a:pPr marL="171450" lvl="1" indent="-171450" algn="l" defTabSz="711200">
            <a:lnSpc>
              <a:spcPct val="90000"/>
            </a:lnSpc>
            <a:spcBef>
              <a:spcPct val="0"/>
            </a:spcBef>
            <a:spcAft>
              <a:spcPct val="15000"/>
            </a:spcAft>
            <a:buChar char="••"/>
          </a:pPr>
          <a:r>
            <a:rPr lang="en-US" sz="1600" kern="1200" dirty="0"/>
            <a:t>Can use World Bank instruments</a:t>
          </a:r>
        </a:p>
      </dsp:txBody>
      <dsp:txXfrm rot="-5400000">
        <a:off x="1376530" y="102327"/>
        <a:ext cx="5416623" cy="1789826"/>
      </dsp:txXfrm>
    </dsp:sp>
    <dsp:sp modelId="{B2D181B9-1C95-4302-B25C-F7384156B4BF}">
      <dsp:nvSpPr>
        <dsp:cNvPr id="0" name=""/>
        <dsp:cNvSpPr/>
      </dsp:nvSpPr>
      <dsp:spPr>
        <a:xfrm rot="5400000">
          <a:off x="-639035" y="2971600"/>
          <a:ext cx="2560500" cy="1282430"/>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Other funding</a:t>
          </a:r>
        </a:p>
      </dsp:txBody>
      <dsp:txXfrm rot="-5400000">
        <a:off x="0" y="2973780"/>
        <a:ext cx="1282430" cy="1278070"/>
      </dsp:txXfrm>
    </dsp:sp>
    <dsp:sp modelId="{665F4484-0BD6-49C3-8238-8F41C9AA34B5}">
      <dsp:nvSpPr>
        <dsp:cNvPr id="0" name=""/>
        <dsp:cNvSpPr/>
      </dsp:nvSpPr>
      <dsp:spPr>
        <a:xfrm rot="5400000">
          <a:off x="2812508" y="916295"/>
          <a:ext cx="2641491" cy="5513448"/>
        </a:xfrm>
        <a:prstGeom prst="round2SameRect">
          <a:avLst/>
        </a:prstGeom>
        <a:solidFill>
          <a:schemeClr val="accent6">
            <a:lumMod val="20000"/>
            <a:lumOff val="80000"/>
            <a:alpha val="9000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libri" charset="0"/>
              <a:ea typeface="Calibri" charset="0"/>
              <a:cs typeface="Calibri" charset="0"/>
            </a:rPr>
            <a:t>World Bank -US$15 million to administer and grow the fund</a:t>
          </a:r>
          <a:endParaRPr lang="en-US" sz="1600" kern="1200" dirty="0"/>
        </a:p>
        <a:p>
          <a:pPr marL="342900" lvl="2" indent="-171450" algn="l" defTabSz="711200">
            <a:lnSpc>
              <a:spcPct val="90000"/>
            </a:lnSpc>
            <a:spcBef>
              <a:spcPct val="0"/>
            </a:spcBef>
            <a:spcAft>
              <a:spcPct val="15000"/>
            </a:spcAft>
            <a:buChar char="••"/>
          </a:pPr>
          <a:r>
            <a:rPr lang="en-US" sz="1600" kern="1200" dirty="0">
              <a:latin typeface="Calibri" charset="0"/>
              <a:ea typeface="Calibri" charset="0"/>
              <a:cs typeface="Calibri" charset="0"/>
            </a:rPr>
            <a:t>Establish icipe as regional capacity builder for ASET</a:t>
          </a:r>
        </a:p>
        <a:p>
          <a:pPr marL="171450" lvl="1" indent="-171450" algn="l" defTabSz="711200">
            <a:lnSpc>
              <a:spcPct val="90000"/>
            </a:lnSpc>
            <a:spcBef>
              <a:spcPct val="0"/>
            </a:spcBef>
            <a:spcAft>
              <a:spcPct val="15000"/>
            </a:spcAft>
            <a:buChar char="••"/>
          </a:pPr>
          <a:r>
            <a:rPr lang="en-US" sz="1600" kern="1200" dirty="0">
              <a:latin typeface="Calibri" charset="0"/>
              <a:ea typeface="Calibri" charset="0"/>
              <a:cs typeface="Calibri" charset="0"/>
            </a:rPr>
            <a:t>Government of Korea: US$10 million for Windows 1 &amp; 2</a:t>
          </a:r>
        </a:p>
        <a:p>
          <a:pPr marL="171450" lvl="1" indent="-171450" algn="l" defTabSz="711200">
            <a:lnSpc>
              <a:spcPct val="90000"/>
            </a:lnSpc>
            <a:spcBef>
              <a:spcPct val="0"/>
            </a:spcBef>
            <a:spcAft>
              <a:spcPct val="15000"/>
            </a:spcAft>
            <a:buChar char="••"/>
          </a:pPr>
          <a:r>
            <a:rPr lang="en-US" sz="1600" kern="1200" dirty="0">
              <a:latin typeface="Calibri" charset="0"/>
              <a:ea typeface="Calibri" charset="0"/>
              <a:cs typeface="Calibri" charset="0"/>
            </a:rPr>
            <a:t>Additional funds to be mobilized by the RCU</a:t>
          </a:r>
        </a:p>
        <a:p>
          <a:pPr marL="171450" lvl="1" indent="-171450" algn="l" defTabSz="711200">
            <a:lnSpc>
              <a:spcPct val="90000"/>
            </a:lnSpc>
            <a:spcBef>
              <a:spcPct val="0"/>
            </a:spcBef>
            <a:spcAft>
              <a:spcPct val="15000"/>
            </a:spcAft>
            <a:buChar char="••"/>
          </a:pPr>
          <a:r>
            <a:rPr lang="en-US" sz="1600" kern="1200" dirty="0">
              <a:latin typeface="Calibri" charset="0"/>
              <a:ea typeface="Calibri" charset="0"/>
              <a:cs typeface="Calibri" charset="0"/>
            </a:rPr>
            <a:t>Co-funding from partner institutions (e.g. UM6P)</a:t>
          </a:r>
        </a:p>
        <a:p>
          <a:pPr marL="171450" lvl="1" indent="-171450" algn="l" defTabSz="711200">
            <a:lnSpc>
              <a:spcPct val="90000"/>
            </a:lnSpc>
            <a:spcBef>
              <a:spcPct val="0"/>
            </a:spcBef>
            <a:spcAft>
              <a:spcPct val="15000"/>
            </a:spcAft>
            <a:buChar char="••"/>
          </a:pPr>
          <a:r>
            <a:rPr lang="en-US" sz="1600" kern="1200" dirty="0">
              <a:latin typeface="Calibri" charset="0"/>
              <a:ea typeface="Calibri" charset="0"/>
              <a:cs typeface="Calibri" charset="0"/>
            </a:rPr>
            <a:t>Other African governments, Private sector, Donors</a:t>
          </a:r>
        </a:p>
      </dsp:txBody>
      <dsp:txXfrm rot="-5400000">
        <a:off x="1376530" y="2481221"/>
        <a:ext cx="5384501" cy="23835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35576-3939-475C-9C1F-6897E64126C6}">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E9AFE8-1BE9-4EDE-B746-1544C46469F8}">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18DA1D-576D-4561-889A-BFBA9C8D1FD8}">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77900">
            <a:lnSpc>
              <a:spcPct val="90000"/>
            </a:lnSpc>
            <a:spcBef>
              <a:spcPct val="0"/>
            </a:spcBef>
            <a:spcAft>
              <a:spcPct val="35000"/>
            </a:spcAft>
          </a:pPr>
          <a:r>
            <a:rPr lang="en-GB" sz="2200" kern="1200"/>
            <a:t>Contributions from SSA countries set at minimum of US$2 million</a:t>
          </a:r>
          <a:endParaRPr lang="en-US" sz="2200" kern="1200"/>
        </a:p>
      </dsp:txBody>
      <dsp:txXfrm>
        <a:off x="1834517" y="469890"/>
        <a:ext cx="3148942" cy="1335915"/>
      </dsp:txXfrm>
    </dsp:sp>
    <dsp:sp modelId="{135C3DF8-480C-45F1-B4CA-24243E9837A4}">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47FD7-5ACE-4214-8645-359E0CA28C34}">
      <dsp:nvSpPr>
        <dsp:cNvPr id="0" name=""/>
        <dsp:cNvSpPr/>
      </dsp:nvSpPr>
      <dsp:spPr>
        <a:xfrm>
          <a:off x="5812681" y="750432"/>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8F2387-63CC-4091-804D-98F1BA3396FB}">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77900">
            <a:lnSpc>
              <a:spcPct val="90000"/>
            </a:lnSpc>
            <a:spcBef>
              <a:spcPct val="0"/>
            </a:spcBef>
            <a:spcAft>
              <a:spcPct val="35000"/>
            </a:spcAft>
          </a:pPr>
          <a:r>
            <a:rPr lang="en-GB" sz="2200" kern="1200"/>
            <a:t>Contribution can be linked to specific deliverables</a:t>
          </a:r>
          <a:endParaRPr lang="en-US" sz="2200" kern="1200"/>
        </a:p>
      </dsp:txBody>
      <dsp:txXfrm>
        <a:off x="7154322" y="469890"/>
        <a:ext cx="3148942" cy="1335915"/>
      </dsp:txXfrm>
    </dsp:sp>
    <dsp:sp modelId="{6B866006-53E7-4156-93D2-B24A94B3ECFF}">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2300D-8970-4E0E-9DAC-3C9C367177E8}">
      <dsp:nvSpPr>
        <dsp:cNvPr id="0" name=""/>
        <dsp:cNvSpPr/>
      </dsp:nvSpPr>
      <dsp:spPr>
        <a:xfrm>
          <a:off x="492877"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9F9A6D-5D78-438A-A3EA-B8C2E05E7A8E}">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77900">
            <a:lnSpc>
              <a:spcPct val="90000"/>
            </a:lnSpc>
            <a:spcBef>
              <a:spcPct val="0"/>
            </a:spcBef>
            <a:spcAft>
              <a:spcPct val="35000"/>
            </a:spcAft>
          </a:pPr>
          <a:r>
            <a:rPr lang="en-US" sz="2200" kern="1200"/>
            <a:t>Find out more about how to join</a:t>
          </a:r>
        </a:p>
      </dsp:txBody>
      <dsp:txXfrm>
        <a:off x="1834517" y="2545532"/>
        <a:ext cx="3148942" cy="1335915"/>
      </dsp:txXfrm>
    </dsp:sp>
    <dsp:sp modelId="{057CEAC2-6C21-4252-B188-9FEF333DFA86}">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5BF8E2-DD91-4E90-AD26-C4C2739F34F8}">
      <dsp:nvSpPr>
        <dsp:cNvPr id="0" name=""/>
        <dsp:cNvSpPr/>
      </dsp:nvSpPr>
      <dsp:spPr>
        <a:xfrm>
          <a:off x="5812681" y="2826074"/>
          <a:ext cx="774830" cy="7748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E5D61F-8B36-444E-9E06-6911E76B7895}">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77900">
            <a:lnSpc>
              <a:spcPct val="90000"/>
            </a:lnSpc>
            <a:spcBef>
              <a:spcPct val="0"/>
            </a:spcBef>
            <a:spcAft>
              <a:spcPct val="35000"/>
            </a:spcAft>
          </a:pPr>
          <a:r>
            <a:rPr lang="en-US" sz="2200" b="1" kern="1200"/>
            <a:t>E-mail:</a:t>
          </a:r>
          <a:r>
            <a:rPr lang="en-US" sz="2200" kern="1200"/>
            <a:t> </a:t>
          </a:r>
          <a:r>
            <a:rPr lang="en-US" sz="2200" kern="1200">
              <a:hlinkClick xmlns:r="http://schemas.openxmlformats.org/officeDocument/2006/relationships" r:id="rId11"/>
            </a:rPr>
            <a:t>rsif@icipe.org</a:t>
          </a:r>
          <a:r>
            <a:rPr lang="en-US" sz="2200" kern="1200"/>
            <a:t>; or </a:t>
          </a:r>
          <a:r>
            <a:rPr lang="en-US" sz="2200" kern="1200">
              <a:hlinkClick xmlns:r="http://schemas.openxmlformats.org/officeDocument/2006/relationships" r:id="rId12"/>
            </a:rPr>
            <a:t>pasetafrica@worldbank.org</a:t>
          </a:r>
          <a:r>
            <a:rPr lang="en-US" sz="2200" kern="1200"/>
            <a:t> </a:t>
          </a:r>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3AA6A-9572-4523-A005-CF969BC51685}"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4AC42-7934-4D61-8D10-5308F9D6F372}" type="slidenum">
              <a:rPr lang="en-US" smtClean="0"/>
              <a:t>‹#›</a:t>
            </a:fld>
            <a:endParaRPr lang="en-US"/>
          </a:p>
        </p:txBody>
      </p:sp>
    </p:spTree>
    <p:extLst>
      <p:ext uri="{BB962C8B-B14F-4D97-AF65-F5344CB8AC3E}">
        <p14:creationId xmlns:p14="http://schemas.microsoft.com/office/powerpoint/2010/main" val="165018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4.0  Priority ASET thematic areas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priority thematic areas are selected based on critical needs on the continent,</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4.1  ICTs including big data and artificial intelligence.  </a:t>
            </a:r>
          </a:p>
          <a:p>
            <a:r>
              <a:rPr lang="en-US" sz="1200" kern="1200" dirty="0">
                <a:solidFill>
                  <a:schemeClr val="tx1"/>
                </a:solidFill>
                <a:effectLst/>
                <a:latin typeface="+mn-lt"/>
                <a:ea typeface="+mn-ea"/>
                <a:cs typeface="+mn-cs"/>
              </a:rPr>
              <a:t>This involves use of information and communication technologies in a wide range of economic sectors, including big data analytics and artificial intelligence systems, computer programming, software development and their applications in manufacturing and service delivery.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4.2  Food Security and agribusiness</a:t>
            </a:r>
          </a:p>
          <a:p>
            <a:r>
              <a:rPr lang="en-US" sz="1200" kern="1200" dirty="0">
                <a:solidFill>
                  <a:schemeClr val="tx1"/>
                </a:solidFill>
                <a:effectLst/>
                <a:latin typeface="+mn-lt"/>
                <a:ea typeface="+mn-ea"/>
                <a:cs typeface="+mn-cs"/>
              </a:rPr>
              <a:t>This includes sustainable food production systems, pest and disease control strategies, management of post-harvest losses of crops and new opportunities for agribusiness development. Other areas include new ways to improve soil fertility, conserve water for food and agricultural production, and enhancing nutrition for humans and livestock.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4.3  Minerals, Mining and Materials Engineering</a:t>
            </a:r>
          </a:p>
          <a:p>
            <a:r>
              <a:rPr lang="en-US" sz="1200" kern="1200" dirty="0">
                <a:solidFill>
                  <a:schemeClr val="tx1"/>
                </a:solidFill>
                <a:effectLst/>
                <a:latin typeface="+mn-lt"/>
                <a:ea typeface="+mn-ea"/>
                <a:cs typeface="+mn-cs"/>
              </a:rPr>
              <a:t>This includes mineral processing and beneficiation, and mining and materials engineering. Other important areas include new materials for construction, transportation, consumer goods, health care delivery and production equipment. Work involving nanomaterials, and exploring novel biomaterials and related climate-smart materials would be of much interest.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4.4  Energy</a:t>
            </a:r>
          </a:p>
          <a:p>
            <a:r>
              <a:rPr lang="en-US" sz="1200" kern="1200" dirty="0">
                <a:solidFill>
                  <a:schemeClr val="tx1"/>
                </a:solidFill>
                <a:effectLst/>
                <a:latin typeface="+mn-lt"/>
                <a:ea typeface="+mn-ea"/>
                <a:cs typeface="+mn-cs"/>
              </a:rPr>
              <a:t>This involves new forms of generating energy as well as more efficient ways of using energy. Developing renewable energy sources, e.g. biomass, wind, solar, and geothermal are highly encouraged.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4.5. Climate change</a:t>
            </a:r>
          </a:p>
          <a:p>
            <a:r>
              <a:rPr lang="en-US" sz="1200" kern="1200" dirty="0">
                <a:solidFill>
                  <a:schemeClr val="tx1"/>
                </a:solidFill>
                <a:effectLst/>
                <a:latin typeface="+mn-lt"/>
                <a:ea typeface="+mn-ea"/>
                <a:cs typeface="+mn-cs"/>
              </a:rPr>
              <a:t>This involves developing strategies for mitigating or adapting to climate change, including, for example, early warning systems for natural disasters and strategies for disaster management, modelling for climate change, and building climate smart or resilient systems for urban and rural communities and disaster prone populations in Africa.   </a:t>
            </a:r>
            <a:endParaRPr lang="en-US" dirty="0"/>
          </a:p>
        </p:txBody>
      </p:sp>
      <p:sp>
        <p:nvSpPr>
          <p:cNvPr id="4" name="Slide Number Placeholder 3"/>
          <p:cNvSpPr>
            <a:spLocks noGrp="1"/>
          </p:cNvSpPr>
          <p:nvPr>
            <p:ph type="sldNum" sz="quarter" idx="5"/>
          </p:nvPr>
        </p:nvSpPr>
        <p:spPr/>
        <p:txBody>
          <a:bodyPr/>
          <a:lstStyle/>
          <a:p>
            <a:fld id="{FA76A8F0-C476-1345-B8FF-AC6F9B7647EB}" type="slidenum">
              <a:rPr lang="en-US" smtClean="0"/>
              <a:t>4</a:t>
            </a:fld>
            <a:endParaRPr lang="en-US"/>
          </a:p>
        </p:txBody>
      </p:sp>
    </p:spTree>
    <p:extLst>
      <p:ext uri="{BB962C8B-B14F-4D97-AF65-F5344CB8AC3E}">
        <p14:creationId xmlns:p14="http://schemas.microsoft.com/office/powerpoint/2010/main" val="141310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76A8F0-C476-1345-B8FF-AC6F9B7647EB}" type="slidenum">
              <a:rPr lang="en-US" smtClean="0"/>
              <a:t>5</a:t>
            </a:fld>
            <a:endParaRPr lang="en-US"/>
          </a:p>
        </p:txBody>
      </p:sp>
    </p:spTree>
    <p:extLst>
      <p:ext uri="{BB962C8B-B14F-4D97-AF65-F5344CB8AC3E}">
        <p14:creationId xmlns:p14="http://schemas.microsoft.com/office/powerpoint/2010/main" val="282825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76A8F0-C476-1345-B8FF-AC6F9B7647EB}" type="slidenum">
              <a:rPr lang="en-US" smtClean="0"/>
              <a:t>6</a:t>
            </a:fld>
            <a:endParaRPr lang="en-US"/>
          </a:p>
        </p:txBody>
      </p:sp>
    </p:spTree>
    <p:extLst>
      <p:ext uri="{BB962C8B-B14F-4D97-AF65-F5344CB8AC3E}">
        <p14:creationId xmlns:p14="http://schemas.microsoft.com/office/powerpoint/2010/main" val="423119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00819-B8B5-004C-8361-96BEB9F140B1}" type="slidenum">
              <a:rPr lang="en-US" smtClean="0"/>
              <a:t>7</a:t>
            </a:fld>
            <a:endParaRPr lang="en-US"/>
          </a:p>
        </p:txBody>
      </p:sp>
    </p:spTree>
    <p:extLst>
      <p:ext uri="{BB962C8B-B14F-4D97-AF65-F5344CB8AC3E}">
        <p14:creationId xmlns:p14="http://schemas.microsoft.com/office/powerpoint/2010/main" val="1390797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student will have two supervisors – 1 at each institution – for joint supervision throughout the PhD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The African Host University and International Partner will develop a strong partnership for joint supervision of the PhD scholar, with </a:t>
            </a:r>
            <a:r>
              <a:rPr lang="en-GB" sz="1200" b="0" dirty="0"/>
              <a:t>regular contact </a:t>
            </a:r>
            <a:r>
              <a:rPr lang="en-US" sz="1200" b="0" dirty="0"/>
              <a:t>between both supervisors and scholar.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partnership will begin at an early stage of the student program, so that both supervisors are involved with the student as they develop their research proposal and plan for activities at both the AHU and IPI.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strong supervisory Partnership is important for the success of the student and strengthening of the PhD program at the African Host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RSIF PhD scholar will conduct a major part of their doctoral research at the IPI: therefore the Partner Institution must have the relevant research capacity as well as an interest in research with relevance to Africa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B7E00819-B8B5-004C-8361-96BEB9F140B1}" type="slidenum">
              <a:rPr lang="en-US" smtClean="0"/>
              <a:t>9</a:t>
            </a:fld>
            <a:endParaRPr lang="en-US"/>
          </a:p>
        </p:txBody>
      </p:sp>
    </p:spTree>
    <p:extLst>
      <p:ext uri="{BB962C8B-B14F-4D97-AF65-F5344CB8AC3E}">
        <p14:creationId xmlns:p14="http://schemas.microsoft.com/office/powerpoint/2010/main" val="236229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Improving the quality of the PhD programs may include curriculum review and improvement; joint development of new courses; faculty exchange; accreditation</a:t>
            </a:r>
            <a:endParaRPr lang="en-US" dirty="0"/>
          </a:p>
        </p:txBody>
      </p:sp>
      <p:sp>
        <p:nvSpPr>
          <p:cNvPr id="4" name="Slide Number Placeholder 3"/>
          <p:cNvSpPr>
            <a:spLocks noGrp="1"/>
          </p:cNvSpPr>
          <p:nvPr>
            <p:ph type="sldNum" sz="quarter" idx="5"/>
          </p:nvPr>
        </p:nvSpPr>
        <p:spPr/>
        <p:txBody>
          <a:bodyPr/>
          <a:lstStyle/>
          <a:p>
            <a:fld id="{B7E00819-B8B5-004C-8361-96BEB9F140B1}" type="slidenum">
              <a:rPr lang="en-US" smtClean="0"/>
              <a:t>10</a:t>
            </a:fld>
            <a:endParaRPr lang="en-US"/>
          </a:p>
        </p:txBody>
      </p:sp>
    </p:spTree>
    <p:extLst>
      <p:ext uri="{BB962C8B-B14F-4D97-AF65-F5344CB8AC3E}">
        <p14:creationId xmlns:p14="http://schemas.microsoft.com/office/powerpoint/2010/main" val="141365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391747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70D4-0C0D-44DF-9C9E-1F63FDAD2B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FE1DE5-407C-4311-B056-5F237B5D6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C8AB9-398A-4125-B1A4-C005CBC58269}"/>
              </a:ext>
            </a:extLst>
          </p:cNvPr>
          <p:cNvSpPr>
            <a:spLocks noGrp="1"/>
          </p:cNvSpPr>
          <p:nvPr>
            <p:ph type="dt" sz="half" idx="10"/>
          </p:nvPr>
        </p:nvSpPr>
        <p:spPr/>
        <p:txBody>
          <a:bodyPr/>
          <a:lstStyle/>
          <a:p>
            <a:fld id="{9F4A2DA4-7227-4036-A687-AC2B1FF5F66B}" type="datetimeFigureOut">
              <a:rPr lang="en-US" smtClean="0"/>
              <a:t>5/20/2019</a:t>
            </a:fld>
            <a:endParaRPr lang="en-US"/>
          </a:p>
        </p:txBody>
      </p:sp>
      <p:sp>
        <p:nvSpPr>
          <p:cNvPr id="5" name="Footer Placeholder 4">
            <a:extLst>
              <a:ext uri="{FF2B5EF4-FFF2-40B4-BE49-F238E27FC236}">
                <a16:creationId xmlns:a16="http://schemas.microsoft.com/office/drawing/2014/main" id="{760657F6-1D9F-4C44-958B-8A167ADDD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FF32D-7E3D-4D2A-9F16-D140A16BF3DD}"/>
              </a:ext>
            </a:extLst>
          </p:cNvPr>
          <p:cNvSpPr>
            <a:spLocks noGrp="1"/>
          </p:cNvSpPr>
          <p:nvPr>
            <p:ph type="sldNum" sz="quarter" idx="12"/>
          </p:nvPr>
        </p:nvSpPr>
        <p:spPr/>
        <p:txBody>
          <a:bodyPr/>
          <a:lstStyle/>
          <a:p>
            <a:fld id="{E36BE416-52B2-4E78-920E-AAA5945F7C9E}" type="slidenum">
              <a:rPr lang="en-US" smtClean="0"/>
              <a:t>‹#›</a:t>
            </a:fld>
            <a:endParaRPr lang="en-US"/>
          </a:p>
        </p:txBody>
      </p:sp>
    </p:spTree>
    <p:extLst>
      <p:ext uri="{BB962C8B-B14F-4D97-AF65-F5344CB8AC3E}">
        <p14:creationId xmlns:p14="http://schemas.microsoft.com/office/powerpoint/2010/main" val="167226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5975-4423-483F-A14B-ADBE29A19E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02CC20-FDDA-4F67-AEEC-2B32562CAE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DDAD6-68FB-44CB-814D-60BD96718C14}"/>
              </a:ext>
            </a:extLst>
          </p:cNvPr>
          <p:cNvSpPr>
            <a:spLocks noGrp="1"/>
          </p:cNvSpPr>
          <p:nvPr>
            <p:ph type="dt" sz="half" idx="10"/>
          </p:nvPr>
        </p:nvSpPr>
        <p:spPr/>
        <p:txBody>
          <a:bodyPr/>
          <a:lstStyle/>
          <a:p>
            <a:fld id="{9F4A2DA4-7227-4036-A687-AC2B1FF5F66B}" type="datetimeFigureOut">
              <a:rPr lang="en-US" smtClean="0"/>
              <a:t>5/20/2019</a:t>
            </a:fld>
            <a:endParaRPr lang="en-US"/>
          </a:p>
        </p:txBody>
      </p:sp>
      <p:sp>
        <p:nvSpPr>
          <p:cNvPr id="5" name="Footer Placeholder 4">
            <a:extLst>
              <a:ext uri="{FF2B5EF4-FFF2-40B4-BE49-F238E27FC236}">
                <a16:creationId xmlns:a16="http://schemas.microsoft.com/office/drawing/2014/main" id="{B76E4F4B-4318-4DE4-A2B5-E1F486627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FAD3D-B462-4D4B-85D7-CBE17F370318}"/>
              </a:ext>
            </a:extLst>
          </p:cNvPr>
          <p:cNvSpPr>
            <a:spLocks noGrp="1"/>
          </p:cNvSpPr>
          <p:nvPr>
            <p:ph type="sldNum" sz="quarter" idx="12"/>
          </p:nvPr>
        </p:nvSpPr>
        <p:spPr/>
        <p:txBody>
          <a:bodyPr/>
          <a:lstStyle/>
          <a:p>
            <a:fld id="{E36BE416-52B2-4E78-920E-AAA5945F7C9E}" type="slidenum">
              <a:rPr lang="en-US" smtClean="0"/>
              <a:t>‹#›</a:t>
            </a:fld>
            <a:endParaRPr lang="en-US"/>
          </a:p>
        </p:txBody>
      </p:sp>
    </p:spTree>
    <p:extLst>
      <p:ext uri="{BB962C8B-B14F-4D97-AF65-F5344CB8AC3E}">
        <p14:creationId xmlns:p14="http://schemas.microsoft.com/office/powerpoint/2010/main" val="311796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618E4F-5C07-44B1-A071-3BEB4DA39B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5B7CB0-704D-428D-A159-6C7850B66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21AA2-F822-494F-89F7-A159111E0BB7}"/>
              </a:ext>
            </a:extLst>
          </p:cNvPr>
          <p:cNvSpPr>
            <a:spLocks noGrp="1"/>
          </p:cNvSpPr>
          <p:nvPr>
            <p:ph type="dt" sz="half" idx="10"/>
          </p:nvPr>
        </p:nvSpPr>
        <p:spPr/>
        <p:txBody>
          <a:bodyPr/>
          <a:lstStyle/>
          <a:p>
            <a:fld id="{9F4A2DA4-7227-4036-A687-AC2B1FF5F66B}" type="datetimeFigureOut">
              <a:rPr lang="en-US" smtClean="0"/>
              <a:t>5/20/2019</a:t>
            </a:fld>
            <a:endParaRPr lang="en-US"/>
          </a:p>
        </p:txBody>
      </p:sp>
      <p:sp>
        <p:nvSpPr>
          <p:cNvPr id="5" name="Footer Placeholder 4">
            <a:extLst>
              <a:ext uri="{FF2B5EF4-FFF2-40B4-BE49-F238E27FC236}">
                <a16:creationId xmlns:a16="http://schemas.microsoft.com/office/drawing/2014/main" id="{D5E67872-C5A6-4E77-8A59-1185796BE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36FCA-1C26-4D44-996B-B12377582A88}"/>
              </a:ext>
            </a:extLst>
          </p:cNvPr>
          <p:cNvSpPr>
            <a:spLocks noGrp="1"/>
          </p:cNvSpPr>
          <p:nvPr>
            <p:ph type="sldNum" sz="quarter" idx="12"/>
          </p:nvPr>
        </p:nvSpPr>
        <p:spPr/>
        <p:txBody>
          <a:bodyPr/>
          <a:lstStyle/>
          <a:p>
            <a:fld id="{E36BE416-52B2-4E78-920E-AAA5945F7C9E}" type="slidenum">
              <a:rPr lang="en-US" smtClean="0"/>
              <a:t>‹#›</a:t>
            </a:fld>
            <a:endParaRPr lang="en-US"/>
          </a:p>
        </p:txBody>
      </p:sp>
    </p:spTree>
    <p:extLst>
      <p:ext uri="{BB962C8B-B14F-4D97-AF65-F5344CB8AC3E}">
        <p14:creationId xmlns:p14="http://schemas.microsoft.com/office/powerpoint/2010/main" val="174178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609600" y="1600203"/>
            <a:ext cx="109728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93332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12F5-763C-4AE3-9D6E-892B2C71D6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17F741-3C37-4E79-9A9E-53AA4C94D8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9D7F4-C711-47FC-B871-4F09F960E0B2}"/>
              </a:ext>
            </a:extLst>
          </p:cNvPr>
          <p:cNvSpPr>
            <a:spLocks noGrp="1"/>
          </p:cNvSpPr>
          <p:nvPr>
            <p:ph type="dt" sz="half" idx="10"/>
          </p:nvPr>
        </p:nvSpPr>
        <p:spPr/>
        <p:txBody>
          <a:bodyPr/>
          <a:lstStyle/>
          <a:p>
            <a:fld id="{9F4A2DA4-7227-4036-A687-AC2B1FF5F66B}" type="datetimeFigureOut">
              <a:rPr lang="en-US" smtClean="0"/>
              <a:t>5/20/2019</a:t>
            </a:fld>
            <a:endParaRPr lang="en-US"/>
          </a:p>
        </p:txBody>
      </p:sp>
      <p:sp>
        <p:nvSpPr>
          <p:cNvPr id="5" name="Footer Placeholder 4">
            <a:extLst>
              <a:ext uri="{FF2B5EF4-FFF2-40B4-BE49-F238E27FC236}">
                <a16:creationId xmlns:a16="http://schemas.microsoft.com/office/drawing/2014/main" id="{EBE6F6E7-6175-4ADB-A697-AC9ACB7EE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0A7D6-059F-4C6D-AE7F-A1FB47EE8F68}"/>
              </a:ext>
            </a:extLst>
          </p:cNvPr>
          <p:cNvSpPr>
            <a:spLocks noGrp="1"/>
          </p:cNvSpPr>
          <p:nvPr>
            <p:ph type="sldNum" sz="quarter" idx="12"/>
          </p:nvPr>
        </p:nvSpPr>
        <p:spPr/>
        <p:txBody>
          <a:bodyPr/>
          <a:lstStyle/>
          <a:p>
            <a:fld id="{E36BE416-52B2-4E78-920E-AAA5945F7C9E}" type="slidenum">
              <a:rPr lang="en-US" smtClean="0"/>
              <a:t>‹#›</a:t>
            </a:fld>
            <a:endParaRPr lang="en-US"/>
          </a:p>
        </p:txBody>
      </p:sp>
    </p:spTree>
    <p:extLst>
      <p:ext uri="{BB962C8B-B14F-4D97-AF65-F5344CB8AC3E}">
        <p14:creationId xmlns:p14="http://schemas.microsoft.com/office/powerpoint/2010/main" val="362483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43CA-6D71-4E03-A1D3-8DE061F0FA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FF860-129C-4A5B-A494-16716113A3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5AF2A7-53C8-49B7-B5C0-4157A0D382EB}"/>
              </a:ext>
            </a:extLst>
          </p:cNvPr>
          <p:cNvSpPr>
            <a:spLocks noGrp="1"/>
          </p:cNvSpPr>
          <p:nvPr>
            <p:ph type="dt" sz="half" idx="10"/>
          </p:nvPr>
        </p:nvSpPr>
        <p:spPr/>
        <p:txBody>
          <a:bodyPr/>
          <a:lstStyle/>
          <a:p>
            <a:fld id="{9F4A2DA4-7227-4036-A687-AC2B1FF5F66B}" type="datetimeFigureOut">
              <a:rPr lang="en-US" smtClean="0"/>
              <a:t>5/20/2019</a:t>
            </a:fld>
            <a:endParaRPr lang="en-US"/>
          </a:p>
        </p:txBody>
      </p:sp>
      <p:sp>
        <p:nvSpPr>
          <p:cNvPr id="5" name="Footer Placeholder 4">
            <a:extLst>
              <a:ext uri="{FF2B5EF4-FFF2-40B4-BE49-F238E27FC236}">
                <a16:creationId xmlns:a16="http://schemas.microsoft.com/office/drawing/2014/main" id="{2AE285B6-ED62-4CBE-9F11-F2F8B928E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0B1D1-3CC4-42FD-849A-1671C2874D75}"/>
              </a:ext>
            </a:extLst>
          </p:cNvPr>
          <p:cNvSpPr>
            <a:spLocks noGrp="1"/>
          </p:cNvSpPr>
          <p:nvPr>
            <p:ph type="sldNum" sz="quarter" idx="12"/>
          </p:nvPr>
        </p:nvSpPr>
        <p:spPr/>
        <p:txBody>
          <a:bodyPr/>
          <a:lstStyle/>
          <a:p>
            <a:fld id="{E36BE416-52B2-4E78-920E-AAA5945F7C9E}" type="slidenum">
              <a:rPr lang="en-US" smtClean="0"/>
              <a:t>‹#›</a:t>
            </a:fld>
            <a:endParaRPr lang="en-US"/>
          </a:p>
        </p:txBody>
      </p:sp>
    </p:spTree>
    <p:extLst>
      <p:ext uri="{BB962C8B-B14F-4D97-AF65-F5344CB8AC3E}">
        <p14:creationId xmlns:p14="http://schemas.microsoft.com/office/powerpoint/2010/main" val="21805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4CAE-9913-4D7B-BD1F-ED08F2F673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DD8C8-1A26-473C-96B1-E3DD70E7A2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5267CC-2076-49EF-9180-5F117C238C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97207B-75FB-4A1D-AD03-66161116BDF1}"/>
              </a:ext>
            </a:extLst>
          </p:cNvPr>
          <p:cNvSpPr>
            <a:spLocks noGrp="1"/>
          </p:cNvSpPr>
          <p:nvPr>
            <p:ph type="dt" sz="half" idx="10"/>
          </p:nvPr>
        </p:nvSpPr>
        <p:spPr/>
        <p:txBody>
          <a:bodyPr/>
          <a:lstStyle/>
          <a:p>
            <a:fld id="{9F4A2DA4-7227-4036-A687-AC2B1FF5F66B}" type="datetimeFigureOut">
              <a:rPr lang="en-US" smtClean="0"/>
              <a:t>5/20/2019</a:t>
            </a:fld>
            <a:endParaRPr lang="en-US"/>
          </a:p>
        </p:txBody>
      </p:sp>
      <p:sp>
        <p:nvSpPr>
          <p:cNvPr id="6" name="Footer Placeholder 5">
            <a:extLst>
              <a:ext uri="{FF2B5EF4-FFF2-40B4-BE49-F238E27FC236}">
                <a16:creationId xmlns:a16="http://schemas.microsoft.com/office/drawing/2014/main" id="{43757B8C-E295-4093-9F2B-445024BC08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0690A6-6EA9-4D3B-9B9C-9D2BA529937E}"/>
              </a:ext>
            </a:extLst>
          </p:cNvPr>
          <p:cNvSpPr>
            <a:spLocks noGrp="1"/>
          </p:cNvSpPr>
          <p:nvPr>
            <p:ph type="sldNum" sz="quarter" idx="12"/>
          </p:nvPr>
        </p:nvSpPr>
        <p:spPr/>
        <p:txBody>
          <a:bodyPr/>
          <a:lstStyle/>
          <a:p>
            <a:fld id="{E36BE416-52B2-4E78-920E-AAA5945F7C9E}" type="slidenum">
              <a:rPr lang="en-US" smtClean="0"/>
              <a:t>‹#›</a:t>
            </a:fld>
            <a:endParaRPr lang="en-US"/>
          </a:p>
        </p:txBody>
      </p:sp>
    </p:spTree>
    <p:extLst>
      <p:ext uri="{BB962C8B-B14F-4D97-AF65-F5344CB8AC3E}">
        <p14:creationId xmlns:p14="http://schemas.microsoft.com/office/powerpoint/2010/main" val="32715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D925-7696-45AC-B562-83970D443C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37209-C9E6-4D0D-99F9-28E988150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33E3B6-F2CD-41CE-95F0-68923AA3D9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00644D-8D0D-43A7-88C4-B39ABA5341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BD5BF-9A63-4617-8B00-A876F42B36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433AD4-F9B4-4550-A2FB-39DD907A604D}"/>
              </a:ext>
            </a:extLst>
          </p:cNvPr>
          <p:cNvSpPr>
            <a:spLocks noGrp="1"/>
          </p:cNvSpPr>
          <p:nvPr>
            <p:ph type="dt" sz="half" idx="10"/>
          </p:nvPr>
        </p:nvSpPr>
        <p:spPr/>
        <p:txBody>
          <a:bodyPr/>
          <a:lstStyle/>
          <a:p>
            <a:fld id="{9F4A2DA4-7227-4036-A687-AC2B1FF5F66B}" type="datetimeFigureOut">
              <a:rPr lang="en-US" smtClean="0"/>
              <a:t>5/20/2019</a:t>
            </a:fld>
            <a:endParaRPr lang="en-US"/>
          </a:p>
        </p:txBody>
      </p:sp>
      <p:sp>
        <p:nvSpPr>
          <p:cNvPr id="8" name="Footer Placeholder 7">
            <a:extLst>
              <a:ext uri="{FF2B5EF4-FFF2-40B4-BE49-F238E27FC236}">
                <a16:creationId xmlns:a16="http://schemas.microsoft.com/office/drawing/2014/main" id="{7FC9AED7-CDCF-414F-989B-4BBE076164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9EB96D-1746-496F-83BF-9B322B8CD2C6}"/>
              </a:ext>
            </a:extLst>
          </p:cNvPr>
          <p:cNvSpPr>
            <a:spLocks noGrp="1"/>
          </p:cNvSpPr>
          <p:nvPr>
            <p:ph type="sldNum" sz="quarter" idx="12"/>
          </p:nvPr>
        </p:nvSpPr>
        <p:spPr/>
        <p:txBody>
          <a:bodyPr/>
          <a:lstStyle/>
          <a:p>
            <a:fld id="{E36BE416-52B2-4E78-920E-AAA5945F7C9E}" type="slidenum">
              <a:rPr lang="en-US" smtClean="0"/>
              <a:t>‹#›</a:t>
            </a:fld>
            <a:endParaRPr lang="en-US"/>
          </a:p>
        </p:txBody>
      </p:sp>
    </p:spTree>
    <p:extLst>
      <p:ext uri="{BB962C8B-B14F-4D97-AF65-F5344CB8AC3E}">
        <p14:creationId xmlns:p14="http://schemas.microsoft.com/office/powerpoint/2010/main" val="352590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085D-1F1E-4C02-A493-C7B3D7508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2EE033-8496-4C84-984F-3E8E2F1F8304}"/>
              </a:ext>
            </a:extLst>
          </p:cNvPr>
          <p:cNvSpPr>
            <a:spLocks noGrp="1"/>
          </p:cNvSpPr>
          <p:nvPr>
            <p:ph type="dt" sz="half" idx="10"/>
          </p:nvPr>
        </p:nvSpPr>
        <p:spPr/>
        <p:txBody>
          <a:bodyPr/>
          <a:lstStyle/>
          <a:p>
            <a:fld id="{9F4A2DA4-7227-4036-A687-AC2B1FF5F66B}" type="datetimeFigureOut">
              <a:rPr lang="en-US" smtClean="0"/>
              <a:t>5/20/2019</a:t>
            </a:fld>
            <a:endParaRPr lang="en-US"/>
          </a:p>
        </p:txBody>
      </p:sp>
      <p:sp>
        <p:nvSpPr>
          <p:cNvPr id="4" name="Footer Placeholder 3">
            <a:extLst>
              <a:ext uri="{FF2B5EF4-FFF2-40B4-BE49-F238E27FC236}">
                <a16:creationId xmlns:a16="http://schemas.microsoft.com/office/drawing/2014/main" id="{7912B32B-F524-467F-8386-DBF0C09623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85A51-C735-48F7-820E-93454D8A71BF}"/>
              </a:ext>
            </a:extLst>
          </p:cNvPr>
          <p:cNvSpPr>
            <a:spLocks noGrp="1"/>
          </p:cNvSpPr>
          <p:nvPr>
            <p:ph type="sldNum" sz="quarter" idx="12"/>
          </p:nvPr>
        </p:nvSpPr>
        <p:spPr/>
        <p:txBody>
          <a:bodyPr/>
          <a:lstStyle/>
          <a:p>
            <a:fld id="{E36BE416-52B2-4E78-920E-AAA5945F7C9E}" type="slidenum">
              <a:rPr lang="en-US" smtClean="0"/>
              <a:t>‹#›</a:t>
            </a:fld>
            <a:endParaRPr lang="en-US"/>
          </a:p>
        </p:txBody>
      </p:sp>
    </p:spTree>
    <p:extLst>
      <p:ext uri="{BB962C8B-B14F-4D97-AF65-F5344CB8AC3E}">
        <p14:creationId xmlns:p14="http://schemas.microsoft.com/office/powerpoint/2010/main" val="163179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4BC4F5-424E-48EA-9BAF-A7BEF22ABDB4}"/>
              </a:ext>
            </a:extLst>
          </p:cNvPr>
          <p:cNvSpPr>
            <a:spLocks noGrp="1"/>
          </p:cNvSpPr>
          <p:nvPr>
            <p:ph type="dt" sz="half" idx="10"/>
          </p:nvPr>
        </p:nvSpPr>
        <p:spPr/>
        <p:txBody>
          <a:bodyPr/>
          <a:lstStyle/>
          <a:p>
            <a:fld id="{9F4A2DA4-7227-4036-A687-AC2B1FF5F66B}" type="datetimeFigureOut">
              <a:rPr lang="en-US" smtClean="0"/>
              <a:t>5/20/2019</a:t>
            </a:fld>
            <a:endParaRPr lang="en-US"/>
          </a:p>
        </p:txBody>
      </p:sp>
      <p:sp>
        <p:nvSpPr>
          <p:cNvPr id="3" name="Footer Placeholder 2">
            <a:extLst>
              <a:ext uri="{FF2B5EF4-FFF2-40B4-BE49-F238E27FC236}">
                <a16:creationId xmlns:a16="http://schemas.microsoft.com/office/drawing/2014/main" id="{A1F6682C-1DA7-4B3F-B159-DF1C04CC65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DC7FCB-0375-49F3-90DC-21F6117A0EB2}"/>
              </a:ext>
            </a:extLst>
          </p:cNvPr>
          <p:cNvSpPr>
            <a:spLocks noGrp="1"/>
          </p:cNvSpPr>
          <p:nvPr>
            <p:ph type="sldNum" sz="quarter" idx="12"/>
          </p:nvPr>
        </p:nvSpPr>
        <p:spPr/>
        <p:txBody>
          <a:bodyPr/>
          <a:lstStyle/>
          <a:p>
            <a:fld id="{E36BE416-52B2-4E78-920E-AAA5945F7C9E}" type="slidenum">
              <a:rPr lang="en-US" smtClean="0"/>
              <a:t>‹#›</a:t>
            </a:fld>
            <a:endParaRPr lang="en-US"/>
          </a:p>
        </p:txBody>
      </p:sp>
    </p:spTree>
    <p:extLst>
      <p:ext uri="{BB962C8B-B14F-4D97-AF65-F5344CB8AC3E}">
        <p14:creationId xmlns:p14="http://schemas.microsoft.com/office/powerpoint/2010/main" val="371169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1046-E9CD-44DC-83F0-27D6D669D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360D1-61DE-43AA-9B3D-A76604E0ED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7F2025-AB1C-4E53-9425-02A8AFF90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5B919-53E5-429B-B97A-53069193584B}"/>
              </a:ext>
            </a:extLst>
          </p:cNvPr>
          <p:cNvSpPr>
            <a:spLocks noGrp="1"/>
          </p:cNvSpPr>
          <p:nvPr>
            <p:ph type="dt" sz="half" idx="10"/>
          </p:nvPr>
        </p:nvSpPr>
        <p:spPr/>
        <p:txBody>
          <a:bodyPr/>
          <a:lstStyle/>
          <a:p>
            <a:fld id="{9F4A2DA4-7227-4036-A687-AC2B1FF5F66B}" type="datetimeFigureOut">
              <a:rPr lang="en-US" smtClean="0"/>
              <a:t>5/20/2019</a:t>
            </a:fld>
            <a:endParaRPr lang="en-US"/>
          </a:p>
        </p:txBody>
      </p:sp>
      <p:sp>
        <p:nvSpPr>
          <p:cNvPr id="6" name="Footer Placeholder 5">
            <a:extLst>
              <a:ext uri="{FF2B5EF4-FFF2-40B4-BE49-F238E27FC236}">
                <a16:creationId xmlns:a16="http://schemas.microsoft.com/office/drawing/2014/main" id="{7FD9B84C-1037-4B9A-9327-C352C3B03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47974-E838-4331-A86D-FF8FF09509FE}"/>
              </a:ext>
            </a:extLst>
          </p:cNvPr>
          <p:cNvSpPr>
            <a:spLocks noGrp="1"/>
          </p:cNvSpPr>
          <p:nvPr>
            <p:ph type="sldNum" sz="quarter" idx="12"/>
          </p:nvPr>
        </p:nvSpPr>
        <p:spPr/>
        <p:txBody>
          <a:bodyPr/>
          <a:lstStyle/>
          <a:p>
            <a:fld id="{E36BE416-52B2-4E78-920E-AAA5945F7C9E}" type="slidenum">
              <a:rPr lang="en-US" smtClean="0"/>
              <a:t>‹#›</a:t>
            </a:fld>
            <a:endParaRPr lang="en-US"/>
          </a:p>
        </p:txBody>
      </p:sp>
    </p:spTree>
    <p:extLst>
      <p:ext uri="{BB962C8B-B14F-4D97-AF65-F5344CB8AC3E}">
        <p14:creationId xmlns:p14="http://schemas.microsoft.com/office/powerpoint/2010/main" val="159906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E6AA-C2A9-433F-BFBD-67AEF5B7E5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42B868-3A8B-4811-AC8D-9E0FD14749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FE7D02-4FB8-4A87-A16D-8B5730678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A5D42-C78B-44E3-95FC-CBE587C0C22A}"/>
              </a:ext>
            </a:extLst>
          </p:cNvPr>
          <p:cNvSpPr>
            <a:spLocks noGrp="1"/>
          </p:cNvSpPr>
          <p:nvPr>
            <p:ph type="dt" sz="half" idx="10"/>
          </p:nvPr>
        </p:nvSpPr>
        <p:spPr/>
        <p:txBody>
          <a:bodyPr/>
          <a:lstStyle/>
          <a:p>
            <a:fld id="{9F4A2DA4-7227-4036-A687-AC2B1FF5F66B}" type="datetimeFigureOut">
              <a:rPr lang="en-US" smtClean="0"/>
              <a:t>5/20/2019</a:t>
            </a:fld>
            <a:endParaRPr lang="en-US"/>
          </a:p>
        </p:txBody>
      </p:sp>
      <p:sp>
        <p:nvSpPr>
          <p:cNvPr id="6" name="Footer Placeholder 5">
            <a:extLst>
              <a:ext uri="{FF2B5EF4-FFF2-40B4-BE49-F238E27FC236}">
                <a16:creationId xmlns:a16="http://schemas.microsoft.com/office/drawing/2014/main" id="{81FD76A9-F41B-4AA2-88EB-20886EAB6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AD3E4-D043-444D-B1F7-F7F779F200DE}"/>
              </a:ext>
            </a:extLst>
          </p:cNvPr>
          <p:cNvSpPr>
            <a:spLocks noGrp="1"/>
          </p:cNvSpPr>
          <p:nvPr>
            <p:ph type="sldNum" sz="quarter" idx="12"/>
          </p:nvPr>
        </p:nvSpPr>
        <p:spPr/>
        <p:txBody>
          <a:bodyPr/>
          <a:lstStyle/>
          <a:p>
            <a:fld id="{E36BE416-52B2-4E78-920E-AAA5945F7C9E}" type="slidenum">
              <a:rPr lang="en-US" smtClean="0"/>
              <a:t>‹#›</a:t>
            </a:fld>
            <a:endParaRPr lang="en-US"/>
          </a:p>
        </p:txBody>
      </p:sp>
    </p:spTree>
    <p:extLst>
      <p:ext uri="{BB962C8B-B14F-4D97-AF65-F5344CB8AC3E}">
        <p14:creationId xmlns:p14="http://schemas.microsoft.com/office/powerpoint/2010/main" val="293026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5FD789-2E23-4ABB-94EF-4CE027C3E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BE268A-D5D9-4E33-A801-E8952C5E73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AB927-AEE6-4D53-A712-7ED105EA9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A2DA4-7227-4036-A687-AC2B1FF5F66B}" type="datetimeFigureOut">
              <a:rPr lang="en-US" smtClean="0"/>
              <a:t>5/20/2019</a:t>
            </a:fld>
            <a:endParaRPr lang="en-US"/>
          </a:p>
        </p:txBody>
      </p:sp>
      <p:sp>
        <p:nvSpPr>
          <p:cNvPr id="5" name="Footer Placeholder 4">
            <a:extLst>
              <a:ext uri="{FF2B5EF4-FFF2-40B4-BE49-F238E27FC236}">
                <a16:creationId xmlns:a16="http://schemas.microsoft.com/office/drawing/2014/main" id="{AE87858B-E04C-4CFA-A5D6-1A0E80097F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421540-C8E4-4D5E-B90B-389B7F28BE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BE416-52B2-4E78-920E-AAA5945F7C9E}" type="slidenum">
              <a:rPr lang="en-US" smtClean="0"/>
              <a:t>‹#›</a:t>
            </a:fld>
            <a:endParaRPr lang="en-US"/>
          </a:p>
        </p:txBody>
      </p:sp>
    </p:spTree>
    <p:extLst>
      <p:ext uri="{BB962C8B-B14F-4D97-AF65-F5344CB8AC3E}">
        <p14:creationId xmlns:p14="http://schemas.microsoft.com/office/powerpoint/2010/main" val="2849772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3.png"/><Relationship Id="rId4" Type="http://schemas.openxmlformats.org/officeDocument/2006/relationships/diagramLayout" Target="../diagrams/layout5.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tif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8.xml"/><Relationship Id="rId7" Type="http://schemas.openxmlformats.org/officeDocument/2006/relationships/image" Target="../media/image1.tif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18.png"/><Relationship Id="rId4" Type="http://schemas.openxmlformats.org/officeDocument/2006/relationships/diagramQuickStyle" Target="../diagrams/quickStyle8.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tiff"/></Relationships>
</file>

<file path=ppt/slides/_rels/slide19.xml.rels><?xml version="1.0" encoding="UTF-8" standalone="yes"?>
<Relationships xmlns="http://schemas.openxmlformats.org/package/2006/relationships"><Relationship Id="rId3" Type="http://schemas.openxmlformats.org/officeDocument/2006/relationships/hyperlink" Target="mailto:icipe@icipe.org" TargetMode="Externa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icipe.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tiff"/></Relationships>
</file>

<file path=ppt/slides/_rels/slide4.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png"/><Relationship Id="rId4" Type="http://schemas.openxmlformats.org/officeDocument/2006/relationships/diagramLayout" Target="../diagrams/layout3.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tiff"/></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1.tif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947D-9962-4A84-84C5-838E0A1A7016}"/>
              </a:ext>
            </a:extLst>
          </p:cNvPr>
          <p:cNvSpPr>
            <a:spLocks noGrp="1"/>
          </p:cNvSpPr>
          <p:nvPr>
            <p:ph type="ctrTitle"/>
          </p:nvPr>
        </p:nvSpPr>
        <p:spPr>
          <a:xfrm>
            <a:off x="1523999" y="2890155"/>
            <a:ext cx="9144000" cy="1752184"/>
          </a:xfrm>
        </p:spPr>
        <p:txBody>
          <a:bodyPr>
            <a:normAutofit fontScale="90000"/>
          </a:bodyPr>
          <a:lstStyle/>
          <a:p>
            <a:r>
              <a:rPr lang="en-US" b="1" dirty="0"/>
              <a:t>The PASET Regional Scholarship and Innovation Fund (RSIF)</a:t>
            </a:r>
          </a:p>
        </p:txBody>
      </p:sp>
      <p:sp>
        <p:nvSpPr>
          <p:cNvPr id="3" name="Subtitle 2">
            <a:extLst>
              <a:ext uri="{FF2B5EF4-FFF2-40B4-BE49-F238E27FC236}">
                <a16:creationId xmlns:a16="http://schemas.microsoft.com/office/drawing/2014/main" id="{7C1F06ED-A07A-4F59-A344-919D91162787}"/>
              </a:ext>
            </a:extLst>
          </p:cNvPr>
          <p:cNvSpPr>
            <a:spLocks noGrp="1"/>
          </p:cNvSpPr>
          <p:nvPr>
            <p:ph type="subTitle" idx="1"/>
          </p:nvPr>
        </p:nvSpPr>
        <p:spPr>
          <a:xfrm>
            <a:off x="1523999" y="5313115"/>
            <a:ext cx="9144000" cy="792332"/>
          </a:xfrm>
        </p:spPr>
        <p:txBody>
          <a:bodyPr>
            <a:normAutofit fontScale="92500" lnSpcReduction="10000"/>
          </a:bodyPr>
          <a:lstStyle/>
          <a:p>
            <a:r>
              <a:rPr lang="en-US" dirty="0"/>
              <a:t>Dr. Moses Osiru</a:t>
            </a:r>
          </a:p>
          <a:p>
            <a:r>
              <a:rPr lang="en-US" dirty="0"/>
              <a:t>Manager, RSIF, icipe</a:t>
            </a:r>
          </a:p>
        </p:txBody>
      </p:sp>
      <p:pic>
        <p:nvPicPr>
          <p:cNvPr id="4" name="Picture 3">
            <a:extLst>
              <a:ext uri="{FF2B5EF4-FFF2-40B4-BE49-F238E27FC236}">
                <a16:creationId xmlns:a16="http://schemas.microsoft.com/office/drawing/2014/main" id="{3540090B-1C0D-479F-85D9-62C919CE7A1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1554" y="289646"/>
            <a:ext cx="6554425" cy="1245340"/>
          </a:xfrm>
          <a:prstGeom prst="rect">
            <a:avLst/>
          </a:prstGeom>
        </p:spPr>
      </p:pic>
      <p:pic>
        <p:nvPicPr>
          <p:cNvPr id="5" name="Picture 8">
            <a:extLst>
              <a:ext uri="{FF2B5EF4-FFF2-40B4-BE49-F238E27FC236}">
                <a16:creationId xmlns:a16="http://schemas.microsoft.com/office/drawing/2014/main" id="{0EE25921-6E8F-4A3B-83E8-4D361F1526D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611631" y="307603"/>
            <a:ext cx="2638852" cy="99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8288F8AA-E3CC-4654-B944-506E848A3A79}"/>
              </a:ext>
            </a:extLst>
          </p:cNvPr>
          <p:cNvCxnSpPr>
            <a:cxnSpLocks/>
          </p:cNvCxnSpPr>
          <p:nvPr/>
        </p:nvCxnSpPr>
        <p:spPr>
          <a:xfrm flipV="1">
            <a:off x="596282" y="2441701"/>
            <a:ext cx="10999433" cy="1"/>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29F953-1AE3-4A10-B5C2-A149BFE93BE8}"/>
              </a:ext>
            </a:extLst>
          </p:cNvPr>
          <p:cNvPicPr>
            <a:picLocks noChangeAspect="1"/>
          </p:cNvPicPr>
          <p:nvPr/>
        </p:nvPicPr>
        <p:blipFill rotWithShape="1">
          <a:blip r:embed="rId4"/>
          <a:srcRect t="14956"/>
          <a:stretch/>
        </p:blipFill>
        <p:spPr>
          <a:xfrm>
            <a:off x="5035032" y="241760"/>
            <a:ext cx="2438788" cy="1061126"/>
          </a:xfrm>
          <a:prstGeom prst="rect">
            <a:avLst/>
          </a:prstGeom>
        </p:spPr>
      </p:pic>
    </p:spTree>
    <p:extLst>
      <p:ext uri="{BB962C8B-B14F-4D97-AF65-F5344CB8AC3E}">
        <p14:creationId xmlns:p14="http://schemas.microsoft.com/office/powerpoint/2010/main" val="3707299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3526A8-123B-6045-932A-2ABFE1ACCAA4}"/>
              </a:ext>
            </a:extLst>
          </p:cNvPr>
          <p:cNvSpPr>
            <a:spLocks noGrp="1"/>
          </p:cNvSpPr>
          <p:nvPr>
            <p:ph type="title"/>
          </p:nvPr>
        </p:nvSpPr>
        <p:spPr>
          <a:xfrm>
            <a:off x="7953183" y="1082300"/>
            <a:ext cx="3732632" cy="575543"/>
          </a:xfrm>
        </p:spPr>
        <p:txBody>
          <a:bodyPr>
            <a:noAutofit/>
          </a:bodyPr>
          <a:lstStyle/>
          <a:p>
            <a:r>
              <a:rPr lang="en-US" sz="4000" b="1" dirty="0">
                <a:solidFill>
                  <a:srgbClr val="19649A"/>
                </a:solidFill>
              </a:rPr>
              <a:t>RSIF International Partner Institutions</a:t>
            </a:r>
            <a:endParaRPr lang="en-US" sz="4000" dirty="0">
              <a:solidFill>
                <a:srgbClr val="19649A"/>
              </a:solidFill>
            </a:endParaRPr>
          </a:p>
        </p:txBody>
      </p:sp>
      <p:graphicFrame>
        <p:nvGraphicFramePr>
          <p:cNvPr id="6" name="Content Placeholder 5">
            <a:extLst>
              <a:ext uri="{FF2B5EF4-FFF2-40B4-BE49-F238E27FC236}">
                <a16:creationId xmlns:a16="http://schemas.microsoft.com/office/drawing/2014/main" id="{862DE645-18D5-4C48-9E2B-EA28F4DC4FE9}"/>
              </a:ext>
            </a:extLst>
          </p:cNvPr>
          <p:cNvGraphicFramePr>
            <a:graphicFrameLocks noGrp="1"/>
          </p:cNvGraphicFramePr>
          <p:nvPr>
            <p:ph idx="1"/>
            <p:extLst>
              <p:ext uri="{D42A27DB-BD31-4B8C-83A1-F6EECF244321}">
                <p14:modId xmlns:p14="http://schemas.microsoft.com/office/powerpoint/2010/main" val="692683120"/>
              </p:ext>
            </p:extLst>
          </p:nvPr>
        </p:nvGraphicFramePr>
        <p:xfrm>
          <a:off x="-1990299" y="575548"/>
          <a:ext cx="12132676" cy="6189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8B96E42C-753B-4DE4-ABFC-F9DE60D57A3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3419" y="6443073"/>
            <a:ext cx="1814412" cy="344738"/>
          </a:xfrm>
          <a:prstGeom prst="rect">
            <a:avLst/>
          </a:prstGeom>
        </p:spPr>
      </p:pic>
      <p:pic>
        <p:nvPicPr>
          <p:cNvPr id="8" name="Picture 8">
            <a:extLst>
              <a:ext uri="{FF2B5EF4-FFF2-40B4-BE49-F238E27FC236}">
                <a16:creationId xmlns:a16="http://schemas.microsoft.com/office/drawing/2014/main" id="{6C791138-5883-4E5C-82B7-E86F5BD7BC01}"/>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10519916" y="6417967"/>
            <a:ext cx="928372" cy="35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C6FD81EA-A8A5-4209-8A95-6A317910249C}"/>
              </a:ext>
            </a:extLst>
          </p:cNvPr>
          <p:cNvCxnSpPr/>
          <p:nvPr/>
        </p:nvCxnSpPr>
        <p:spPr>
          <a:xfrm>
            <a:off x="283419" y="6353637"/>
            <a:ext cx="11164869"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32F6EF0-DC3E-4E0A-9ADC-F34CB690E66A}"/>
              </a:ext>
            </a:extLst>
          </p:cNvPr>
          <p:cNvPicPr>
            <a:picLocks noChangeAspect="1"/>
          </p:cNvPicPr>
          <p:nvPr/>
        </p:nvPicPr>
        <p:blipFill>
          <a:blip r:embed="rId10"/>
          <a:stretch>
            <a:fillRect/>
          </a:stretch>
        </p:blipFill>
        <p:spPr>
          <a:xfrm>
            <a:off x="9400253" y="4656432"/>
            <a:ext cx="2476500" cy="1381125"/>
          </a:xfrm>
          <a:prstGeom prst="rect">
            <a:avLst/>
          </a:prstGeom>
        </p:spPr>
      </p:pic>
    </p:spTree>
    <p:extLst>
      <p:ext uri="{BB962C8B-B14F-4D97-AF65-F5344CB8AC3E}">
        <p14:creationId xmlns:p14="http://schemas.microsoft.com/office/powerpoint/2010/main" val="73077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E9D8-14A9-9B42-B8E3-204B8A1BA9A6}"/>
              </a:ext>
            </a:extLst>
          </p:cNvPr>
          <p:cNvSpPr>
            <a:spLocks noGrp="1"/>
          </p:cNvSpPr>
          <p:nvPr>
            <p:ph type="title"/>
          </p:nvPr>
        </p:nvSpPr>
        <p:spPr>
          <a:xfrm>
            <a:off x="336755" y="419570"/>
            <a:ext cx="10515600" cy="617087"/>
          </a:xfrm>
        </p:spPr>
        <p:txBody>
          <a:bodyPr>
            <a:normAutofit fontScale="90000"/>
          </a:bodyPr>
          <a:lstStyle/>
          <a:p>
            <a:r>
              <a:rPr lang="en-US" sz="3600" b="1" dirty="0"/>
              <a:t>Window 2: Research Grants- </a:t>
            </a:r>
            <a:r>
              <a:rPr lang="en-GB" sz="3600" dirty="0"/>
              <a:t>Applied research to resolve local development challenges </a:t>
            </a:r>
            <a:endParaRPr lang="en-US" sz="3100" dirty="0"/>
          </a:p>
        </p:txBody>
      </p:sp>
      <p:graphicFrame>
        <p:nvGraphicFramePr>
          <p:cNvPr id="4" name="Content Placeholder 3">
            <a:extLst>
              <a:ext uri="{FF2B5EF4-FFF2-40B4-BE49-F238E27FC236}">
                <a16:creationId xmlns:a16="http://schemas.microsoft.com/office/drawing/2014/main" id="{510BAE37-58F8-8241-AE56-8D3D45295971}"/>
              </a:ext>
            </a:extLst>
          </p:cNvPr>
          <p:cNvGraphicFramePr>
            <a:graphicFrameLocks noGrp="1"/>
          </p:cNvGraphicFramePr>
          <p:nvPr>
            <p:ph idx="1"/>
            <p:extLst>
              <p:ext uri="{D42A27DB-BD31-4B8C-83A1-F6EECF244321}">
                <p14:modId xmlns:p14="http://schemas.microsoft.com/office/powerpoint/2010/main" val="2100621108"/>
              </p:ext>
            </p:extLst>
          </p:nvPr>
        </p:nvGraphicFramePr>
        <p:xfrm>
          <a:off x="1641269" y="1576873"/>
          <a:ext cx="8616950" cy="4431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03B623E-7287-4B39-AE85-D97E0E5C0230}"/>
              </a:ext>
            </a:extLst>
          </p:cNvPr>
          <p:cNvPicPr>
            <a:picLocks noChangeAspect="1"/>
          </p:cNvPicPr>
          <p:nvPr/>
        </p:nvPicPr>
        <p:blipFill rotWithShape="1">
          <a:blip r:embed="rId7"/>
          <a:srcRect t="14956"/>
          <a:stretch/>
        </p:blipFill>
        <p:spPr>
          <a:xfrm>
            <a:off x="9935548" y="6176962"/>
            <a:ext cx="1418252" cy="617087"/>
          </a:xfrm>
          <a:prstGeom prst="rect">
            <a:avLst/>
          </a:prstGeom>
        </p:spPr>
      </p:pic>
      <p:pic>
        <p:nvPicPr>
          <p:cNvPr id="6" name="Picture 8">
            <a:extLst>
              <a:ext uri="{FF2B5EF4-FFF2-40B4-BE49-F238E27FC236}">
                <a16:creationId xmlns:a16="http://schemas.microsoft.com/office/drawing/2014/main" id="{14F918DA-3643-4B8A-B6B7-DCBEF3EB9D97}"/>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5510698" y="6264751"/>
            <a:ext cx="1170604" cy="44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C2F247E-E21F-48DA-8084-48BC9E6B248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38200" y="6314449"/>
            <a:ext cx="2027643" cy="385252"/>
          </a:xfrm>
          <a:prstGeom prst="rect">
            <a:avLst/>
          </a:prstGeom>
        </p:spPr>
      </p:pic>
    </p:spTree>
    <p:extLst>
      <p:ext uri="{BB962C8B-B14F-4D97-AF65-F5344CB8AC3E}">
        <p14:creationId xmlns:p14="http://schemas.microsoft.com/office/powerpoint/2010/main" val="166614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E9D8-14A9-9B42-B8E3-204B8A1BA9A6}"/>
              </a:ext>
            </a:extLst>
          </p:cNvPr>
          <p:cNvSpPr>
            <a:spLocks noGrp="1"/>
          </p:cNvSpPr>
          <p:nvPr>
            <p:ph type="title"/>
          </p:nvPr>
        </p:nvSpPr>
        <p:spPr>
          <a:xfrm>
            <a:off x="838200" y="365125"/>
            <a:ext cx="10515600" cy="1325563"/>
          </a:xfrm>
        </p:spPr>
        <p:txBody>
          <a:bodyPr>
            <a:normAutofit/>
          </a:bodyPr>
          <a:lstStyle/>
          <a:p>
            <a:r>
              <a:rPr lang="en-US" b="1" dirty="0"/>
              <a:t>Window 3: Innovation Grants- </a:t>
            </a:r>
            <a:r>
              <a:rPr lang="en-US" dirty="0"/>
              <a:t>Supporting innovation and commercialization </a:t>
            </a:r>
          </a:p>
        </p:txBody>
      </p:sp>
      <p:graphicFrame>
        <p:nvGraphicFramePr>
          <p:cNvPr id="4" name="Content Placeholder 3">
            <a:extLst>
              <a:ext uri="{FF2B5EF4-FFF2-40B4-BE49-F238E27FC236}">
                <a16:creationId xmlns:a16="http://schemas.microsoft.com/office/drawing/2014/main" id="{510BAE37-58F8-8241-AE56-8D3D45295971}"/>
              </a:ext>
            </a:extLst>
          </p:cNvPr>
          <p:cNvGraphicFramePr>
            <a:graphicFrameLocks noGrp="1"/>
          </p:cNvGraphicFramePr>
          <p:nvPr>
            <p:ph idx="1"/>
            <p:extLst>
              <p:ext uri="{D42A27DB-BD31-4B8C-83A1-F6EECF244321}">
                <p14:modId xmlns:p14="http://schemas.microsoft.com/office/powerpoint/2010/main" val="8759594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F192-FAF6-0E49-A53E-FC0DB9950BBD}"/>
              </a:ext>
            </a:extLst>
          </p:cNvPr>
          <p:cNvSpPr>
            <a:spLocks noGrp="1"/>
          </p:cNvSpPr>
          <p:nvPr>
            <p:ph type="title"/>
          </p:nvPr>
        </p:nvSpPr>
        <p:spPr>
          <a:xfrm>
            <a:off x="1824420" y="100834"/>
            <a:ext cx="8166162" cy="783738"/>
          </a:xfrm>
        </p:spPr>
        <p:txBody>
          <a:bodyPr>
            <a:normAutofit/>
          </a:bodyPr>
          <a:lstStyle/>
          <a:p>
            <a:pPr algn="ctr"/>
            <a:r>
              <a:rPr lang="en-US" sz="3600" dirty="0"/>
              <a:t>RSIF’s Regional Coordination Unit </a:t>
            </a:r>
          </a:p>
        </p:txBody>
      </p:sp>
      <p:sp>
        <p:nvSpPr>
          <p:cNvPr id="4" name="TextBox 3">
            <a:extLst>
              <a:ext uri="{FF2B5EF4-FFF2-40B4-BE49-F238E27FC236}">
                <a16:creationId xmlns:a16="http://schemas.microsoft.com/office/drawing/2014/main" id="{29651BB3-DACA-464C-AF78-CD8808F07C08}"/>
              </a:ext>
            </a:extLst>
          </p:cNvPr>
          <p:cNvSpPr txBox="1"/>
          <p:nvPr/>
        </p:nvSpPr>
        <p:spPr>
          <a:xfrm>
            <a:off x="390617" y="1352758"/>
            <a:ext cx="6178859" cy="440120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latin typeface="+mj-lt"/>
              </a:rPr>
              <a:t>RSIF RCU is the International Centre of Insect Physiology and Ecology (</a:t>
            </a:r>
            <a:r>
              <a:rPr lang="en-US" sz="2000" i="1" dirty="0">
                <a:latin typeface="+mj-lt"/>
              </a:rPr>
              <a:t>icipe</a:t>
            </a:r>
            <a:r>
              <a:rPr lang="en-US" sz="2000" dirty="0">
                <a:latin typeface="+mj-lt"/>
              </a:rPr>
              <a:t>) based in Nairobi, Kenya (since 1</a:t>
            </a:r>
            <a:r>
              <a:rPr lang="en-US" sz="2000" baseline="30000" dirty="0">
                <a:latin typeface="+mj-lt"/>
              </a:rPr>
              <a:t>st</a:t>
            </a:r>
            <a:r>
              <a:rPr lang="en-US" sz="2000" dirty="0">
                <a:latin typeface="+mj-lt"/>
              </a:rPr>
              <a:t> Aug 2018)</a:t>
            </a:r>
          </a:p>
          <a:p>
            <a:pPr marL="285750" indent="-285750">
              <a:spcBef>
                <a:spcPts val="1200"/>
              </a:spcBef>
              <a:buFont typeface="Arial" panose="020B0604020202020204" pitchFamily="34" charset="0"/>
              <a:buChar char="•"/>
            </a:pPr>
            <a:r>
              <a:rPr lang="en-US" sz="2000" dirty="0">
                <a:latin typeface="+mj-lt"/>
              </a:rPr>
              <a:t>Primary implementation body for planning, coordination, M&amp;E of RSIF activities</a:t>
            </a:r>
          </a:p>
          <a:p>
            <a:pPr marL="285750" indent="-285750">
              <a:spcBef>
                <a:spcPts val="1200"/>
              </a:spcBef>
              <a:buFont typeface="Arial" panose="020B0604020202020204" pitchFamily="34" charset="0"/>
              <a:buChar char="•"/>
            </a:pPr>
            <a:r>
              <a:rPr lang="en-US" sz="2000" dirty="0">
                <a:latin typeface="+mj-lt"/>
              </a:rPr>
              <a:t>Manage PhD training, research and innovation, institutional capacity building activities, help develop partnerships and networks</a:t>
            </a:r>
          </a:p>
          <a:p>
            <a:pPr marL="285750" indent="-285750">
              <a:spcBef>
                <a:spcPts val="1200"/>
              </a:spcBef>
              <a:buFont typeface="Arial" panose="020B0604020202020204" pitchFamily="34" charset="0"/>
              <a:buChar char="•"/>
            </a:pPr>
            <a:r>
              <a:rPr lang="en-US" sz="2000" dirty="0">
                <a:latin typeface="+mj-lt"/>
              </a:rPr>
              <a:t>Establish, manage and grow the Permanent and General Funds</a:t>
            </a:r>
          </a:p>
          <a:p>
            <a:pPr marL="285750" indent="-285750">
              <a:spcBef>
                <a:spcPts val="1200"/>
              </a:spcBef>
              <a:buFont typeface="Arial" panose="020B0604020202020204" pitchFamily="34" charset="0"/>
              <a:buChar char="•"/>
            </a:pPr>
            <a:r>
              <a:rPr lang="en-US" sz="2000" dirty="0"/>
              <a:t>Building on </a:t>
            </a:r>
            <a:r>
              <a:rPr lang="en-US" sz="2000" dirty="0" err="1"/>
              <a:t>icipe’s</a:t>
            </a:r>
            <a:r>
              <a:rPr lang="en-US" sz="2000" dirty="0"/>
              <a:t> core capacity for innovation and capacity building</a:t>
            </a:r>
            <a:r>
              <a:rPr lang="en-US" sz="2000" dirty="0">
                <a:latin typeface="+mj-lt"/>
              </a:rPr>
              <a:t>– two administrative units</a:t>
            </a:r>
          </a:p>
        </p:txBody>
      </p:sp>
      <p:pic>
        <p:nvPicPr>
          <p:cNvPr id="6" name="Picture 2" descr="Tokeo la picha la Prof Goolam Mohamedbhai">
            <a:extLst>
              <a:ext uri="{FF2B5EF4-FFF2-40B4-BE49-F238E27FC236}">
                <a16:creationId xmlns:a16="http://schemas.microsoft.com/office/drawing/2014/main" id="{58C7FAC9-EFBF-4032-9C84-5F1F3DE215ED}"/>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3209" r="5006"/>
          <a:stretch/>
        </p:blipFill>
        <p:spPr bwMode="auto">
          <a:xfrm>
            <a:off x="6641166" y="1358787"/>
            <a:ext cx="5185205" cy="328946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5126000-8FD2-458A-A961-9702CD2513CC}"/>
              </a:ext>
            </a:extLst>
          </p:cNvPr>
          <p:cNvSpPr>
            <a:spLocks noGrp="1"/>
          </p:cNvSpPr>
          <p:nvPr>
            <p:ph idx="1"/>
          </p:nvPr>
        </p:nvSpPr>
        <p:spPr>
          <a:xfrm>
            <a:off x="6641166" y="4854446"/>
            <a:ext cx="5314718" cy="1499191"/>
          </a:xfrm>
        </p:spPr>
        <p:txBody>
          <a:bodyPr>
            <a:noAutofit/>
          </a:bodyPr>
          <a:lstStyle/>
          <a:p>
            <a:pPr marL="0" indent="0">
              <a:buNone/>
            </a:pPr>
            <a:r>
              <a:rPr lang="en-US" sz="1600" dirty="0">
                <a:latin typeface="+mj-lt"/>
              </a:rPr>
              <a:t>Prof. Goolam Mohamedbhai (Chair, PASET CAG), Dr. </a:t>
            </a:r>
            <a:r>
              <a:rPr lang="en-US" sz="1600" dirty="0" err="1">
                <a:latin typeface="+mj-lt"/>
              </a:rPr>
              <a:t>Sajitha</a:t>
            </a:r>
            <a:r>
              <a:rPr lang="en-US" sz="1600" dirty="0">
                <a:latin typeface="+mj-lt"/>
              </a:rPr>
              <a:t> Bashir (WB), Dr. Segenet Kelemu (DG, </a:t>
            </a:r>
            <a:r>
              <a:rPr lang="en-US" sz="1600" i="1" dirty="0">
                <a:latin typeface="+mj-lt"/>
              </a:rPr>
              <a:t>icipe</a:t>
            </a:r>
            <a:r>
              <a:rPr lang="en-US" sz="1600" dirty="0">
                <a:latin typeface="+mj-lt"/>
              </a:rPr>
              <a:t>), and Dr. Javier Botero Alvarez (WB) at signing of the Financing Agreement for the World Bank grant to </a:t>
            </a:r>
            <a:r>
              <a:rPr lang="en-US" sz="1600" i="1" dirty="0">
                <a:latin typeface="+mj-lt"/>
              </a:rPr>
              <a:t>icipe</a:t>
            </a:r>
            <a:r>
              <a:rPr lang="en-US" sz="1600" dirty="0">
                <a:latin typeface="+mj-lt"/>
              </a:rPr>
              <a:t> for the RSIF at </a:t>
            </a:r>
            <a:r>
              <a:rPr lang="en-US" altLang="en-US" sz="1600" b="1" dirty="0">
                <a:latin typeface="+mj-lt"/>
                <a:cs typeface="Arial" panose="020B0604020202020204" pitchFamily="34" charset="0"/>
              </a:rPr>
              <a:t>PASET Executive Board and </a:t>
            </a:r>
            <a:r>
              <a:rPr lang="en-US" sz="1600" b="1" dirty="0">
                <a:latin typeface="+mj-lt"/>
              </a:rPr>
              <a:t>Consultative Advisory Group</a:t>
            </a:r>
            <a:r>
              <a:rPr lang="en-US" altLang="en-US" sz="1600" b="1" dirty="0">
                <a:latin typeface="+mj-lt"/>
                <a:cs typeface="Arial" panose="020B0604020202020204" pitchFamily="34" charset="0"/>
              </a:rPr>
              <a:t> Meeting, </a:t>
            </a:r>
            <a:r>
              <a:rPr lang="en-US" sz="1600" b="1" dirty="0">
                <a:latin typeface="+mj-lt"/>
              </a:rPr>
              <a:t>1</a:t>
            </a:r>
            <a:r>
              <a:rPr lang="en-US" sz="1600" b="1" baseline="30000" dirty="0">
                <a:latin typeface="+mj-lt"/>
              </a:rPr>
              <a:t>st</a:t>
            </a:r>
            <a:r>
              <a:rPr lang="en-US" sz="1600" b="1" dirty="0">
                <a:latin typeface="+mj-lt"/>
              </a:rPr>
              <a:t> Aug 2018, Abidjan, Cote d'Ivoire </a:t>
            </a:r>
          </a:p>
        </p:txBody>
      </p:sp>
      <p:pic>
        <p:nvPicPr>
          <p:cNvPr id="8" name="Picture 7">
            <a:extLst>
              <a:ext uri="{FF2B5EF4-FFF2-40B4-BE49-F238E27FC236}">
                <a16:creationId xmlns:a16="http://schemas.microsoft.com/office/drawing/2014/main" id="{FF73F8DA-13EE-4538-BC85-B6FD722759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3418" y="6443073"/>
            <a:ext cx="2758361" cy="344738"/>
          </a:xfrm>
          <a:prstGeom prst="rect">
            <a:avLst/>
          </a:prstGeom>
        </p:spPr>
      </p:pic>
      <p:pic>
        <p:nvPicPr>
          <p:cNvPr id="9" name="Picture 8">
            <a:extLst>
              <a:ext uri="{FF2B5EF4-FFF2-40B4-BE49-F238E27FC236}">
                <a16:creationId xmlns:a16="http://schemas.microsoft.com/office/drawing/2014/main" id="{0FCEEA4E-8417-4972-8770-8488D338F049}"/>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897999" y="6432847"/>
            <a:ext cx="928372" cy="35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E864214E-0FC6-4C72-93E2-9BB584458AE1}"/>
              </a:ext>
            </a:extLst>
          </p:cNvPr>
          <p:cNvCxnSpPr>
            <a:cxnSpLocks/>
          </p:cNvCxnSpPr>
          <p:nvPr/>
        </p:nvCxnSpPr>
        <p:spPr>
          <a:xfrm>
            <a:off x="283419" y="6353637"/>
            <a:ext cx="1154295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497223E-7971-4566-A0FB-C360DF278012}"/>
              </a:ext>
            </a:extLst>
          </p:cNvPr>
          <p:cNvPicPr>
            <a:picLocks noChangeAspect="1"/>
          </p:cNvPicPr>
          <p:nvPr/>
        </p:nvPicPr>
        <p:blipFill>
          <a:blip r:embed="rId5"/>
          <a:stretch>
            <a:fillRect/>
          </a:stretch>
        </p:blipFill>
        <p:spPr>
          <a:xfrm>
            <a:off x="9706555" y="130572"/>
            <a:ext cx="2191506" cy="1222186"/>
          </a:xfrm>
          <a:prstGeom prst="rect">
            <a:avLst/>
          </a:prstGeom>
        </p:spPr>
      </p:pic>
    </p:spTree>
    <p:extLst>
      <p:ext uri="{BB962C8B-B14F-4D97-AF65-F5344CB8AC3E}">
        <p14:creationId xmlns:p14="http://schemas.microsoft.com/office/powerpoint/2010/main" val="193498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22854" y="201676"/>
            <a:ext cx="6374807" cy="472991"/>
          </a:xfrm>
          <a:prstGeom prst="rect">
            <a:avLst/>
          </a:prstGeom>
        </p:spPr>
        <p:txBody>
          <a:bodyPr vert="horz" lIns="91425" tIns="91425" rIns="91425" bIns="91425" rtlCol="0" anchor="b" anchorCtr="0">
            <a:noAutofit/>
          </a:bodyPr>
          <a:lstStyle/>
          <a:p>
            <a:r>
              <a:rPr lang="en-US" sz="2400" dirty="0">
                <a:solidFill>
                  <a:srgbClr val="0B5394"/>
                </a:solidFill>
              </a:rPr>
              <a:t>RSIF “Modus operandi”</a:t>
            </a:r>
            <a:endParaRPr lang="en" sz="2400" dirty="0">
              <a:solidFill>
                <a:srgbClr val="0B5394"/>
              </a:solidFill>
            </a:endParaRPr>
          </a:p>
        </p:txBody>
      </p:sp>
      <p:sp>
        <p:nvSpPr>
          <p:cNvPr id="64" name="Shape 64"/>
          <p:cNvSpPr txBox="1">
            <a:spLocks noGrp="1"/>
          </p:cNvSpPr>
          <p:nvPr>
            <p:ph type="body" idx="1"/>
          </p:nvPr>
        </p:nvSpPr>
        <p:spPr>
          <a:xfrm>
            <a:off x="2428445" y="856397"/>
            <a:ext cx="8738431" cy="5145206"/>
          </a:xfrm>
          <a:prstGeom prst="rect">
            <a:avLst/>
          </a:prstGeom>
        </p:spPr>
        <p:txBody>
          <a:bodyPr vert="horz" lIns="91425" tIns="91425" rIns="91425" bIns="91425" rtlCol="0" anchor="t" anchorCtr="0">
            <a:noAutofit/>
          </a:bodyPr>
          <a:lstStyle/>
          <a:p>
            <a:pPr algn="ctr">
              <a:buNone/>
            </a:pPr>
            <a:endParaRPr lang="en" b="1" dirty="0">
              <a:solidFill>
                <a:srgbClr val="073763"/>
              </a:solidFill>
            </a:endParaRPr>
          </a:p>
          <a:p>
            <a:pPr algn="ctr">
              <a:buNone/>
            </a:pPr>
            <a:endParaRPr lang="en" sz="1800" dirty="0">
              <a:solidFill>
                <a:srgbClr val="073763"/>
              </a:solidFill>
            </a:endParaRPr>
          </a:p>
          <a:p>
            <a:pPr>
              <a:buNone/>
            </a:pPr>
            <a:endParaRPr sz="1800" dirty="0"/>
          </a:p>
          <a:p>
            <a:pPr>
              <a:buNone/>
            </a:pPr>
            <a:endParaRPr sz="1400" dirty="0"/>
          </a:p>
          <a:p>
            <a:pPr>
              <a:buNone/>
            </a:pPr>
            <a:endParaRPr sz="1400" dirty="0"/>
          </a:p>
          <a:p>
            <a:pPr>
              <a:buNone/>
            </a:pPr>
            <a:endParaRPr sz="1400" dirty="0"/>
          </a:p>
          <a:p>
            <a:pPr>
              <a:buNone/>
            </a:pPr>
            <a:endParaRPr sz="1400" dirty="0"/>
          </a:p>
          <a:p>
            <a:pPr>
              <a:buNone/>
            </a:pPr>
            <a:endParaRPr sz="1400" dirty="0"/>
          </a:p>
          <a:p>
            <a:pPr>
              <a:buNone/>
            </a:pPr>
            <a:endParaRPr lang="en-US" sz="1200" dirty="0"/>
          </a:p>
          <a:p>
            <a:pPr>
              <a:buNone/>
            </a:pPr>
            <a:endParaRPr lang="en-US" sz="1200" dirty="0"/>
          </a:p>
          <a:p>
            <a:pPr>
              <a:buNone/>
            </a:pPr>
            <a:endParaRPr lang="en-US" sz="1200" dirty="0"/>
          </a:p>
          <a:p>
            <a:pPr>
              <a:buNone/>
            </a:pPr>
            <a:endParaRPr lang="en-US" sz="1200" dirty="0"/>
          </a:p>
          <a:p>
            <a:pPr>
              <a:buNone/>
            </a:pPr>
            <a:endParaRPr lang="en" sz="1200" dirty="0"/>
          </a:p>
          <a:p>
            <a:pPr>
              <a:buNone/>
            </a:pPr>
            <a:endParaRPr lang="en-US" sz="1400" i="1" dirty="0">
              <a:solidFill>
                <a:srgbClr val="C00000"/>
              </a:solidFill>
            </a:endParaRPr>
          </a:p>
          <a:p>
            <a:pPr>
              <a:buNone/>
            </a:pPr>
            <a:r>
              <a:rPr lang="en-US" sz="1400" i="1" dirty="0">
                <a:solidFill>
                  <a:srgbClr val="C00000"/>
                </a:solidFill>
              </a:rPr>
              <a:t> </a:t>
            </a:r>
            <a:endParaRPr lang="en" sz="1400" i="1" dirty="0">
              <a:solidFill>
                <a:srgbClr val="C00000"/>
              </a:solidFill>
            </a:endParaRPr>
          </a:p>
          <a:p>
            <a:pPr>
              <a:buNone/>
            </a:pPr>
            <a:r>
              <a:rPr lang="en" sz="1200" dirty="0"/>
              <a:t>	</a:t>
            </a:r>
            <a:endParaRPr sz="1400" dirty="0"/>
          </a:p>
          <a:p>
            <a:pPr>
              <a:buNone/>
            </a:pPr>
            <a:endParaRPr sz="1200" dirty="0"/>
          </a:p>
          <a:p>
            <a:pPr>
              <a:buClr>
                <a:schemeClr val="dk1"/>
              </a:buClr>
              <a:buNone/>
            </a:pPr>
            <a:endParaRPr sz="1400" dirty="0"/>
          </a:p>
          <a:p>
            <a:pPr>
              <a:buNone/>
            </a:pPr>
            <a:endParaRPr sz="1800" dirty="0"/>
          </a:p>
        </p:txBody>
      </p:sp>
      <p:sp>
        <p:nvSpPr>
          <p:cNvPr id="69" name="Shape 69"/>
          <p:cNvSpPr/>
          <p:nvPr/>
        </p:nvSpPr>
        <p:spPr>
          <a:xfrm>
            <a:off x="9838967" y="728284"/>
            <a:ext cx="1749099" cy="1422897"/>
          </a:xfrm>
          <a:prstGeom prst="ellipse">
            <a:avLst/>
          </a:prstGeom>
          <a:solidFill>
            <a:srgbClr val="92D05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r>
              <a:rPr lang="en-US" sz="1600" b="1" dirty="0">
                <a:solidFill>
                  <a:schemeClr val="bg1"/>
                </a:solidFill>
              </a:rPr>
              <a:t>RSIF  Partner </a:t>
            </a:r>
            <a:r>
              <a:rPr lang="en" sz="1600" b="1" dirty="0" err="1">
                <a:solidFill>
                  <a:schemeClr val="bg1"/>
                </a:solidFill>
              </a:rPr>
              <a:t>Universit</a:t>
            </a:r>
            <a:r>
              <a:rPr lang="en-US" sz="1600" b="1" dirty="0" err="1">
                <a:solidFill>
                  <a:schemeClr val="bg1"/>
                </a:solidFill>
              </a:rPr>
              <a:t>ies</a:t>
            </a:r>
            <a:endParaRPr lang="en" sz="1600" b="1" dirty="0">
              <a:solidFill>
                <a:schemeClr val="bg1"/>
              </a:solidFill>
            </a:endParaRPr>
          </a:p>
          <a:p>
            <a:endParaRPr lang="en" sz="800" dirty="0">
              <a:solidFill>
                <a:srgbClr val="0B5394"/>
              </a:solidFill>
            </a:endParaRPr>
          </a:p>
        </p:txBody>
      </p:sp>
      <p:sp>
        <p:nvSpPr>
          <p:cNvPr id="70" name="Shape 70"/>
          <p:cNvSpPr/>
          <p:nvPr/>
        </p:nvSpPr>
        <p:spPr>
          <a:xfrm>
            <a:off x="5706288" y="2501804"/>
            <a:ext cx="1785991" cy="7617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25" tIns="91425" rIns="91425" bIns="91425" anchor="ctr" anchorCtr="0">
            <a:noAutofit/>
          </a:bodyPr>
          <a:lstStyle/>
          <a:p>
            <a:pPr algn="ctr"/>
            <a:r>
              <a:rPr lang="en-US" sz="1600" dirty="0"/>
              <a:t>Executive Board</a:t>
            </a:r>
            <a:endParaRPr lang="en" sz="1600" dirty="0"/>
          </a:p>
        </p:txBody>
      </p:sp>
      <p:sp>
        <p:nvSpPr>
          <p:cNvPr id="71" name="Shape 71"/>
          <p:cNvSpPr/>
          <p:nvPr/>
        </p:nvSpPr>
        <p:spPr>
          <a:xfrm>
            <a:off x="8566048" y="4223910"/>
            <a:ext cx="788099" cy="397200"/>
          </a:xfrm>
          <a:prstGeom prst="rect">
            <a:avLst/>
          </a:prstGeom>
          <a:solidFill>
            <a:srgbClr val="CFE2F3"/>
          </a:solidFill>
          <a:ln w="19050" cap="flat">
            <a:solidFill>
              <a:schemeClr val="dk2"/>
            </a:solidFill>
            <a:prstDash val="solid"/>
            <a:round/>
            <a:headEnd type="none" w="med" len="med"/>
            <a:tailEnd type="none" w="med" len="med"/>
          </a:ln>
        </p:spPr>
        <p:txBody>
          <a:bodyPr lIns="91425" tIns="91425" rIns="91425" bIns="91425" anchor="ctr" anchorCtr="0">
            <a:noAutofit/>
          </a:bodyPr>
          <a:lstStyle/>
          <a:p>
            <a:r>
              <a:rPr lang="en" sz="1400" b="1" dirty="0"/>
              <a:t>Student</a:t>
            </a:r>
          </a:p>
        </p:txBody>
      </p:sp>
      <p:sp>
        <p:nvSpPr>
          <p:cNvPr id="76" name="Shape 76"/>
          <p:cNvSpPr/>
          <p:nvPr/>
        </p:nvSpPr>
        <p:spPr>
          <a:xfrm>
            <a:off x="10622735" y="2793511"/>
            <a:ext cx="788099" cy="376799"/>
          </a:xfrm>
          <a:prstGeom prst="rect">
            <a:avLst/>
          </a:prstGeom>
          <a:solidFill>
            <a:srgbClr val="CFE2F3"/>
          </a:solidFill>
          <a:ln w="19050" cap="flat">
            <a:solidFill>
              <a:schemeClr val="dk2"/>
            </a:solidFill>
            <a:prstDash val="solid"/>
            <a:round/>
            <a:headEnd type="none" w="med" len="med"/>
            <a:tailEnd type="none" w="med" len="med"/>
          </a:ln>
        </p:spPr>
        <p:txBody>
          <a:bodyPr lIns="91425" tIns="91425" rIns="91425" bIns="91425" anchor="ctr" anchorCtr="0">
            <a:noAutofit/>
          </a:bodyPr>
          <a:lstStyle/>
          <a:p>
            <a:r>
              <a:rPr lang="en" sz="1400" b="1" dirty="0"/>
              <a:t>Student</a:t>
            </a:r>
          </a:p>
        </p:txBody>
      </p:sp>
      <p:sp>
        <p:nvSpPr>
          <p:cNvPr id="79" name="Shape 79"/>
          <p:cNvSpPr/>
          <p:nvPr/>
        </p:nvSpPr>
        <p:spPr>
          <a:xfrm>
            <a:off x="9891336" y="4012872"/>
            <a:ext cx="804842" cy="379777"/>
          </a:xfrm>
          <a:prstGeom prst="rect">
            <a:avLst/>
          </a:prstGeom>
          <a:solidFill>
            <a:srgbClr val="CFE2F3"/>
          </a:solidFill>
          <a:ln w="19050" cap="flat">
            <a:solidFill>
              <a:schemeClr val="dk2"/>
            </a:solidFill>
            <a:prstDash val="solid"/>
            <a:round/>
            <a:headEnd type="none" w="med" len="med"/>
            <a:tailEnd type="none" w="med" len="med"/>
          </a:ln>
        </p:spPr>
        <p:txBody>
          <a:bodyPr lIns="91425" tIns="91425" rIns="91425" bIns="91425" anchor="ctr" anchorCtr="0">
            <a:noAutofit/>
          </a:bodyPr>
          <a:lstStyle/>
          <a:p>
            <a:r>
              <a:rPr lang="en" sz="1400" b="1" dirty="0"/>
              <a:t>Student</a:t>
            </a:r>
          </a:p>
        </p:txBody>
      </p:sp>
      <p:sp>
        <p:nvSpPr>
          <p:cNvPr id="81" name="Shape 81"/>
          <p:cNvSpPr/>
          <p:nvPr/>
        </p:nvSpPr>
        <p:spPr>
          <a:xfrm>
            <a:off x="4043041" y="4537497"/>
            <a:ext cx="3326492" cy="1329485"/>
          </a:xfrm>
          <a:prstGeom prst="rect">
            <a:avLst/>
          </a:prstGeom>
          <a:solidFill>
            <a:srgbClr val="DEA600"/>
          </a:solidFill>
          <a:ln>
            <a:solidFill>
              <a:srgbClr val="FFC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25" tIns="91425" rIns="91425" bIns="91425" anchor="ctr" anchorCtr="0">
            <a:noAutofit/>
          </a:bodyPr>
          <a:lstStyle/>
          <a:p>
            <a:pPr algn="ctr"/>
            <a:r>
              <a:rPr lang="en-US" dirty="0">
                <a:solidFill>
                  <a:schemeClr val="bg1"/>
                </a:solidFill>
              </a:rPr>
              <a:t>RSIF RCU (icipe)</a:t>
            </a:r>
            <a:endParaRPr lang="en" dirty="0">
              <a:solidFill>
                <a:schemeClr val="bg1"/>
              </a:solidFill>
            </a:endParaRPr>
          </a:p>
        </p:txBody>
      </p:sp>
      <p:sp>
        <p:nvSpPr>
          <p:cNvPr id="27" name="Up-Down Arrow 26"/>
          <p:cNvSpPr/>
          <p:nvPr/>
        </p:nvSpPr>
        <p:spPr>
          <a:xfrm rot="3153616">
            <a:off x="7793158" y="3437056"/>
            <a:ext cx="245497" cy="1379783"/>
          </a:xfrm>
          <a:prstGeom prst="up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Up Arrow 5"/>
          <p:cNvSpPr/>
          <p:nvPr/>
        </p:nvSpPr>
        <p:spPr>
          <a:xfrm>
            <a:off x="8717781" y="3850615"/>
            <a:ext cx="484632" cy="34977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10004177" y="2800031"/>
            <a:ext cx="491746" cy="39683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rot="2529378">
            <a:off x="9812532" y="3499465"/>
            <a:ext cx="372510" cy="4024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hape 70"/>
          <p:cNvSpPr/>
          <p:nvPr/>
        </p:nvSpPr>
        <p:spPr>
          <a:xfrm>
            <a:off x="3679255" y="2353021"/>
            <a:ext cx="1457578" cy="83805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25" tIns="91425" rIns="91425" bIns="91425" anchor="ctr" anchorCtr="0">
            <a:noAutofit/>
          </a:bodyPr>
          <a:lstStyle/>
          <a:p>
            <a:pPr algn="ctr"/>
            <a:r>
              <a:rPr lang="en-US" sz="1600" dirty="0"/>
              <a:t>PASET Secretariat</a:t>
            </a:r>
            <a:endParaRPr lang="en" sz="1600" dirty="0"/>
          </a:p>
        </p:txBody>
      </p:sp>
      <p:cxnSp>
        <p:nvCxnSpPr>
          <p:cNvPr id="17" name="Straight Arrow Connector 16"/>
          <p:cNvCxnSpPr>
            <a:cxnSpLocks/>
          </p:cNvCxnSpPr>
          <p:nvPr/>
        </p:nvCxnSpPr>
        <p:spPr>
          <a:xfrm flipV="1">
            <a:off x="6599283" y="3248496"/>
            <a:ext cx="17877" cy="132399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32" name="Shape 70"/>
          <p:cNvSpPr/>
          <p:nvPr/>
        </p:nvSpPr>
        <p:spPr>
          <a:xfrm>
            <a:off x="6003236" y="1376869"/>
            <a:ext cx="1760561" cy="583473"/>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25" tIns="91425" rIns="91425" bIns="91425" anchor="ctr" anchorCtr="0">
            <a:noAutofit/>
          </a:bodyPr>
          <a:lstStyle/>
          <a:p>
            <a:pPr algn="ctr"/>
            <a:r>
              <a:rPr lang="en-US" sz="1600" dirty="0"/>
              <a:t>Governing Council</a:t>
            </a:r>
            <a:endParaRPr lang="en" sz="1600" dirty="0"/>
          </a:p>
        </p:txBody>
      </p:sp>
      <p:sp>
        <p:nvSpPr>
          <p:cNvPr id="33" name="Shape 70"/>
          <p:cNvSpPr/>
          <p:nvPr/>
        </p:nvSpPr>
        <p:spPr>
          <a:xfrm>
            <a:off x="3799435" y="1348980"/>
            <a:ext cx="1747698" cy="583473"/>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25" tIns="91425" rIns="91425" bIns="91425" anchor="ctr" anchorCtr="0">
            <a:noAutofit/>
          </a:bodyPr>
          <a:lstStyle/>
          <a:p>
            <a:pPr algn="ctr"/>
            <a:r>
              <a:rPr lang="en-US" sz="1500" dirty="0"/>
              <a:t>Consultative Advisory Group</a:t>
            </a:r>
            <a:endParaRPr lang="en" sz="1500" dirty="0"/>
          </a:p>
        </p:txBody>
      </p:sp>
      <p:cxnSp>
        <p:nvCxnSpPr>
          <p:cNvPr id="38" name="Straight Arrow Connector 37"/>
          <p:cNvCxnSpPr/>
          <p:nvPr/>
        </p:nvCxnSpPr>
        <p:spPr>
          <a:xfrm>
            <a:off x="5127353" y="2807158"/>
            <a:ext cx="57893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424301" y="1932452"/>
            <a:ext cx="401514" cy="56935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3" name="Shape 69">
            <a:extLst>
              <a:ext uri="{FF2B5EF4-FFF2-40B4-BE49-F238E27FC236}">
                <a16:creationId xmlns:a16="http://schemas.microsoft.com/office/drawing/2014/main" id="{F28A64F3-94FC-4077-94F9-6937B1F5A883}"/>
              </a:ext>
            </a:extLst>
          </p:cNvPr>
          <p:cNvSpPr/>
          <p:nvPr/>
        </p:nvSpPr>
        <p:spPr>
          <a:xfrm>
            <a:off x="8255078" y="2405521"/>
            <a:ext cx="1749099" cy="1422897"/>
          </a:xfrm>
          <a:prstGeom prst="ellipse">
            <a:avLst/>
          </a:prstGeom>
          <a:solidFill>
            <a:schemeClr val="accen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r>
              <a:rPr lang="en-US" sz="1600" b="1" dirty="0">
                <a:solidFill>
                  <a:schemeClr val="bg1"/>
                </a:solidFill>
              </a:rPr>
              <a:t>RSIF Host </a:t>
            </a:r>
            <a:r>
              <a:rPr lang="en" sz="1600" b="1" dirty="0" err="1">
                <a:solidFill>
                  <a:schemeClr val="bg1"/>
                </a:solidFill>
              </a:rPr>
              <a:t>Universit</a:t>
            </a:r>
            <a:r>
              <a:rPr lang="en-US" sz="1600" b="1" dirty="0" err="1">
                <a:solidFill>
                  <a:schemeClr val="bg1"/>
                </a:solidFill>
              </a:rPr>
              <a:t>ies</a:t>
            </a:r>
            <a:endParaRPr lang="en" sz="1600" b="1" dirty="0">
              <a:solidFill>
                <a:schemeClr val="bg1"/>
              </a:solidFill>
            </a:endParaRPr>
          </a:p>
          <a:p>
            <a:endParaRPr lang="en" sz="800" dirty="0">
              <a:solidFill>
                <a:srgbClr val="0B5394"/>
              </a:solidFill>
            </a:endParaRPr>
          </a:p>
        </p:txBody>
      </p:sp>
      <p:sp>
        <p:nvSpPr>
          <p:cNvPr id="24" name="Up-Down Arrow 26">
            <a:extLst>
              <a:ext uri="{FF2B5EF4-FFF2-40B4-BE49-F238E27FC236}">
                <a16:creationId xmlns:a16="http://schemas.microsoft.com/office/drawing/2014/main" id="{869E8FA3-A7F3-4151-8A8C-5328DF303DAB}"/>
              </a:ext>
            </a:extLst>
          </p:cNvPr>
          <p:cNvSpPr/>
          <p:nvPr/>
        </p:nvSpPr>
        <p:spPr>
          <a:xfrm rot="3336605">
            <a:off x="9690309" y="1884348"/>
            <a:ext cx="326666" cy="583389"/>
          </a:xfrm>
          <a:prstGeom prst="upDownArrow">
            <a:avLst>
              <a:gd name="adj1" fmla="val 30493"/>
              <a:gd name="adj2" fmla="val 50000"/>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5" name="Connector: Curved 14">
            <a:extLst>
              <a:ext uri="{FF2B5EF4-FFF2-40B4-BE49-F238E27FC236}">
                <a16:creationId xmlns:a16="http://schemas.microsoft.com/office/drawing/2014/main" id="{CC18D5BF-3073-4217-9466-05DCDE130133}"/>
              </a:ext>
            </a:extLst>
          </p:cNvPr>
          <p:cNvCxnSpPr>
            <a:cxnSpLocks/>
            <a:endCxn id="69" idx="2"/>
          </p:cNvCxnSpPr>
          <p:nvPr/>
        </p:nvCxnSpPr>
        <p:spPr>
          <a:xfrm rot="5400000" flipH="1" flipV="1">
            <a:off x="7018521" y="1696290"/>
            <a:ext cx="3077003" cy="2563890"/>
          </a:xfrm>
          <a:prstGeom prst="curvedConnector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5" name="Shape 70">
            <a:extLst>
              <a:ext uri="{FF2B5EF4-FFF2-40B4-BE49-F238E27FC236}">
                <a16:creationId xmlns:a16="http://schemas.microsoft.com/office/drawing/2014/main" id="{0C074FA9-BB40-4228-9D2C-C6343AC1FF4F}"/>
              </a:ext>
            </a:extLst>
          </p:cNvPr>
          <p:cNvSpPr/>
          <p:nvPr/>
        </p:nvSpPr>
        <p:spPr>
          <a:xfrm>
            <a:off x="4714618" y="3634589"/>
            <a:ext cx="1760561" cy="583473"/>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25" tIns="91425" rIns="91425" bIns="91425" anchor="ctr" anchorCtr="0">
            <a:noAutofit/>
          </a:bodyPr>
          <a:lstStyle/>
          <a:p>
            <a:pPr algn="ctr"/>
            <a:r>
              <a:rPr lang="en-US" sz="1600" dirty="0"/>
              <a:t>World Bank project team</a:t>
            </a:r>
            <a:endParaRPr lang="en" sz="1600" dirty="0"/>
          </a:p>
        </p:txBody>
      </p:sp>
      <p:cxnSp>
        <p:nvCxnSpPr>
          <p:cNvPr id="39" name="Straight Arrow Connector 38">
            <a:extLst>
              <a:ext uri="{FF2B5EF4-FFF2-40B4-BE49-F238E27FC236}">
                <a16:creationId xmlns:a16="http://schemas.microsoft.com/office/drawing/2014/main" id="{D1A52521-E7D6-4B4D-8299-045BD7CF6811}"/>
              </a:ext>
            </a:extLst>
          </p:cNvPr>
          <p:cNvCxnSpPr/>
          <p:nvPr/>
        </p:nvCxnSpPr>
        <p:spPr>
          <a:xfrm flipV="1">
            <a:off x="5706287" y="4203405"/>
            <a:ext cx="0" cy="3821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C9BB5C07-8357-4888-80C0-A99D3BB31946}"/>
              </a:ext>
            </a:extLst>
          </p:cNvPr>
          <p:cNvCxnSpPr>
            <a:cxnSpLocks/>
            <a:stCxn id="20" idx="2"/>
          </p:cNvCxnSpPr>
          <p:nvPr/>
        </p:nvCxnSpPr>
        <p:spPr>
          <a:xfrm>
            <a:off x="4408044" y="3191072"/>
            <a:ext cx="0" cy="1325663"/>
          </a:xfrm>
          <a:prstGeom prst="straightConnector1">
            <a:avLst/>
          </a:prstGeom>
          <a:ln w="19050">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A0B99CA-B8F9-4993-892B-AB92C6402C63}"/>
              </a:ext>
            </a:extLst>
          </p:cNvPr>
          <p:cNvCxnSpPr>
            <a:cxnSpLocks/>
          </p:cNvCxnSpPr>
          <p:nvPr/>
        </p:nvCxnSpPr>
        <p:spPr>
          <a:xfrm>
            <a:off x="6677343" y="1960342"/>
            <a:ext cx="0" cy="541463"/>
          </a:xfrm>
          <a:prstGeom prst="straightConnector1">
            <a:avLst/>
          </a:prstGeom>
          <a:ln w="19050">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1C272E1B-7AF2-4251-AF5C-F5235DC0C5DE}"/>
              </a:ext>
            </a:extLst>
          </p:cNvPr>
          <p:cNvCxnSpPr>
            <a:cxnSpLocks/>
            <a:endCxn id="79" idx="2"/>
          </p:cNvCxnSpPr>
          <p:nvPr/>
        </p:nvCxnSpPr>
        <p:spPr>
          <a:xfrm flipV="1">
            <a:off x="7397283" y="4392649"/>
            <a:ext cx="2896474" cy="1262502"/>
          </a:xfrm>
          <a:prstGeom prst="curvedConnector2">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0F568125-A32D-4695-93D1-01AAA394A1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3418" y="6443073"/>
            <a:ext cx="2944973" cy="344738"/>
          </a:xfrm>
          <a:prstGeom prst="rect">
            <a:avLst/>
          </a:prstGeom>
        </p:spPr>
      </p:pic>
      <p:pic>
        <p:nvPicPr>
          <p:cNvPr id="41" name="Picture 8">
            <a:extLst>
              <a:ext uri="{FF2B5EF4-FFF2-40B4-BE49-F238E27FC236}">
                <a16:creationId xmlns:a16="http://schemas.microsoft.com/office/drawing/2014/main" id="{AA2FFC19-CC8E-4E1C-A3FE-E26A3A4BE76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95518" y="6419964"/>
            <a:ext cx="1113063" cy="35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41">
            <a:extLst>
              <a:ext uri="{FF2B5EF4-FFF2-40B4-BE49-F238E27FC236}">
                <a16:creationId xmlns:a16="http://schemas.microsoft.com/office/drawing/2014/main" id="{D3205929-2409-4364-A081-0D1E70DC0DCC}"/>
              </a:ext>
            </a:extLst>
          </p:cNvPr>
          <p:cNvCxnSpPr>
            <a:cxnSpLocks/>
          </p:cNvCxnSpPr>
          <p:nvPr/>
        </p:nvCxnSpPr>
        <p:spPr>
          <a:xfrm>
            <a:off x="283419" y="6353637"/>
            <a:ext cx="11684766"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descr="A group of people looking at a computer&#10;&#10;Description automatically generated">
            <a:extLst>
              <a:ext uri="{FF2B5EF4-FFF2-40B4-BE49-F238E27FC236}">
                <a16:creationId xmlns:a16="http://schemas.microsoft.com/office/drawing/2014/main" id="{6501870D-EAAE-465B-A672-BD465035F4E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88006" y="1376869"/>
            <a:ext cx="2531160" cy="1898370"/>
          </a:xfrm>
          <a:prstGeom prst="rect">
            <a:avLst/>
          </a:prstGeom>
        </p:spPr>
      </p:pic>
      <p:pic>
        <p:nvPicPr>
          <p:cNvPr id="22" name="Picture 21" descr="A group of people standing in the grass&#10;&#10;Description automatically generated">
            <a:extLst>
              <a:ext uri="{FF2B5EF4-FFF2-40B4-BE49-F238E27FC236}">
                <a16:creationId xmlns:a16="http://schemas.microsoft.com/office/drawing/2014/main" id="{8A485C30-E651-4BA4-9A93-AC1FCDA182B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3244" y="4046376"/>
            <a:ext cx="2505204" cy="1878903"/>
          </a:xfrm>
          <a:prstGeom prst="rect">
            <a:avLst/>
          </a:prstGeom>
        </p:spPr>
      </p:pic>
      <p:pic>
        <p:nvPicPr>
          <p:cNvPr id="2" name="Picture 1">
            <a:extLst>
              <a:ext uri="{FF2B5EF4-FFF2-40B4-BE49-F238E27FC236}">
                <a16:creationId xmlns:a16="http://schemas.microsoft.com/office/drawing/2014/main" id="{86C92921-24D0-48F8-A2A3-235ABC656C64}"/>
              </a:ext>
            </a:extLst>
          </p:cNvPr>
          <p:cNvPicPr>
            <a:picLocks noChangeAspect="1"/>
          </p:cNvPicPr>
          <p:nvPr/>
        </p:nvPicPr>
        <p:blipFill rotWithShape="1">
          <a:blip r:embed="rId7"/>
          <a:srcRect t="12391"/>
          <a:stretch/>
        </p:blipFill>
        <p:spPr>
          <a:xfrm>
            <a:off x="5216550" y="45615"/>
            <a:ext cx="2476500" cy="1209996"/>
          </a:xfrm>
          <a:prstGeom prst="rect">
            <a:avLst/>
          </a:prstGeom>
        </p:spPr>
      </p:pic>
    </p:spTree>
    <p:extLst>
      <p:ext uri="{BB962C8B-B14F-4D97-AF65-F5344CB8AC3E}">
        <p14:creationId xmlns:p14="http://schemas.microsoft.com/office/powerpoint/2010/main" val="1872122827"/>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B944-AF7F-4CA6-B73E-231AE33A85E2}"/>
              </a:ext>
            </a:extLst>
          </p:cNvPr>
          <p:cNvSpPr>
            <a:spLocks noGrp="1"/>
          </p:cNvSpPr>
          <p:nvPr>
            <p:ph type="title"/>
          </p:nvPr>
        </p:nvSpPr>
        <p:spPr>
          <a:xfrm>
            <a:off x="578428" y="538688"/>
            <a:ext cx="10775372" cy="614589"/>
          </a:xfrm>
        </p:spPr>
        <p:txBody>
          <a:bodyPr>
            <a:normAutofit fontScale="90000"/>
          </a:bodyPr>
          <a:lstStyle/>
          <a:p>
            <a:r>
              <a:rPr lang="en-US" dirty="0"/>
              <a:t>RSIF Host Universities</a:t>
            </a:r>
          </a:p>
        </p:txBody>
      </p:sp>
      <p:sp>
        <p:nvSpPr>
          <p:cNvPr id="3" name="Content Placeholder 2">
            <a:extLst>
              <a:ext uri="{FF2B5EF4-FFF2-40B4-BE49-F238E27FC236}">
                <a16:creationId xmlns:a16="http://schemas.microsoft.com/office/drawing/2014/main" id="{3CAB32B4-42AD-4F28-82A4-643E62AC9B11}"/>
              </a:ext>
            </a:extLst>
          </p:cNvPr>
          <p:cNvSpPr>
            <a:spLocks noGrp="1"/>
          </p:cNvSpPr>
          <p:nvPr>
            <p:ph idx="1"/>
          </p:nvPr>
        </p:nvSpPr>
        <p:spPr/>
        <p:txBody>
          <a:bodyPr/>
          <a:lstStyle/>
          <a:p>
            <a:endParaRPr lang="en-US" dirty="0"/>
          </a:p>
        </p:txBody>
      </p:sp>
      <p:graphicFrame>
        <p:nvGraphicFramePr>
          <p:cNvPr id="4" name="Table 3">
            <a:extLst>
              <a:ext uri="{FF2B5EF4-FFF2-40B4-BE49-F238E27FC236}">
                <a16:creationId xmlns:a16="http://schemas.microsoft.com/office/drawing/2014/main" id="{2D9CCD3F-AA81-484E-9953-29B7BBCDE2EE}"/>
              </a:ext>
            </a:extLst>
          </p:cNvPr>
          <p:cNvGraphicFramePr>
            <a:graphicFrameLocks noGrp="1"/>
          </p:cNvGraphicFramePr>
          <p:nvPr>
            <p:extLst>
              <p:ext uri="{D42A27DB-BD31-4B8C-83A1-F6EECF244321}">
                <p14:modId xmlns:p14="http://schemas.microsoft.com/office/powerpoint/2010/main" val="2319148988"/>
              </p:ext>
            </p:extLst>
          </p:nvPr>
        </p:nvGraphicFramePr>
        <p:xfrm>
          <a:off x="578428" y="1521750"/>
          <a:ext cx="6799117" cy="4517644"/>
        </p:xfrm>
        <a:graphic>
          <a:graphicData uri="http://schemas.openxmlformats.org/drawingml/2006/table">
            <a:tbl>
              <a:tblPr firstRow="1" firstCol="1" bandRow="1">
                <a:tableStyleId>{5C22544A-7EE6-4342-B048-85BDC9FD1C3A}</a:tableStyleId>
              </a:tblPr>
              <a:tblGrid>
                <a:gridCol w="543791">
                  <a:extLst>
                    <a:ext uri="{9D8B030D-6E8A-4147-A177-3AD203B41FA5}">
                      <a16:colId xmlns:a16="http://schemas.microsoft.com/office/drawing/2014/main" val="1888304534"/>
                    </a:ext>
                  </a:extLst>
                </a:gridCol>
                <a:gridCol w="3491345">
                  <a:extLst>
                    <a:ext uri="{9D8B030D-6E8A-4147-A177-3AD203B41FA5}">
                      <a16:colId xmlns:a16="http://schemas.microsoft.com/office/drawing/2014/main" val="11441540"/>
                    </a:ext>
                  </a:extLst>
                </a:gridCol>
                <a:gridCol w="1330036">
                  <a:extLst>
                    <a:ext uri="{9D8B030D-6E8A-4147-A177-3AD203B41FA5}">
                      <a16:colId xmlns:a16="http://schemas.microsoft.com/office/drawing/2014/main" val="3584960353"/>
                    </a:ext>
                  </a:extLst>
                </a:gridCol>
                <a:gridCol w="1433945">
                  <a:extLst>
                    <a:ext uri="{9D8B030D-6E8A-4147-A177-3AD203B41FA5}">
                      <a16:colId xmlns:a16="http://schemas.microsoft.com/office/drawing/2014/main" val="3691029538"/>
                    </a:ext>
                  </a:extLst>
                </a:gridCol>
              </a:tblGrid>
              <a:tr h="515620">
                <a:tc>
                  <a:txBody>
                    <a:bodyPr/>
                    <a:lstStyle/>
                    <a:p>
                      <a:pPr marL="0" marR="0">
                        <a:spcBef>
                          <a:spcPts val="0"/>
                        </a:spcBef>
                        <a:spcAft>
                          <a:spcPts val="0"/>
                        </a:spcAft>
                      </a:pPr>
                      <a:r>
                        <a:rPr lang="en-US" sz="2000" dirty="0">
                          <a:effectLst/>
                        </a:rPr>
                        <a:t>No.</a:t>
                      </a:r>
                      <a:endParaRPr lang="en-US" sz="2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2000" dirty="0">
                          <a:effectLst/>
                        </a:rPr>
                        <a:t>UNIVERSITY</a:t>
                      </a:r>
                      <a:endParaRPr lang="en-US" sz="2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2000">
                          <a:effectLst/>
                        </a:rPr>
                        <a:t>COUNTRY </a:t>
                      </a:r>
                      <a:endParaRPr lang="en-US" sz="28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2000" dirty="0">
                          <a:effectLst/>
                        </a:rPr>
                        <a:t>THEME</a:t>
                      </a:r>
                      <a:endParaRPr lang="en-US" sz="28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415686864"/>
                  </a:ext>
                </a:extLst>
              </a:tr>
              <a:tr h="515620">
                <a:tc>
                  <a:txBody>
                    <a:bodyPr/>
                    <a:lstStyle/>
                    <a:p>
                      <a:pPr marL="0" marR="0">
                        <a:spcBef>
                          <a:spcPts val="0"/>
                        </a:spcBef>
                        <a:spcAft>
                          <a:spcPts val="0"/>
                        </a:spcAft>
                      </a:pPr>
                      <a:r>
                        <a:rPr lang="en-US" sz="1800" dirty="0">
                          <a:effectLst/>
                          <a:latin typeface="+mn-lt"/>
                        </a:rPr>
                        <a:t>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effectLst/>
                          <a:latin typeface="+mn-lt"/>
                        </a:rPr>
                        <a:t>Nelson Mandela African Institution of Science and Technology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0"/>
                        </a:spcBef>
                        <a:spcAft>
                          <a:spcPts val="0"/>
                        </a:spcAft>
                      </a:pPr>
                      <a:r>
                        <a:rPr lang="en-US" sz="1800" dirty="0">
                          <a:effectLst/>
                          <a:latin typeface="+mn-lt"/>
                        </a:rPr>
                        <a:t>Tanzania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rowSpan="3">
                  <a:txBody>
                    <a:bodyPr/>
                    <a:lstStyle/>
                    <a:p>
                      <a:pPr marL="0" marR="0">
                        <a:spcBef>
                          <a:spcPts val="0"/>
                        </a:spcBef>
                        <a:spcAft>
                          <a:spcPts val="0"/>
                        </a:spcAft>
                      </a:pPr>
                      <a:r>
                        <a:rPr lang="en-US" sz="1800" kern="1200" dirty="0">
                          <a:effectLst/>
                          <a:latin typeface="+mn-lt"/>
                        </a:rPr>
                        <a:t>Mines, Minerals and Materials Engineering </a:t>
                      </a:r>
                      <a:endParaRPr lang="en-US" sz="1800" dirty="0">
                        <a:effectLst/>
                        <a:latin typeface="+mn-lt"/>
                      </a:endParaRPr>
                    </a:p>
                  </a:txBody>
                  <a:tcPr marL="68580" marR="68580"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54181954"/>
                  </a:ext>
                </a:extLst>
              </a:tr>
              <a:tr h="267081">
                <a:tc>
                  <a:txBody>
                    <a:bodyPr/>
                    <a:lstStyle/>
                    <a:p>
                      <a:pPr marL="0" marR="0">
                        <a:spcBef>
                          <a:spcPts val="0"/>
                        </a:spcBef>
                        <a:spcAft>
                          <a:spcPts val="0"/>
                        </a:spcAft>
                      </a:pPr>
                      <a:r>
                        <a:rPr lang="en-US" sz="1800" dirty="0">
                          <a:effectLst/>
                          <a:latin typeface="+mn-lt"/>
                        </a:rPr>
                        <a:t>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effectLst/>
                          <a:latin typeface="+mn-lt"/>
                        </a:rPr>
                        <a:t>Kenyatta University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0"/>
                        </a:spcBef>
                        <a:spcAft>
                          <a:spcPts val="0"/>
                        </a:spcAft>
                      </a:pPr>
                      <a:r>
                        <a:rPr lang="en-US" sz="1800" dirty="0">
                          <a:effectLst/>
                          <a:latin typeface="+mn-lt"/>
                        </a:rPr>
                        <a:t>Kenya</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525614154"/>
                  </a:ext>
                </a:extLst>
              </a:tr>
              <a:tr h="267081">
                <a:tc>
                  <a:txBody>
                    <a:bodyPr/>
                    <a:lstStyle/>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3</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solidFill>
                            <a:schemeClr val="tx1"/>
                          </a:solidFill>
                          <a:effectLst/>
                          <a:latin typeface="+mn-lt"/>
                          <a:ea typeface="Calibri" panose="020F0502020204030204" pitchFamily="34" charset="0"/>
                          <a:cs typeface="Times New Roman" panose="02020603050405020304" pitchFamily="18" charset="0"/>
                        </a:rPr>
                        <a:t>African University of Science and Technology*</a:t>
                      </a: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0"/>
                        </a:spcBef>
                        <a:spcAft>
                          <a:spcPts val="0"/>
                        </a:spcAft>
                      </a:pPr>
                      <a:r>
                        <a:rPr lang="en-US" sz="1800" dirty="0">
                          <a:solidFill>
                            <a:schemeClr val="tx1"/>
                          </a:solidFill>
                          <a:effectLst/>
                          <a:latin typeface="+mn-lt"/>
                          <a:ea typeface="Calibri" panose="020F0502020204030204" pitchFamily="34" charset="0"/>
                          <a:cs typeface="Times New Roman" panose="02020603050405020304" pitchFamily="18" charset="0"/>
                        </a:rPr>
                        <a:t>Nigeria</a:t>
                      </a: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ndParaRPr>
                    </a:p>
                  </a:txBody>
                  <a:tcPr marL="68580" marR="68580" marT="0" marB="0">
                    <a:solidFill>
                      <a:schemeClr val="accent2">
                        <a:lumMod val="20000"/>
                        <a:lumOff val="80000"/>
                      </a:schemeClr>
                    </a:solidFill>
                  </a:tcPr>
                </a:tc>
                <a:extLst>
                  <a:ext uri="{0D108BD9-81ED-4DB2-BD59-A6C34878D82A}">
                    <a16:rowId xmlns:a16="http://schemas.microsoft.com/office/drawing/2014/main" val="1158698034"/>
                  </a:ext>
                </a:extLst>
              </a:tr>
              <a:tr h="123600">
                <a:tc>
                  <a:txBody>
                    <a:bodyPr/>
                    <a:lstStyle/>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4</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solidFill>
                            <a:schemeClr val="tx1"/>
                          </a:solidFill>
                          <a:effectLst/>
                          <a:latin typeface="+mn-lt"/>
                        </a:rPr>
                        <a:t>University of Ghana</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spcBef>
                          <a:spcPts val="0"/>
                        </a:spcBef>
                        <a:spcAft>
                          <a:spcPts val="0"/>
                        </a:spcAft>
                      </a:pPr>
                      <a:r>
                        <a:rPr lang="en-US" sz="1800" dirty="0">
                          <a:solidFill>
                            <a:schemeClr val="tx1"/>
                          </a:solidFill>
                          <a:effectLst/>
                          <a:latin typeface="+mn-lt"/>
                        </a:rPr>
                        <a:t>Ghana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marR="0">
                        <a:spcBef>
                          <a:spcPts val="0"/>
                        </a:spcBef>
                        <a:spcAft>
                          <a:spcPts val="0"/>
                        </a:spcAft>
                      </a:pPr>
                      <a:r>
                        <a:rPr lang="en-US" sz="1800" dirty="0">
                          <a:effectLst/>
                          <a:latin typeface="+mn-lt"/>
                        </a:rPr>
                        <a:t>Food Security</a:t>
                      </a: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657219775"/>
                  </a:ext>
                </a:extLst>
              </a:tr>
              <a:tr h="0">
                <a:tc>
                  <a:txBody>
                    <a:bodyPr/>
                    <a:lstStyle/>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5</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err="1">
                          <a:solidFill>
                            <a:schemeClr val="tx1"/>
                          </a:solidFill>
                          <a:effectLst/>
                          <a:latin typeface="+mn-lt"/>
                          <a:ea typeface="Calibri" panose="020F0502020204030204" pitchFamily="34" charset="0"/>
                          <a:cs typeface="Times New Roman" panose="02020603050405020304" pitchFamily="18" charset="0"/>
                        </a:rPr>
                        <a:t>Sokoine</a:t>
                      </a:r>
                      <a:r>
                        <a:rPr lang="en-US" sz="1800" dirty="0">
                          <a:solidFill>
                            <a:schemeClr val="tx1"/>
                          </a:solidFill>
                          <a:effectLst/>
                          <a:latin typeface="+mn-lt"/>
                          <a:ea typeface="Calibri" panose="020F0502020204030204" pitchFamily="34" charset="0"/>
                          <a:cs typeface="Times New Roman" panose="02020603050405020304" pitchFamily="18" charset="0"/>
                        </a:rPr>
                        <a:t> University of Agriculture*</a:t>
                      </a: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spcBef>
                          <a:spcPts val="0"/>
                        </a:spcBef>
                        <a:spcAft>
                          <a:spcPts val="0"/>
                        </a:spcAft>
                      </a:pPr>
                      <a:r>
                        <a:rPr lang="en-US" sz="1800" dirty="0">
                          <a:solidFill>
                            <a:schemeClr val="tx1"/>
                          </a:solidFill>
                          <a:effectLst/>
                          <a:latin typeface="+mn-lt"/>
                          <a:ea typeface="Calibri" panose="020F0502020204030204" pitchFamily="34" charset="0"/>
                          <a:cs typeface="Times New Roman" panose="02020603050405020304" pitchFamily="18" charset="0"/>
                        </a:rPr>
                        <a:t>Tanzania </a:t>
                      </a: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vMerge="1">
                  <a:txBody>
                    <a:bodyPr/>
                    <a:lstStyle/>
                    <a:p>
                      <a:pPr marL="0" marR="0">
                        <a:spcBef>
                          <a:spcPts val="0"/>
                        </a:spcBef>
                        <a:spcAft>
                          <a:spcPts val="0"/>
                        </a:spcAft>
                      </a:pPr>
                      <a:endParaRPr lang="en-US" sz="1800" dirty="0">
                        <a:effectLst/>
                        <a:latin typeface="+mn-lt"/>
                      </a:endParaRPr>
                    </a:p>
                  </a:txBody>
                  <a:tcPr marL="68580" marR="68580" marT="0" marB="0">
                    <a:solidFill>
                      <a:schemeClr val="accent6">
                        <a:lumMod val="20000"/>
                        <a:lumOff val="80000"/>
                      </a:schemeClr>
                    </a:solidFill>
                  </a:tcPr>
                </a:tc>
                <a:extLst>
                  <a:ext uri="{0D108BD9-81ED-4DB2-BD59-A6C34878D82A}">
                    <a16:rowId xmlns:a16="http://schemas.microsoft.com/office/drawing/2014/main" val="2014222776"/>
                  </a:ext>
                </a:extLst>
              </a:tr>
              <a:tr h="257810">
                <a:tc>
                  <a:txBody>
                    <a:bodyPr/>
                    <a:lstStyle/>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6</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solidFill>
                            <a:schemeClr val="tx1"/>
                          </a:solidFill>
                          <a:effectLst/>
                          <a:latin typeface="+mn-lt"/>
                        </a:rPr>
                        <a:t>University of Port Harcourt</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0"/>
                        </a:spcBef>
                        <a:spcAft>
                          <a:spcPts val="0"/>
                        </a:spcAft>
                      </a:pPr>
                      <a:r>
                        <a:rPr lang="en-US" sz="1800" dirty="0">
                          <a:solidFill>
                            <a:schemeClr val="tx1"/>
                          </a:solidFill>
                          <a:effectLst/>
                          <a:latin typeface="+mn-lt"/>
                        </a:rPr>
                        <a:t>Nigeria</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rowSpan="2">
                  <a:txBody>
                    <a:bodyPr/>
                    <a:lstStyle/>
                    <a:p>
                      <a:pPr marL="0" marR="0">
                        <a:spcBef>
                          <a:spcPts val="0"/>
                        </a:spcBef>
                        <a:spcAft>
                          <a:spcPts val="0"/>
                        </a:spcAft>
                      </a:pPr>
                      <a:r>
                        <a:rPr lang="en-US" sz="1800" kern="1200" dirty="0">
                          <a:effectLst/>
                          <a:latin typeface="+mn-lt"/>
                        </a:rPr>
                        <a:t>Energy </a:t>
                      </a:r>
                      <a:endParaRPr lang="en-US" sz="1800" dirty="0">
                        <a:effectLst/>
                        <a:latin typeface="+mn-lt"/>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29640384"/>
                  </a:ext>
                </a:extLst>
              </a:tr>
              <a:tr h="336804">
                <a:tc>
                  <a:txBody>
                    <a:bodyPr/>
                    <a:lstStyle/>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7</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solidFill>
                            <a:schemeClr val="tx1"/>
                          </a:solidFill>
                          <a:effectLst/>
                          <a:latin typeface="+mn-lt"/>
                        </a:rPr>
                        <a:t>University of Nairobi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0"/>
                        </a:spcBef>
                        <a:spcAft>
                          <a:spcPts val="0"/>
                        </a:spcAft>
                      </a:pPr>
                      <a:r>
                        <a:rPr lang="en-US" sz="1800" dirty="0">
                          <a:solidFill>
                            <a:schemeClr val="tx1"/>
                          </a:solidFill>
                          <a:effectLst/>
                          <a:latin typeface="+mn-lt"/>
                        </a:rPr>
                        <a:t>Kenya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405974183"/>
                  </a:ext>
                </a:extLst>
              </a:tr>
              <a:tr h="323850">
                <a:tc>
                  <a:txBody>
                    <a:bodyPr/>
                    <a:lstStyle/>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8</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solidFill>
                            <a:schemeClr val="tx1"/>
                          </a:solidFill>
                          <a:effectLst/>
                          <a:latin typeface="+mn-lt"/>
                        </a:rPr>
                        <a:t>University of Rwanda</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spcBef>
                          <a:spcPts val="0"/>
                        </a:spcBef>
                        <a:spcAft>
                          <a:spcPts val="0"/>
                        </a:spcAft>
                      </a:pPr>
                      <a:r>
                        <a:rPr lang="en-US" sz="1800" dirty="0">
                          <a:solidFill>
                            <a:schemeClr val="tx1"/>
                          </a:solidFill>
                          <a:effectLst/>
                          <a:latin typeface="+mn-lt"/>
                        </a:rPr>
                        <a:t>Rwanda</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marR="0">
                        <a:spcBef>
                          <a:spcPts val="0"/>
                        </a:spcBef>
                        <a:spcAft>
                          <a:spcPts val="0"/>
                        </a:spcAft>
                      </a:pPr>
                      <a:r>
                        <a:rPr lang="en-US" sz="1800" kern="1200" dirty="0">
                          <a:effectLst/>
                          <a:latin typeface="+mn-lt"/>
                        </a:rPr>
                        <a:t>ICT</a:t>
                      </a:r>
                      <a:endParaRPr lang="en-US" sz="1800" dirty="0">
                        <a:effectLst/>
                        <a:latin typeface="+mn-lt"/>
                      </a:endParaRPr>
                    </a:p>
                    <a:p>
                      <a:pPr marL="0" marR="0">
                        <a:spcBef>
                          <a:spcPts val="0"/>
                        </a:spcBef>
                        <a:spcAft>
                          <a:spcPts val="0"/>
                        </a:spcAft>
                      </a:pPr>
                      <a:endParaRPr lang="en-US" sz="1800" dirty="0">
                        <a:effectLst/>
                        <a:latin typeface="+mn-lt"/>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900071694"/>
                  </a:ext>
                </a:extLst>
              </a:tr>
              <a:tr h="323850">
                <a:tc>
                  <a:txBody>
                    <a:bodyPr/>
                    <a:lstStyle/>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9</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solidFill>
                            <a:schemeClr val="tx1"/>
                          </a:solidFill>
                          <a:effectLst/>
                          <a:latin typeface="+mn-lt"/>
                          <a:ea typeface="Calibri" panose="020F0502020204030204" pitchFamily="34" charset="0"/>
                          <a:cs typeface="Times New Roman" panose="02020603050405020304" pitchFamily="18" charset="0"/>
                        </a:rPr>
                        <a:t>University of Gaston Berger*</a:t>
                      </a: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spcBef>
                          <a:spcPts val="0"/>
                        </a:spcBef>
                        <a:spcAft>
                          <a:spcPts val="0"/>
                        </a:spcAft>
                      </a:pPr>
                      <a:r>
                        <a:rPr lang="en-US" sz="1800" dirty="0">
                          <a:solidFill>
                            <a:schemeClr val="tx1"/>
                          </a:solidFill>
                          <a:effectLst/>
                          <a:latin typeface="+mn-lt"/>
                          <a:ea typeface="Calibri" panose="020F0502020204030204" pitchFamily="34" charset="0"/>
                          <a:cs typeface="Times New Roman" panose="02020603050405020304" pitchFamily="18" charset="0"/>
                        </a:rPr>
                        <a:t>Senegal </a:t>
                      </a: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vMerge="1">
                  <a:txBody>
                    <a:bodyPr/>
                    <a:lstStyle/>
                    <a:p>
                      <a:pPr marL="0" marR="0">
                        <a:spcBef>
                          <a:spcPts val="0"/>
                        </a:spcBef>
                        <a:spcAft>
                          <a:spcPts val="0"/>
                        </a:spcAft>
                      </a:pPr>
                      <a:endParaRPr lang="en-US" sz="1800" dirty="0">
                        <a:effectLst/>
                        <a:latin typeface="+mn-lt"/>
                      </a:endParaRPr>
                    </a:p>
                  </a:txBody>
                  <a:tcPr marL="68580" marR="68580" marT="0" marB="0">
                    <a:solidFill>
                      <a:schemeClr val="accent1">
                        <a:lumMod val="20000"/>
                        <a:lumOff val="80000"/>
                      </a:schemeClr>
                    </a:solidFill>
                  </a:tcPr>
                </a:tc>
                <a:extLst>
                  <a:ext uri="{0D108BD9-81ED-4DB2-BD59-A6C34878D82A}">
                    <a16:rowId xmlns:a16="http://schemas.microsoft.com/office/drawing/2014/main" val="666972017"/>
                  </a:ext>
                </a:extLst>
              </a:tr>
              <a:tr h="395478">
                <a:tc>
                  <a:txBody>
                    <a:bodyPr/>
                    <a:lstStyle/>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err="1">
                          <a:solidFill>
                            <a:schemeClr val="tx1"/>
                          </a:solidFill>
                          <a:effectLst/>
                          <a:latin typeface="+mn-lt"/>
                        </a:rPr>
                        <a:t>Bayero</a:t>
                      </a:r>
                      <a:r>
                        <a:rPr lang="en-US" sz="1800" dirty="0">
                          <a:solidFill>
                            <a:schemeClr val="tx1"/>
                          </a:solidFill>
                          <a:effectLst/>
                          <a:latin typeface="+mn-lt"/>
                        </a:rPr>
                        <a:t> University</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0"/>
                        </a:spcBef>
                        <a:spcAft>
                          <a:spcPts val="0"/>
                        </a:spcAft>
                      </a:pPr>
                      <a:r>
                        <a:rPr lang="en-US" sz="1800" dirty="0">
                          <a:solidFill>
                            <a:schemeClr val="tx1"/>
                          </a:solidFill>
                          <a:effectLst/>
                          <a:latin typeface="+mn-lt"/>
                        </a:rPr>
                        <a:t>Nigeria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rowSpan="2">
                  <a:txBody>
                    <a:bodyPr/>
                    <a:lstStyle/>
                    <a:p>
                      <a:pPr marL="0" marR="0">
                        <a:spcBef>
                          <a:spcPts val="0"/>
                        </a:spcBef>
                        <a:spcAft>
                          <a:spcPts val="0"/>
                        </a:spcAft>
                      </a:pPr>
                      <a:r>
                        <a:rPr lang="en-US" sz="1800" dirty="0">
                          <a:effectLst/>
                          <a:latin typeface="+mn-lt"/>
                        </a:rPr>
                        <a:t>Climate Change</a:t>
                      </a:r>
                    </a:p>
                    <a:p>
                      <a:pPr marL="0" marR="0">
                        <a:spcBef>
                          <a:spcPts val="0"/>
                        </a:spcBef>
                        <a:spcAft>
                          <a:spcPts val="0"/>
                        </a:spcAft>
                      </a:pPr>
                      <a:endParaRPr lang="en-US" sz="1800" dirty="0">
                        <a:effectLst/>
                        <a:latin typeface="+mn-lt"/>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59079764"/>
                  </a:ext>
                </a:extLst>
              </a:tr>
              <a:tr h="395478">
                <a:tc>
                  <a:txBody>
                    <a:bodyPr/>
                    <a:lstStyle/>
                    <a:p>
                      <a:pPr marL="0" marR="0">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11</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err="1">
                          <a:solidFill>
                            <a:schemeClr val="tx1"/>
                          </a:solidFill>
                          <a:latin typeface="+mn-lt"/>
                        </a:rPr>
                        <a:t>Université</a:t>
                      </a:r>
                      <a:r>
                        <a:rPr lang="en-US" sz="1800" dirty="0">
                          <a:solidFill>
                            <a:schemeClr val="tx1"/>
                          </a:solidFill>
                          <a:latin typeface="+mn-lt"/>
                        </a:rPr>
                        <a:t> Félix </a:t>
                      </a:r>
                      <a:r>
                        <a:rPr lang="en-US" sz="1800" dirty="0" err="1">
                          <a:solidFill>
                            <a:schemeClr val="tx1"/>
                          </a:solidFill>
                          <a:latin typeface="+mn-lt"/>
                        </a:rPr>
                        <a:t>Houphouët-Boigny</a:t>
                      </a:r>
                      <a:r>
                        <a:rPr lang="en-US" sz="1800" dirty="0">
                          <a:solidFill>
                            <a:schemeClr val="tx1"/>
                          </a:solidFill>
                          <a:latin typeface="+mn-lt"/>
                        </a:rPr>
                        <a:t>*</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0"/>
                        </a:spcBef>
                        <a:spcAft>
                          <a:spcPts val="0"/>
                        </a:spcAft>
                      </a:pPr>
                      <a:r>
                        <a:rPr lang="en-US" sz="1800" dirty="0">
                          <a:solidFill>
                            <a:schemeClr val="tx1"/>
                          </a:solidFill>
                          <a:latin typeface="+mn-lt"/>
                        </a:rPr>
                        <a:t>Côte d'Ivoire</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vMerge="1">
                  <a:txBody>
                    <a:bodyPr/>
                    <a:lstStyle/>
                    <a:p>
                      <a:pPr marL="0" marR="0">
                        <a:spcBef>
                          <a:spcPts val="0"/>
                        </a:spcBef>
                        <a:spcAft>
                          <a:spcPts val="0"/>
                        </a:spcAft>
                      </a:pPr>
                      <a:endParaRPr lang="en-US" sz="1800" dirty="0">
                        <a:effectLst/>
                        <a:latin typeface="+mn-lt"/>
                      </a:endParaRPr>
                    </a:p>
                  </a:txBody>
                  <a:tcPr marL="68580" marR="68580" marT="0" marB="0">
                    <a:solidFill>
                      <a:schemeClr val="accent2">
                        <a:lumMod val="20000"/>
                        <a:lumOff val="80000"/>
                      </a:schemeClr>
                    </a:solidFill>
                  </a:tcPr>
                </a:tc>
                <a:extLst>
                  <a:ext uri="{0D108BD9-81ED-4DB2-BD59-A6C34878D82A}">
                    <a16:rowId xmlns:a16="http://schemas.microsoft.com/office/drawing/2014/main" val="3853766972"/>
                  </a:ext>
                </a:extLst>
              </a:tr>
            </a:tbl>
          </a:graphicData>
        </a:graphic>
      </p:graphicFrame>
      <p:pic>
        <p:nvPicPr>
          <p:cNvPr id="5" name="Picture 4">
            <a:extLst>
              <a:ext uri="{FF2B5EF4-FFF2-40B4-BE49-F238E27FC236}">
                <a16:creationId xmlns:a16="http://schemas.microsoft.com/office/drawing/2014/main" id="{A027299D-5483-4A63-BB9F-5DF8612D32C1}"/>
              </a:ext>
            </a:extLst>
          </p:cNvPr>
          <p:cNvPicPr>
            <a:picLocks noChangeAspect="1"/>
          </p:cNvPicPr>
          <p:nvPr/>
        </p:nvPicPr>
        <p:blipFill>
          <a:blip r:embed="rId2"/>
          <a:stretch>
            <a:fillRect/>
          </a:stretch>
        </p:blipFill>
        <p:spPr>
          <a:xfrm>
            <a:off x="7753739" y="1521750"/>
            <a:ext cx="4105575" cy="4517644"/>
          </a:xfrm>
          <a:prstGeom prst="rect">
            <a:avLst/>
          </a:prstGeom>
        </p:spPr>
      </p:pic>
      <p:sp>
        <p:nvSpPr>
          <p:cNvPr id="6" name="TextBox 5">
            <a:extLst>
              <a:ext uri="{FF2B5EF4-FFF2-40B4-BE49-F238E27FC236}">
                <a16:creationId xmlns:a16="http://schemas.microsoft.com/office/drawing/2014/main" id="{7CF6D96C-70CE-497F-8D40-B80C153D74E4}"/>
              </a:ext>
            </a:extLst>
          </p:cNvPr>
          <p:cNvSpPr txBox="1"/>
          <p:nvPr/>
        </p:nvSpPr>
        <p:spPr>
          <a:xfrm>
            <a:off x="578428" y="6428792"/>
            <a:ext cx="4152192" cy="307777"/>
          </a:xfrm>
          <a:prstGeom prst="rect">
            <a:avLst/>
          </a:prstGeom>
          <a:noFill/>
        </p:spPr>
        <p:txBody>
          <a:bodyPr wrap="square" rtlCol="0">
            <a:spAutoFit/>
          </a:bodyPr>
          <a:lstStyle/>
          <a:p>
            <a:r>
              <a:rPr lang="en-US" sz="1400" dirty="0"/>
              <a:t>*RSIF Host Universities selected in 2017</a:t>
            </a:r>
          </a:p>
        </p:txBody>
      </p:sp>
    </p:spTree>
    <p:extLst>
      <p:ext uri="{BB962C8B-B14F-4D97-AF65-F5344CB8AC3E}">
        <p14:creationId xmlns:p14="http://schemas.microsoft.com/office/powerpoint/2010/main" val="3484923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46F5-DD9B-4FB9-91B7-D46545A3FA2A}"/>
              </a:ext>
            </a:extLst>
          </p:cNvPr>
          <p:cNvSpPr>
            <a:spLocks noGrp="1"/>
          </p:cNvSpPr>
          <p:nvPr>
            <p:ph type="title"/>
          </p:nvPr>
        </p:nvSpPr>
        <p:spPr>
          <a:xfrm>
            <a:off x="350520" y="109093"/>
            <a:ext cx="11490960" cy="768731"/>
          </a:xfrm>
          <a:solidFill>
            <a:schemeClr val="accent6">
              <a:lumMod val="40000"/>
              <a:lumOff val="60000"/>
            </a:schemeClr>
          </a:solidFill>
        </p:spPr>
        <p:txBody>
          <a:bodyPr/>
          <a:lstStyle/>
          <a:p>
            <a:pPr algn="ctr"/>
            <a:r>
              <a:rPr lang="en-US" dirty="0"/>
              <a:t>Implementation status (2)</a:t>
            </a:r>
          </a:p>
        </p:txBody>
      </p:sp>
      <p:sp>
        <p:nvSpPr>
          <p:cNvPr id="3" name="Content Placeholder 2">
            <a:extLst>
              <a:ext uri="{FF2B5EF4-FFF2-40B4-BE49-F238E27FC236}">
                <a16:creationId xmlns:a16="http://schemas.microsoft.com/office/drawing/2014/main" id="{8E26B8B8-0F53-4991-AE15-B96DEDDE517A}"/>
              </a:ext>
            </a:extLst>
          </p:cNvPr>
          <p:cNvSpPr>
            <a:spLocks noGrp="1"/>
          </p:cNvSpPr>
          <p:nvPr>
            <p:ph idx="1"/>
          </p:nvPr>
        </p:nvSpPr>
        <p:spPr>
          <a:xfrm>
            <a:off x="329852" y="1145825"/>
            <a:ext cx="5223562" cy="4939811"/>
          </a:xfrm>
          <a:solidFill>
            <a:schemeClr val="accent4">
              <a:lumMod val="20000"/>
              <a:lumOff val="80000"/>
            </a:schemeClr>
          </a:solidFill>
        </p:spPr>
        <p:txBody>
          <a:bodyPr>
            <a:normAutofit fontScale="85000" lnSpcReduction="20000"/>
          </a:bodyPr>
          <a:lstStyle/>
          <a:p>
            <a:pPr marL="0" indent="0">
              <a:buNone/>
            </a:pPr>
            <a:r>
              <a:rPr lang="en-US" sz="2400" u="sng" dirty="0"/>
              <a:t>Scholars (Window 1)</a:t>
            </a:r>
          </a:p>
          <a:p>
            <a:r>
              <a:rPr lang="en-US" sz="2400" dirty="0"/>
              <a:t>16 PhD students selected in first cohort</a:t>
            </a:r>
          </a:p>
          <a:p>
            <a:r>
              <a:rPr lang="en-US" sz="2400" dirty="0"/>
              <a:t>40 PhD students to be selected by July, 2019, 44 July, 2020.</a:t>
            </a:r>
          </a:p>
          <a:p>
            <a:r>
              <a:rPr lang="en-US" sz="2400" dirty="0"/>
              <a:t>Provide tuition, living costs, partial research funds</a:t>
            </a:r>
          </a:p>
          <a:p>
            <a:pPr marL="457200" lvl="1" indent="0">
              <a:buNone/>
            </a:pPr>
            <a:r>
              <a:rPr lang="en-US" dirty="0"/>
              <a:t>Criteria for students:</a:t>
            </a:r>
          </a:p>
          <a:p>
            <a:pPr marL="800100" lvl="1" indent="-342900"/>
            <a:r>
              <a:rPr lang="en-US" dirty="0"/>
              <a:t>Citizens of SSA</a:t>
            </a:r>
          </a:p>
          <a:p>
            <a:pPr marL="800100" lvl="1" indent="-342900"/>
            <a:r>
              <a:rPr lang="en-US" dirty="0"/>
              <a:t>Scholars selected on a competitive basis</a:t>
            </a:r>
          </a:p>
          <a:p>
            <a:pPr marL="800100" lvl="1" indent="-342900"/>
            <a:r>
              <a:rPr lang="en-US" dirty="0"/>
              <a:t>Priority</a:t>
            </a:r>
          </a:p>
          <a:p>
            <a:pPr marL="1257300" lvl="2" indent="-342900"/>
            <a:r>
              <a:rPr lang="en-US" sz="2400" dirty="0"/>
              <a:t>Promising young African faculty without PhDs</a:t>
            </a:r>
          </a:p>
          <a:p>
            <a:pPr marL="1257300" lvl="2" indent="-342900"/>
            <a:r>
              <a:rPr lang="en-US" sz="2400" dirty="0"/>
              <a:t>Females</a:t>
            </a:r>
          </a:p>
          <a:p>
            <a:pPr marL="800100" lvl="1" indent="-342900"/>
            <a:r>
              <a:rPr lang="en-US" dirty="0"/>
              <a:t>Includes ‘Sandwich’ of 1-2 years at an International Partner Organization</a:t>
            </a:r>
          </a:p>
          <a:p>
            <a:r>
              <a:rPr lang="en-US" sz="2400" dirty="0" err="1"/>
              <a:t>MoUs</a:t>
            </a:r>
            <a:r>
              <a:rPr lang="en-US" sz="2400" dirty="0"/>
              <a:t> signed with four further partners at this Forum</a:t>
            </a:r>
          </a:p>
          <a:p>
            <a:endParaRPr lang="en-US" dirty="0"/>
          </a:p>
          <a:p>
            <a:endParaRPr lang="en-US" dirty="0"/>
          </a:p>
        </p:txBody>
      </p:sp>
      <p:sp>
        <p:nvSpPr>
          <p:cNvPr id="4" name="Rectangle 3">
            <a:extLst>
              <a:ext uri="{FF2B5EF4-FFF2-40B4-BE49-F238E27FC236}">
                <a16:creationId xmlns:a16="http://schemas.microsoft.com/office/drawing/2014/main" id="{20A82668-0AE3-434E-83DC-940E7EE50CE8}"/>
              </a:ext>
            </a:extLst>
          </p:cNvPr>
          <p:cNvSpPr/>
          <p:nvPr/>
        </p:nvSpPr>
        <p:spPr>
          <a:xfrm>
            <a:off x="5807607" y="1145822"/>
            <a:ext cx="6037545" cy="4939814"/>
          </a:xfrm>
          <a:prstGeom prst="rect">
            <a:avLst/>
          </a:prstGeom>
          <a:solidFill>
            <a:schemeClr val="accent4">
              <a:lumMod val="20000"/>
              <a:lumOff val="80000"/>
            </a:schemeClr>
          </a:solidFill>
        </p:spPr>
        <p:txBody>
          <a:bodyPr wrap="square">
            <a:spAutoFit/>
          </a:bodyPr>
          <a:lstStyle/>
          <a:p>
            <a:r>
              <a:rPr lang="en-US" sz="2100" u="sng" dirty="0" err="1"/>
              <a:t>Finalising</a:t>
            </a:r>
            <a:r>
              <a:rPr lang="en-US" sz="2100" u="sng" dirty="0"/>
              <a:t> Design Innovation Grants (Window 2&amp;3) </a:t>
            </a:r>
          </a:p>
          <a:p>
            <a:pPr marL="285750" indent="-285750">
              <a:buFont typeface="Arial" panose="020B0604020202020204" pitchFamily="34" charset="0"/>
              <a:buChar char="•"/>
            </a:pPr>
            <a:r>
              <a:rPr lang="en-US" sz="2100" dirty="0"/>
              <a:t>Creating research technologies: </a:t>
            </a:r>
          </a:p>
          <a:p>
            <a:pPr marL="742950" lvl="1" indent="-285750">
              <a:buFont typeface="Arial" panose="020B0604020202020204" pitchFamily="34" charset="0"/>
              <a:buChar char="•"/>
            </a:pPr>
            <a:r>
              <a:rPr lang="en-US" sz="2100" dirty="0"/>
              <a:t>Grants to be awarded of up to 3 years for faculty involved in RSIF PhD scholars program</a:t>
            </a:r>
          </a:p>
          <a:p>
            <a:pPr marL="742950" lvl="1" indent="-285750">
              <a:buFont typeface="Arial" panose="020B0604020202020204" pitchFamily="34" charset="0"/>
              <a:buChar char="•"/>
            </a:pPr>
            <a:r>
              <a:rPr lang="en-US" sz="2100" dirty="0"/>
              <a:t>Grants to </a:t>
            </a:r>
            <a:r>
              <a:rPr lang="en-US" sz="2100" dirty="0">
                <a:solidFill>
                  <a:srgbClr val="FF0000"/>
                </a:solidFill>
              </a:rPr>
              <a:t>RSIF post-docs </a:t>
            </a:r>
            <a:r>
              <a:rPr lang="en-US" sz="2100" dirty="0"/>
              <a:t>in AHUs of up to $80,000</a:t>
            </a:r>
          </a:p>
          <a:p>
            <a:pPr marL="742950" lvl="1" indent="-285750">
              <a:buFont typeface="Arial" panose="020B0604020202020204" pitchFamily="34" charset="0"/>
              <a:buChar char="•"/>
            </a:pPr>
            <a:endParaRPr lang="en-US" sz="2100" dirty="0"/>
          </a:p>
          <a:p>
            <a:pPr marL="285750" indent="-285750">
              <a:buFont typeface="Arial" panose="020B0604020202020204" pitchFamily="34" charset="0"/>
              <a:buChar char="•"/>
            </a:pPr>
            <a:r>
              <a:rPr lang="en-US" sz="2100" dirty="0"/>
              <a:t>Stimulating innovation:  </a:t>
            </a:r>
          </a:p>
          <a:p>
            <a:pPr marL="742950" lvl="1" indent="-285750">
              <a:buFont typeface="Arial" panose="020B0604020202020204" pitchFamily="34" charset="0"/>
              <a:buChar char="•"/>
            </a:pPr>
            <a:r>
              <a:rPr lang="en-US" sz="2100" dirty="0"/>
              <a:t>Competitive grants to support the development of Innovation-enabling environments in RSIF Host Universities</a:t>
            </a:r>
          </a:p>
          <a:p>
            <a:pPr marL="742950" lvl="1" indent="-285750">
              <a:buFont typeface="Arial" panose="020B0604020202020204" pitchFamily="34" charset="0"/>
              <a:buChar char="•"/>
            </a:pPr>
            <a:endParaRPr lang="en-US" sz="2100" dirty="0"/>
          </a:p>
          <a:p>
            <a:pPr marL="742950" lvl="1" indent="-285750">
              <a:buFont typeface="Arial" panose="020B0604020202020204" pitchFamily="34" charset="0"/>
              <a:buChar char="•"/>
            </a:pPr>
            <a:r>
              <a:rPr lang="en-US" sz="2100" dirty="0"/>
              <a:t>Competitive grants to faculty of RSIF Host Universities in partnership with private sector who will co-finance the project.</a:t>
            </a:r>
          </a:p>
        </p:txBody>
      </p:sp>
      <p:pic>
        <p:nvPicPr>
          <p:cNvPr id="5" name="Picture 4">
            <a:extLst>
              <a:ext uri="{FF2B5EF4-FFF2-40B4-BE49-F238E27FC236}">
                <a16:creationId xmlns:a16="http://schemas.microsoft.com/office/drawing/2014/main" id="{7DE61DC8-2B06-4081-B041-3A68D9B2D39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3419" y="6443073"/>
            <a:ext cx="1814412" cy="344738"/>
          </a:xfrm>
          <a:prstGeom prst="rect">
            <a:avLst/>
          </a:prstGeom>
        </p:spPr>
      </p:pic>
      <p:pic>
        <p:nvPicPr>
          <p:cNvPr id="6" name="Picture 8">
            <a:extLst>
              <a:ext uri="{FF2B5EF4-FFF2-40B4-BE49-F238E27FC236}">
                <a16:creationId xmlns:a16="http://schemas.microsoft.com/office/drawing/2014/main" id="{E3380DB0-6C22-4502-9A98-AC03239C8CF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913108" y="6430490"/>
            <a:ext cx="928372" cy="35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31117498-20CA-4886-B837-73F876C1C06F}"/>
              </a:ext>
            </a:extLst>
          </p:cNvPr>
          <p:cNvCxnSpPr>
            <a:cxnSpLocks/>
          </p:cNvCxnSpPr>
          <p:nvPr/>
        </p:nvCxnSpPr>
        <p:spPr>
          <a:xfrm>
            <a:off x="283419" y="6353637"/>
            <a:ext cx="115580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98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166" y="147505"/>
            <a:ext cx="10515600" cy="840120"/>
          </a:xfrm>
        </p:spPr>
        <p:txBody>
          <a:bodyPr>
            <a:normAutofit fontScale="90000"/>
          </a:bodyPr>
          <a:lstStyle/>
          <a:p>
            <a:pPr algn="ctr"/>
            <a:r>
              <a:rPr lang="en-US" sz="2800" dirty="0">
                <a:latin typeface="+mn-lt"/>
              </a:rPr>
              <a:t>Funding goal: </a:t>
            </a:r>
            <a:r>
              <a:rPr lang="en-US" sz="2800" dirty="0">
                <a:latin typeface="+mn-lt"/>
                <a:ea typeface="Calibri" charset="0"/>
                <a:cs typeface="Calibri" charset="0"/>
              </a:rPr>
              <a:t>Raise US $65 million in seed funds and ultimately make the fund sustainable</a:t>
            </a:r>
            <a:endParaRPr lang="en-US" sz="2800" dirty="0"/>
          </a:p>
        </p:txBody>
      </p:sp>
      <p:sp>
        <p:nvSpPr>
          <p:cNvPr id="3" name="Content Placeholder 2"/>
          <p:cNvSpPr>
            <a:spLocks noGrp="1"/>
          </p:cNvSpPr>
          <p:nvPr>
            <p:ph idx="1"/>
          </p:nvPr>
        </p:nvSpPr>
        <p:spPr>
          <a:xfrm>
            <a:off x="639192" y="1349406"/>
            <a:ext cx="9579357" cy="4785063"/>
          </a:xfrm>
        </p:spPr>
        <p:txBody>
          <a:bodyPr>
            <a:noAutofit/>
          </a:bodyPr>
          <a:lstStyle/>
          <a:p>
            <a:endParaRPr lang="en-US" sz="2200" dirty="0">
              <a:latin typeface="Calibri" charset="0"/>
              <a:ea typeface="Calibri" charset="0"/>
              <a:cs typeface="Calibri" charset="0"/>
            </a:endParaRPr>
          </a:p>
        </p:txBody>
      </p:sp>
      <p:graphicFrame>
        <p:nvGraphicFramePr>
          <p:cNvPr id="4" name="Diagram 3">
            <a:extLst>
              <a:ext uri="{FF2B5EF4-FFF2-40B4-BE49-F238E27FC236}">
                <a16:creationId xmlns:a16="http://schemas.microsoft.com/office/drawing/2014/main" id="{109958CB-FF00-443D-B743-9EDFE30263E8}"/>
              </a:ext>
            </a:extLst>
          </p:cNvPr>
          <p:cNvGraphicFramePr/>
          <p:nvPr>
            <p:extLst>
              <p:ext uri="{D42A27DB-BD31-4B8C-83A1-F6EECF244321}">
                <p14:modId xmlns:p14="http://schemas.microsoft.com/office/powerpoint/2010/main" val="4103964921"/>
              </p:ext>
            </p:extLst>
          </p:nvPr>
        </p:nvGraphicFramePr>
        <p:xfrm>
          <a:off x="219949" y="1077060"/>
          <a:ext cx="6889978" cy="5302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26CDCB4C-73A6-42CF-B4E0-8B0DD02593A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83419" y="6443073"/>
            <a:ext cx="1814412" cy="344738"/>
          </a:xfrm>
          <a:prstGeom prst="rect">
            <a:avLst/>
          </a:prstGeom>
        </p:spPr>
      </p:pic>
      <p:pic>
        <p:nvPicPr>
          <p:cNvPr id="6" name="Picture 8">
            <a:extLst>
              <a:ext uri="{FF2B5EF4-FFF2-40B4-BE49-F238E27FC236}">
                <a16:creationId xmlns:a16="http://schemas.microsoft.com/office/drawing/2014/main" id="{CFD24A79-FBA1-4CB7-BD90-7279702A1B8E}"/>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9950798" y="6392481"/>
            <a:ext cx="928372" cy="35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1387ED26-AA61-4264-91D2-43348EF19BDA}"/>
              </a:ext>
            </a:extLst>
          </p:cNvPr>
          <p:cNvCxnSpPr>
            <a:cxnSpLocks/>
          </p:cNvCxnSpPr>
          <p:nvPr/>
        </p:nvCxnSpPr>
        <p:spPr>
          <a:xfrm>
            <a:off x="283419" y="6353637"/>
            <a:ext cx="10595751"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DE4224A-7D43-424B-AA96-BE191FF4DDCD}"/>
              </a:ext>
            </a:extLst>
          </p:cNvPr>
          <p:cNvPicPr>
            <a:picLocks noChangeAspect="1"/>
          </p:cNvPicPr>
          <p:nvPr/>
        </p:nvPicPr>
        <p:blipFill>
          <a:blip r:embed="rId9"/>
          <a:stretch>
            <a:fillRect/>
          </a:stretch>
        </p:blipFill>
        <p:spPr>
          <a:xfrm>
            <a:off x="10944766" y="171225"/>
            <a:ext cx="1029695" cy="574253"/>
          </a:xfrm>
          <a:prstGeom prst="rect">
            <a:avLst/>
          </a:prstGeom>
        </p:spPr>
      </p:pic>
      <p:pic>
        <p:nvPicPr>
          <p:cNvPr id="10" name="Picture 9">
            <a:extLst>
              <a:ext uri="{FF2B5EF4-FFF2-40B4-BE49-F238E27FC236}">
                <a16:creationId xmlns:a16="http://schemas.microsoft.com/office/drawing/2014/main" id="{1C62EBAD-1AB1-460B-8DDA-5E0AD451308B}"/>
              </a:ext>
            </a:extLst>
          </p:cNvPr>
          <p:cNvPicPr>
            <a:picLocks noChangeAspect="1"/>
          </p:cNvPicPr>
          <p:nvPr/>
        </p:nvPicPr>
        <p:blipFill rotWithShape="1">
          <a:blip r:embed="rId10"/>
          <a:srcRect t="5134"/>
          <a:stretch/>
        </p:blipFill>
        <p:spPr>
          <a:xfrm>
            <a:off x="7468433" y="2431147"/>
            <a:ext cx="4503618" cy="1726158"/>
          </a:xfrm>
          <a:prstGeom prst="rect">
            <a:avLst/>
          </a:prstGeom>
        </p:spPr>
      </p:pic>
      <p:sp>
        <p:nvSpPr>
          <p:cNvPr id="11" name="TextBox 10">
            <a:extLst>
              <a:ext uri="{FF2B5EF4-FFF2-40B4-BE49-F238E27FC236}">
                <a16:creationId xmlns:a16="http://schemas.microsoft.com/office/drawing/2014/main" id="{116897FA-9419-464B-9C98-75645A45504A}"/>
              </a:ext>
            </a:extLst>
          </p:cNvPr>
          <p:cNvSpPr txBox="1"/>
          <p:nvPr/>
        </p:nvSpPr>
        <p:spPr>
          <a:xfrm>
            <a:off x="7413343" y="2004334"/>
            <a:ext cx="4292082" cy="369332"/>
          </a:xfrm>
          <a:prstGeom prst="rect">
            <a:avLst/>
          </a:prstGeom>
          <a:noFill/>
        </p:spPr>
        <p:txBody>
          <a:bodyPr wrap="square" rtlCol="0">
            <a:spAutoFit/>
          </a:bodyPr>
          <a:lstStyle/>
          <a:p>
            <a:r>
              <a:rPr lang="en-US" u="sng" dirty="0"/>
              <a:t>Growth in financial contribution</a:t>
            </a:r>
          </a:p>
        </p:txBody>
      </p:sp>
    </p:spTree>
    <p:extLst>
      <p:ext uri="{BB962C8B-B14F-4D97-AF65-F5344CB8AC3E}">
        <p14:creationId xmlns:p14="http://schemas.microsoft.com/office/powerpoint/2010/main" val="80540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931A-E7A0-47D5-B485-2576614D934E}"/>
              </a:ext>
            </a:extLst>
          </p:cNvPr>
          <p:cNvSpPr>
            <a:spLocks noGrp="1"/>
          </p:cNvSpPr>
          <p:nvPr>
            <p:ph type="title"/>
          </p:nvPr>
        </p:nvSpPr>
        <p:spPr>
          <a:xfrm>
            <a:off x="838200" y="365125"/>
            <a:ext cx="10515600" cy="1325563"/>
          </a:xfrm>
        </p:spPr>
        <p:txBody>
          <a:bodyPr>
            <a:normAutofit/>
          </a:bodyPr>
          <a:lstStyle/>
          <a:p>
            <a:r>
              <a:rPr lang="en-US" dirty="0"/>
              <a:t>How to join</a:t>
            </a:r>
          </a:p>
        </p:txBody>
      </p:sp>
      <p:graphicFrame>
        <p:nvGraphicFramePr>
          <p:cNvPr id="5" name="Content Placeholder 2">
            <a:extLst>
              <a:ext uri="{FF2B5EF4-FFF2-40B4-BE49-F238E27FC236}">
                <a16:creationId xmlns:a16="http://schemas.microsoft.com/office/drawing/2014/main" id="{44CB2E28-C274-4787-BB3A-15C711AF4CD6}"/>
              </a:ext>
            </a:extLst>
          </p:cNvPr>
          <p:cNvGraphicFramePr>
            <a:graphicFrameLocks noGrp="1"/>
          </p:cNvGraphicFramePr>
          <p:nvPr>
            <p:ph idx="1"/>
            <p:extLst>
              <p:ext uri="{D42A27DB-BD31-4B8C-83A1-F6EECF244321}">
                <p14:modId xmlns:p14="http://schemas.microsoft.com/office/powerpoint/2010/main" val="1693517912"/>
              </p:ext>
            </p:extLst>
          </p:nvPr>
        </p:nvGraphicFramePr>
        <p:xfrm>
          <a:off x="838200" y="156238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723F387D-095E-4CEE-BB14-BF1D5B82DD2D}"/>
              </a:ext>
            </a:extLst>
          </p:cNvPr>
          <p:cNvPicPr>
            <a:picLocks noChangeAspect="1"/>
          </p:cNvPicPr>
          <p:nvPr/>
        </p:nvPicPr>
        <p:blipFill rotWithShape="1">
          <a:blip r:embed="rId7"/>
          <a:srcRect t="14956"/>
          <a:stretch/>
        </p:blipFill>
        <p:spPr>
          <a:xfrm>
            <a:off x="9935548" y="6176962"/>
            <a:ext cx="1418252" cy="617087"/>
          </a:xfrm>
          <a:prstGeom prst="rect">
            <a:avLst/>
          </a:prstGeom>
        </p:spPr>
      </p:pic>
      <p:pic>
        <p:nvPicPr>
          <p:cNvPr id="8" name="Picture 8">
            <a:extLst>
              <a:ext uri="{FF2B5EF4-FFF2-40B4-BE49-F238E27FC236}">
                <a16:creationId xmlns:a16="http://schemas.microsoft.com/office/drawing/2014/main" id="{9E7F1037-CEE2-4A62-8B24-5CD26A752CF6}"/>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5510698" y="6264751"/>
            <a:ext cx="1170604" cy="44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D4E2E26-BFC2-47C4-A325-1E262A152C6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38200" y="6314449"/>
            <a:ext cx="2027643" cy="385252"/>
          </a:xfrm>
          <a:prstGeom prst="rect">
            <a:avLst/>
          </a:prstGeom>
        </p:spPr>
      </p:pic>
      <p:cxnSp>
        <p:nvCxnSpPr>
          <p:cNvPr id="11" name="Straight Connector 10">
            <a:extLst>
              <a:ext uri="{FF2B5EF4-FFF2-40B4-BE49-F238E27FC236}">
                <a16:creationId xmlns:a16="http://schemas.microsoft.com/office/drawing/2014/main" id="{88BF0BAE-0C52-4CE0-ADC9-3781F7AE3013}"/>
              </a:ext>
            </a:extLst>
          </p:cNvPr>
          <p:cNvCxnSpPr/>
          <p:nvPr/>
        </p:nvCxnSpPr>
        <p:spPr>
          <a:xfrm>
            <a:off x="734291" y="6068291"/>
            <a:ext cx="106195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179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ECE76-8D6F-4CB2-B5EB-3D6428593C41}"/>
              </a:ext>
            </a:extLst>
          </p:cNvPr>
          <p:cNvSpPr/>
          <p:nvPr/>
        </p:nvSpPr>
        <p:spPr>
          <a:xfrm flipV="1">
            <a:off x="0" y="-93305"/>
            <a:ext cx="12191998" cy="3022600"/>
          </a:xfrm>
          <a:prstGeom prst="rect">
            <a:avLst/>
          </a:prstGeom>
          <a:solidFill>
            <a:srgbClr val="005B9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endParaRPr lang="en-US" altLang="en-US" sz="1800">
              <a:solidFill>
                <a:srgbClr val="FFFFFF"/>
              </a:solidFill>
              <a:latin typeface="Arial" panose="020B0604020202020204" pitchFamily="34" charset="0"/>
              <a:cs typeface="Arial" panose="020B0604020202020204" pitchFamily="34" charset="0"/>
            </a:endParaRPr>
          </a:p>
        </p:txBody>
      </p:sp>
      <p:pic>
        <p:nvPicPr>
          <p:cNvPr id="9219" name="Picture 2">
            <a:extLst>
              <a:ext uri="{FF2B5EF4-FFF2-40B4-BE49-F238E27FC236}">
                <a16:creationId xmlns:a16="http://schemas.microsoft.com/office/drawing/2014/main" id="{AD4A86AC-D6D4-4254-A5F1-2B37AAFD5A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505303"/>
            <a:ext cx="12191998"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21">
            <a:extLst>
              <a:ext uri="{FF2B5EF4-FFF2-40B4-BE49-F238E27FC236}">
                <a16:creationId xmlns:a16="http://schemas.microsoft.com/office/drawing/2014/main" id="{6916179A-BD21-4C5C-A9AD-2EA2AD225176}"/>
              </a:ext>
            </a:extLst>
          </p:cNvPr>
          <p:cNvSpPr txBox="1">
            <a:spLocks noChangeArrowheads="1"/>
          </p:cNvSpPr>
          <p:nvPr/>
        </p:nvSpPr>
        <p:spPr bwMode="auto">
          <a:xfrm>
            <a:off x="642938" y="4057650"/>
            <a:ext cx="108710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200" b="1" dirty="0">
                <a:latin typeface="Arial" panose="020B0604020202020204" pitchFamily="34" charset="0"/>
                <a:cs typeface="Arial" panose="020B0604020202020204" pitchFamily="34" charset="0"/>
              </a:rPr>
              <a:t>International Centre of Insect Physiology and Ecology</a:t>
            </a:r>
          </a:p>
        </p:txBody>
      </p:sp>
      <p:sp>
        <p:nvSpPr>
          <p:cNvPr id="9221" name="TextBox 22">
            <a:extLst>
              <a:ext uri="{FF2B5EF4-FFF2-40B4-BE49-F238E27FC236}">
                <a16:creationId xmlns:a16="http://schemas.microsoft.com/office/drawing/2014/main" id="{7654EC5B-273F-4DD1-B59A-EF8E7FD16B67}"/>
              </a:ext>
            </a:extLst>
          </p:cNvPr>
          <p:cNvSpPr txBox="1">
            <a:spLocks noChangeArrowheads="1"/>
          </p:cNvSpPr>
          <p:nvPr/>
        </p:nvSpPr>
        <p:spPr bwMode="auto">
          <a:xfrm>
            <a:off x="642938" y="4662131"/>
            <a:ext cx="38989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2163"/>
              </a:lnSpc>
              <a:spcBef>
                <a:spcPct val="0"/>
              </a:spcBef>
              <a:buNone/>
            </a:pPr>
            <a:r>
              <a:rPr lang="en-US" altLang="en-US" sz="1600" dirty="0">
                <a:latin typeface="Arial" panose="020B0604020202020204" pitchFamily="34" charset="0"/>
                <a:cs typeface="Arial" panose="020B0604020202020204" pitchFamily="34" charset="0"/>
              </a:rPr>
              <a:t>P.O. Box 30772-00100, Nairobi, Kenya</a:t>
            </a:r>
          </a:p>
          <a:p>
            <a:pPr>
              <a:lnSpc>
                <a:spcPts val="2163"/>
              </a:lnSpc>
              <a:spcBef>
                <a:spcPct val="0"/>
              </a:spcBef>
              <a:buNone/>
            </a:pPr>
            <a:r>
              <a:rPr lang="en-US" altLang="en-US" sz="1600" dirty="0">
                <a:latin typeface="Arial" panose="020B0604020202020204" pitchFamily="34" charset="0"/>
                <a:cs typeface="Arial" panose="020B0604020202020204" pitchFamily="34" charset="0"/>
              </a:rPr>
              <a:t>Tel: +254 (20) 8632000</a:t>
            </a:r>
          </a:p>
          <a:p>
            <a:pPr>
              <a:lnSpc>
                <a:spcPts val="2163"/>
              </a:lnSpc>
              <a:spcBef>
                <a:spcPct val="0"/>
              </a:spcBef>
              <a:buNone/>
            </a:pPr>
            <a:r>
              <a:rPr lang="en-US" altLang="en-US" sz="1600" dirty="0">
                <a:latin typeface="Arial" panose="020B0604020202020204" pitchFamily="34" charset="0"/>
                <a:cs typeface="Arial" panose="020B0604020202020204" pitchFamily="34" charset="0"/>
              </a:rPr>
              <a:t>E-mail: </a:t>
            </a:r>
            <a:r>
              <a:rPr lang="en-US" altLang="en-US" sz="1600" dirty="0">
                <a:solidFill>
                  <a:srgbClr val="004FAC"/>
                </a:solidFill>
                <a:latin typeface="Arial" panose="020B0604020202020204" pitchFamily="34" charset="0"/>
                <a:cs typeface="Arial" panose="020B0604020202020204" pitchFamily="34" charset="0"/>
                <a:hlinkClick r:id="rId3"/>
              </a:rPr>
              <a:t>icipe@icipe.org</a:t>
            </a:r>
            <a:endParaRPr lang="en-US" altLang="en-US" sz="1600" dirty="0">
              <a:solidFill>
                <a:srgbClr val="004FAC"/>
              </a:solidFill>
              <a:latin typeface="Arial" panose="020B0604020202020204" pitchFamily="34" charset="0"/>
              <a:cs typeface="Arial" panose="020B0604020202020204" pitchFamily="34" charset="0"/>
            </a:endParaRPr>
          </a:p>
          <a:p>
            <a:pPr>
              <a:lnSpc>
                <a:spcPts val="2163"/>
              </a:lnSpc>
              <a:spcBef>
                <a:spcPct val="0"/>
              </a:spcBef>
              <a:buNone/>
            </a:pPr>
            <a:r>
              <a:rPr lang="en-US" altLang="en-US" sz="1600" dirty="0">
                <a:latin typeface="Arial" panose="020B0604020202020204" pitchFamily="34" charset="0"/>
                <a:cs typeface="Arial" panose="020B0604020202020204" pitchFamily="34" charset="0"/>
              </a:rPr>
              <a:t>Website: </a:t>
            </a:r>
            <a:r>
              <a:rPr lang="en-US" altLang="en-US" sz="1600" dirty="0">
                <a:solidFill>
                  <a:srgbClr val="004FAC"/>
                </a:solidFill>
                <a:latin typeface="Arial" panose="020B0604020202020204" pitchFamily="34" charset="0"/>
                <a:cs typeface="Arial" panose="020B0604020202020204" pitchFamily="34" charset="0"/>
                <a:hlinkClick r:id="rId4"/>
              </a:rPr>
              <a:t>www.icipe.org</a:t>
            </a:r>
            <a:r>
              <a:rPr lang="en-US" altLang="en-US" sz="1600" dirty="0">
                <a:solidFill>
                  <a:srgbClr val="004FAC"/>
                </a:solidFill>
                <a:latin typeface="Arial" panose="020B0604020202020204" pitchFamily="34" charset="0"/>
                <a:cs typeface="Arial" panose="020B0604020202020204" pitchFamily="34" charset="0"/>
              </a:rPr>
              <a:t> </a:t>
            </a:r>
          </a:p>
        </p:txBody>
      </p:sp>
      <p:sp>
        <p:nvSpPr>
          <p:cNvPr id="9222" name="TextBox 21">
            <a:extLst>
              <a:ext uri="{FF2B5EF4-FFF2-40B4-BE49-F238E27FC236}">
                <a16:creationId xmlns:a16="http://schemas.microsoft.com/office/drawing/2014/main" id="{42D83FAB-493D-4A14-A743-42DF44CA05F3}"/>
              </a:ext>
            </a:extLst>
          </p:cNvPr>
          <p:cNvSpPr txBox="1">
            <a:spLocks noChangeArrowheads="1"/>
          </p:cNvSpPr>
          <p:nvPr/>
        </p:nvSpPr>
        <p:spPr bwMode="auto">
          <a:xfrm>
            <a:off x="1762125" y="1017589"/>
            <a:ext cx="86677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7200">
                <a:solidFill>
                  <a:schemeClr val="bg1"/>
                </a:solidFill>
                <a:latin typeface="Arial" panose="020B0604020202020204" pitchFamily="34" charset="0"/>
                <a:cs typeface="Arial" panose="020B0604020202020204" pitchFamily="34" charset="0"/>
              </a:rPr>
              <a:t>Thank you</a:t>
            </a:r>
          </a:p>
        </p:txBody>
      </p:sp>
      <p:pic>
        <p:nvPicPr>
          <p:cNvPr id="9223" name="Picture 8">
            <a:extLst>
              <a:ext uri="{FF2B5EF4-FFF2-40B4-BE49-F238E27FC236}">
                <a16:creationId xmlns:a16="http://schemas.microsoft.com/office/drawing/2014/main" id="{32C2CD43-1AC9-4B56-A177-865D5FA8E0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1264" y="3208338"/>
            <a:ext cx="201612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4" name="Group 17">
            <a:extLst>
              <a:ext uri="{FF2B5EF4-FFF2-40B4-BE49-F238E27FC236}">
                <a16:creationId xmlns:a16="http://schemas.microsoft.com/office/drawing/2014/main" id="{42DD5450-1DCF-4B8B-88F8-3AACDA1C9A3C}"/>
              </a:ext>
            </a:extLst>
          </p:cNvPr>
          <p:cNvGrpSpPr>
            <a:grpSpLocks/>
          </p:cNvGrpSpPr>
          <p:nvPr/>
        </p:nvGrpSpPr>
        <p:grpSpPr bwMode="auto">
          <a:xfrm>
            <a:off x="8078690" y="4693314"/>
            <a:ext cx="3816350" cy="1049337"/>
            <a:chOff x="173559" y="5562917"/>
            <a:chExt cx="4938713" cy="1358718"/>
          </a:xfrm>
        </p:grpSpPr>
        <p:grpSp>
          <p:nvGrpSpPr>
            <p:cNvPr id="9226" name="Group 16">
              <a:extLst>
                <a:ext uri="{FF2B5EF4-FFF2-40B4-BE49-F238E27FC236}">
                  <a16:creationId xmlns:a16="http://schemas.microsoft.com/office/drawing/2014/main" id="{AFA99268-F24B-481D-9F62-B76CFE16350E}"/>
                </a:ext>
              </a:extLst>
            </p:cNvPr>
            <p:cNvGrpSpPr>
              <a:grpSpLocks/>
            </p:cNvGrpSpPr>
            <p:nvPr/>
          </p:nvGrpSpPr>
          <p:grpSpPr bwMode="auto">
            <a:xfrm>
              <a:off x="173559" y="5562917"/>
              <a:ext cx="4938712" cy="461943"/>
              <a:chOff x="438805" y="5647537"/>
              <a:chExt cx="4938712" cy="461943"/>
            </a:xfrm>
          </p:grpSpPr>
          <p:sp>
            <p:nvSpPr>
              <p:cNvPr id="10" name="Shape 1597">
                <a:extLst>
                  <a:ext uri="{FF2B5EF4-FFF2-40B4-BE49-F238E27FC236}">
                    <a16:creationId xmlns:a16="http://schemas.microsoft.com/office/drawing/2014/main" id="{D3748EC9-CBD9-4909-B51E-7160F23F4084}"/>
                  </a:ext>
                </a:extLst>
              </p:cNvPr>
              <p:cNvSpPr/>
              <p:nvPr/>
            </p:nvSpPr>
            <p:spPr bwMode="auto">
              <a:xfrm>
                <a:off x="438805" y="5748258"/>
                <a:ext cx="273232" cy="271333"/>
              </a:xfrm>
              <a:custGeom>
                <a:avLst/>
                <a:gdLst/>
                <a:ahLst/>
                <a:cxnLst>
                  <a:cxn ang="0">
                    <a:pos x="wd2" y="hd2"/>
                  </a:cxn>
                  <a:cxn ang="5400000">
                    <a:pos x="wd2" y="hd2"/>
                  </a:cxn>
                  <a:cxn ang="10800000">
                    <a:pos x="wd2" y="hd2"/>
                  </a:cxn>
                  <a:cxn ang="16200000">
                    <a:pos x="wd2" y="hd2"/>
                  </a:cxn>
                </a:cxnLst>
                <a:rect l="0" t="0" r="r" b="b"/>
                <a:pathLst>
                  <a:path w="21600" h="21600" extrusionOk="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path>
                </a:pathLst>
              </a:custGeom>
              <a:solidFill>
                <a:srgbClr val="000090"/>
              </a:solidFill>
              <a:ln w="12700" cap="flat">
                <a:noFill/>
                <a:miter lim="400000"/>
              </a:ln>
              <a:effectLst/>
            </p:spPr>
            <p:txBody>
              <a:bodyPr lIns="28575" tIns="28575" rIns="28575" bIns="28575" anchor="ctr"/>
              <a:lstStyle/>
              <a:p>
                <a:pPr defTabSz="342892">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ffectLst>
                    <a:outerShdw blurRad="38100" dist="12700" dir="5400000" rotWithShape="0">
                      <a:srgbClr val="000000">
                        <a:alpha val="50000"/>
                      </a:srgbClr>
                    </a:outerShdw>
                  </a:effectLst>
                </a:endParaRPr>
              </a:p>
            </p:txBody>
          </p:sp>
          <p:sp>
            <p:nvSpPr>
              <p:cNvPr id="9234" name="TextBox 27">
                <a:extLst>
                  <a:ext uri="{FF2B5EF4-FFF2-40B4-BE49-F238E27FC236}">
                    <a16:creationId xmlns:a16="http://schemas.microsoft.com/office/drawing/2014/main" id="{453354F0-FE2F-4483-8DB8-74A8F47845FD}"/>
                  </a:ext>
                </a:extLst>
              </p:cNvPr>
              <p:cNvSpPr txBox="1">
                <a:spLocks noChangeArrowheads="1"/>
              </p:cNvSpPr>
              <p:nvPr/>
            </p:nvSpPr>
            <p:spPr bwMode="auto">
              <a:xfrm>
                <a:off x="770592" y="5647537"/>
                <a:ext cx="4606925" cy="46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2163"/>
                  </a:lnSpc>
                  <a:spcBef>
                    <a:spcPct val="0"/>
                  </a:spcBef>
                  <a:spcAft>
                    <a:spcPts val="500"/>
                  </a:spcAft>
                  <a:buNone/>
                </a:pPr>
                <a:r>
                  <a:rPr lang="en-US" altLang="en-US" sz="1600">
                    <a:solidFill>
                      <a:srgbClr val="004FAC"/>
                    </a:solidFill>
                    <a:latin typeface="Helvetica" panose="020B0604020202020204" pitchFamily="34" charset="0"/>
                    <a:ea typeface="Helvetica" panose="020B0604020202020204" pitchFamily="34" charset="0"/>
                    <a:cs typeface="Helvetica" panose="020B0604020202020204" pitchFamily="34" charset="0"/>
                  </a:rPr>
                  <a:t>facebook.com/icipe.insects/icipe </a:t>
                </a:r>
              </a:p>
            </p:txBody>
          </p:sp>
        </p:grpSp>
        <p:grpSp>
          <p:nvGrpSpPr>
            <p:cNvPr id="9227" name="Group 3">
              <a:extLst>
                <a:ext uri="{FF2B5EF4-FFF2-40B4-BE49-F238E27FC236}">
                  <a16:creationId xmlns:a16="http://schemas.microsoft.com/office/drawing/2014/main" id="{6B12BD3C-9F11-4523-A592-C89E1692E634}"/>
                </a:ext>
              </a:extLst>
            </p:cNvPr>
            <p:cNvGrpSpPr>
              <a:grpSpLocks/>
            </p:cNvGrpSpPr>
            <p:nvPr/>
          </p:nvGrpSpPr>
          <p:grpSpPr bwMode="auto">
            <a:xfrm>
              <a:off x="173559" y="6018528"/>
              <a:ext cx="4938713" cy="461943"/>
              <a:chOff x="438805" y="6255549"/>
              <a:chExt cx="4938713" cy="461943"/>
            </a:xfrm>
          </p:grpSpPr>
          <p:sp>
            <p:nvSpPr>
              <p:cNvPr id="11" name="Shape 1599">
                <a:extLst>
                  <a:ext uri="{FF2B5EF4-FFF2-40B4-BE49-F238E27FC236}">
                    <a16:creationId xmlns:a16="http://schemas.microsoft.com/office/drawing/2014/main" id="{A0190790-3364-4E91-AC51-F6CD5F90C77B}"/>
                  </a:ext>
                </a:extLst>
              </p:cNvPr>
              <p:cNvSpPr/>
              <p:nvPr/>
            </p:nvSpPr>
            <p:spPr bwMode="auto">
              <a:xfrm>
                <a:off x="438805" y="6365214"/>
                <a:ext cx="273232" cy="273389"/>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7"/>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000090"/>
              </a:solidFill>
              <a:ln w="12700" cap="flat">
                <a:noFill/>
                <a:miter lim="400000"/>
              </a:ln>
              <a:effectLst/>
            </p:spPr>
            <p:txBody>
              <a:bodyPr lIns="28575" tIns="28575" rIns="28575" bIns="28575" anchor="ctr"/>
              <a:lstStyle/>
              <a:p>
                <a:pPr defTabSz="342892">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ffectLst>
                    <a:outerShdw blurRad="38100" dist="12700" dir="5400000" rotWithShape="0">
                      <a:srgbClr val="000000">
                        <a:alpha val="50000"/>
                      </a:srgbClr>
                    </a:outerShdw>
                  </a:effectLst>
                </a:endParaRPr>
              </a:p>
            </p:txBody>
          </p:sp>
          <p:sp>
            <p:nvSpPr>
              <p:cNvPr id="9232" name="TextBox 31">
                <a:extLst>
                  <a:ext uri="{FF2B5EF4-FFF2-40B4-BE49-F238E27FC236}">
                    <a16:creationId xmlns:a16="http://schemas.microsoft.com/office/drawing/2014/main" id="{554EB686-42E8-4FD6-844D-E01634E3E2FC}"/>
                  </a:ext>
                </a:extLst>
              </p:cNvPr>
              <p:cNvSpPr txBox="1">
                <a:spLocks noChangeArrowheads="1"/>
              </p:cNvSpPr>
              <p:nvPr/>
            </p:nvSpPr>
            <p:spPr bwMode="auto">
              <a:xfrm>
                <a:off x="770592" y="6255549"/>
                <a:ext cx="4606926" cy="46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2163"/>
                  </a:lnSpc>
                  <a:spcBef>
                    <a:spcPct val="0"/>
                  </a:spcBef>
                  <a:spcAft>
                    <a:spcPts val="500"/>
                  </a:spcAft>
                  <a:buNone/>
                </a:pPr>
                <a:r>
                  <a:rPr lang="en-US" altLang="en-US" sz="1600">
                    <a:solidFill>
                      <a:srgbClr val="004FAC"/>
                    </a:solidFill>
                    <a:latin typeface="Helvetica" panose="020B0604020202020204" pitchFamily="34" charset="0"/>
                    <a:ea typeface="Helvetica" panose="020B0604020202020204" pitchFamily="34" charset="0"/>
                    <a:cs typeface="Helvetica" panose="020B0604020202020204" pitchFamily="34" charset="0"/>
                  </a:rPr>
                  <a:t>twitter.com/icipe </a:t>
                </a:r>
              </a:p>
            </p:txBody>
          </p:sp>
        </p:grpSp>
        <p:grpSp>
          <p:nvGrpSpPr>
            <p:cNvPr id="9228" name="Group 15">
              <a:extLst>
                <a:ext uri="{FF2B5EF4-FFF2-40B4-BE49-F238E27FC236}">
                  <a16:creationId xmlns:a16="http://schemas.microsoft.com/office/drawing/2014/main" id="{4F059DC2-8F98-4A05-859F-4B052E3BFE14}"/>
                </a:ext>
              </a:extLst>
            </p:cNvPr>
            <p:cNvGrpSpPr>
              <a:grpSpLocks/>
            </p:cNvGrpSpPr>
            <p:nvPr/>
          </p:nvGrpSpPr>
          <p:grpSpPr bwMode="auto">
            <a:xfrm>
              <a:off x="173559" y="6459692"/>
              <a:ext cx="4938713" cy="461943"/>
              <a:chOff x="438805" y="6809587"/>
              <a:chExt cx="4938713" cy="461943"/>
            </a:xfrm>
          </p:grpSpPr>
          <p:sp>
            <p:nvSpPr>
              <p:cNvPr id="12" name="Shape 1603">
                <a:extLst>
                  <a:ext uri="{FF2B5EF4-FFF2-40B4-BE49-F238E27FC236}">
                    <a16:creationId xmlns:a16="http://schemas.microsoft.com/office/drawing/2014/main" id="{5D5FCE80-E0D4-41AC-A753-703C702BE9B4}"/>
                  </a:ext>
                </a:extLst>
              </p:cNvPr>
              <p:cNvSpPr/>
              <p:nvPr/>
            </p:nvSpPr>
            <p:spPr bwMode="auto">
              <a:xfrm>
                <a:off x="438805" y="6930308"/>
                <a:ext cx="273232" cy="271333"/>
              </a:xfrm>
              <a:custGeom>
                <a:avLst/>
                <a:gdLst/>
                <a:ahLst/>
                <a:cxnLst>
                  <a:cxn ang="0">
                    <a:pos x="wd2" y="hd2"/>
                  </a:cxn>
                  <a:cxn ang="5400000">
                    <a:pos x="wd2" y="hd2"/>
                  </a:cxn>
                  <a:cxn ang="10800000">
                    <a:pos x="wd2" y="hd2"/>
                  </a:cxn>
                  <a:cxn ang="16200000">
                    <a:pos x="wd2" y="hd2"/>
                  </a:cxn>
                </a:cxnLst>
                <a:rect l="0" t="0" r="r" b="b"/>
                <a:pathLst>
                  <a:path w="21600" h="21600" extrusionOk="0">
                    <a:moveTo>
                      <a:pt x="18885" y="0"/>
                    </a:moveTo>
                    <a:cubicBezTo>
                      <a:pt x="19634" y="0"/>
                      <a:pt x="20275" y="267"/>
                      <a:pt x="20804" y="796"/>
                    </a:cubicBezTo>
                    <a:cubicBezTo>
                      <a:pt x="21333" y="1328"/>
                      <a:pt x="21600" y="1965"/>
                      <a:pt x="21600" y="2714"/>
                    </a:cubicBezTo>
                    <a:lnTo>
                      <a:pt x="21600" y="18886"/>
                    </a:lnTo>
                    <a:cubicBezTo>
                      <a:pt x="21600" y="19274"/>
                      <a:pt x="21527" y="19629"/>
                      <a:pt x="21383" y="19955"/>
                    </a:cubicBezTo>
                    <a:cubicBezTo>
                      <a:pt x="21236" y="20284"/>
                      <a:pt x="21045" y="20566"/>
                      <a:pt x="20807" y="20807"/>
                    </a:cubicBezTo>
                    <a:cubicBezTo>
                      <a:pt x="20566" y="21045"/>
                      <a:pt x="20278" y="21236"/>
                      <a:pt x="19940" y="21383"/>
                    </a:cubicBezTo>
                    <a:cubicBezTo>
                      <a:pt x="19608" y="21530"/>
                      <a:pt x="19252" y="21600"/>
                      <a:pt x="18888" y="21600"/>
                    </a:cubicBezTo>
                    <a:lnTo>
                      <a:pt x="2718" y="21600"/>
                    </a:lnTo>
                    <a:cubicBezTo>
                      <a:pt x="1966" y="21600"/>
                      <a:pt x="1325" y="21333"/>
                      <a:pt x="796" y="20804"/>
                    </a:cubicBezTo>
                    <a:cubicBezTo>
                      <a:pt x="264" y="20272"/>
                      <a:pt x="0" y="19635"/>
                      <a:pt x="0" y="18883"/>
                    </a:cubicBezTo>
                    <a:lnTo>
                      <a:pt x="0" y="2711"/>
                    </a:lnTo>
                    <a:cubicBezTo>
                      <a:pt x="0" y="2347"/>
                      <a:pt x="71" y="1994"/>
                      <a:pt x="217" y="1660"/>
                    </a:cubicBezTo>
                    <a:cubicBezTo>
                      <a:pt x="364" y="1322"/>
                      <a:pt x="555" y="1031"/>
                      <a:pt x="793" y="793"/>
                    </a:cubicBezTo>
                    <a:cubicBezTo>
                      <a:pt x="1031" y="555"/>
                      <a:pt x="1316" y="364"/>
                      <a:pt x="1645" y="217"/>
                    </a:cubicBezTo>
                    <a:cubicBezTo>
                      <a:pt x="1971" y="71"/>
                      <a:pt x="2327" y="0"/>
                      <a:pt x="2715" y="0"/>
                    </a:cubicBezTo>
                    <a:lnTo>
                      <a:pt x="18885" y="0"/>
                    </a:lnTo>
                    <a:close/>
                    <a:moveTo>
                      <a:pt x="4807" y="6765"/>
                    </a:moveTo>
                    <a:cubicBezTo>
                      <a:pt x="5341" y="6765"/>
                      <a:pt x="5794" y="6580"/>
                      <a:pt x="6170" y="6204"/>
                    </a:cubicBezTo>
                    <a:cubicBezTo>
                      <a:pt x="6546" y="5825"/>
                      <a:pt x="6731" y="5376"/>
                      <a:pt x="6731" y="4838"/>
                    </a:cubicBezTo>
                    <a:cubicBezTo>
                      <a:pt x="6731" y="4324"/>
                      <a:pt x="6546" y="3877"/>
                      <a:pt x="6170" y="3501"/>
                    </a:cubicBezTo>
                    <a:cubicBezTo>
                      <a:pt x="5794" y="3128"/>
                      <a:pt x="5341" y="2943"/>
                      <a:pt x="4807" y="2943"/>
                    </a:cubicBezTo>
                    <a:cubicBezTo>
                      <a:pt x="4290" y="2943"/>
                      <a:pt x="3846" y="3128"/>
                      <a:pt x="3470" y="3501"/>
                    </a:cubicBezTo>
                    <a:cubicBezTo>
                      <a:pt x="3094" y="3877"/>
                      <a:pt x="2909" y="4324"/>
                      <a:pt x="2909" y="4838"/>
                    </a:cubicBezTo>
                    <a:cubicBezTo>
                      <a:pt x="2909" y="5376"/>
                      <a:pt x="3094" y="5825"/>
                      <a:pt x="3470" y="6204"/>
                    </a:cubicBezTo>
                    <a:cubicBezTo>
                      <a:pt x="3849" y="6577"/>
                      <a:pt x="4290" y="6765"/>
                      <a:pt x="4807" y="6765"/>
                    </a:cubicBezTo>
                    <a:moveTo>
                      <a:pt x="6619" y="8296"/>
                    </a:moveTo>
                    <a:cubicBezTo>
                      <a:pt x="6619" y="8022"/>
                      <a:pt x="6484" y="7887"/>
                      <a:pt x="6211" y="7887"/>
                    </a:cubicBezTo>
                    <a:lnTo>
                      <a:pt x="3396" y="7887"/>
                    </a:lnTo>
                    <a:cubicBezTo>
                      <a:pt x="3305" y="7887"/>
                      <a:pt x="3214" y="7928"/>
                      <a:pt x="3123" y="8008"/>
                    </a:cubicBezTo>
                    <a:cubicBezTo>
                      <a:pt x="3032" y="8087"/>
                      <a:pt x="2988" y="8184"/>
                      <a:pt x="2988" y="8296"/>
                    </a:cubicBezTo>
                    <a:lnTo>
                      <a:pt x="2988" y="18225"/>
                    </a:lnTo>
                    <a:cubicBezTo>
                      <a:pt x="2988" y="18319"/>
                      <a:pt x="3032" y="18410"/>
                      <a:pt x="3114" y="18501"/>
                    </a:cubicBezTo>
                    <a:cubicBezTo>
                      <a:pt x="3197" y="18592"/>
                      <a:pt x="3294" y="18633"/>
                      <a:pt x="3396" y="18633"/>
                    </a:cubicBezTo>
                    <a:lnTo>
                      <a:pt x="6211" y="18633"/>
                    </a:lnTo>
                    <a:cubicBezTo>
                      <a:pt x="6323" y="18633"/>
                      <a:pt x="6419" y="18592"/>
                      <a:pt x="6499" y="18507"/>
                    </a:cubicBezTo>
                    <a:cubicBezTo>
                      <a:pt x="6578" y="18424"/>
                      <a:pt x="6619" y="18328"/>
                      <a:pt x="6619" y="18225"/>
                    </a:cubicBezTo>
                    <a:lnTo>
                      <a:pt x="6619" y="8296"/>
                    </a:lnTo>
                    <a:close/>
                    <a:moveTo>
                      <a:pt x="18688" y="11518"/>
                    </a:moveTo>
                    <a:cubicBezTo>
                      <a:pt x="18688" y="10196"/>
                      <a:pt x="18310" y="9218"/>
                      <a:pt x="17549" y="8587"/>
                    </a:cubicBezTo>
                    <a:cubicBezTo>
                      <a:pt x="16788" y="7952"/>
                      <a:pt x="15774" y="7638"/>
                      <a:pt x="14511" y="7638"/>
                    </a:cubicBezTo>
                    <a:cubicBezTo>
                      <a:pt x="13994" y="7638"/>
                      <a:pt x="13491" y="7708"/>
                      <a:pt x="12995" y="7846"/>
                    </a:cubicBezTo>
                    <a:cubicBezTo>
                      <a:pt x="12507" y="7990"/>
                      <a:pt x="12069" y="8252"/>
                      <a:pt x="11684" y="8637"/>
                    </a:cubicBezTo>
                    <a:cubicBezTo>
                      <a:pt x="11684" y="8487"/>
                      <a:pt x="11670" y="8325"/>
                      <a:pt x="11640" y="8152"/>
                    </a:cubicBezTo>
                    <a:cubicBezTo>
                      <a:pt x="11611" y="7979"/>
                      <a:pt x="11493" y="7890"/>
                      <a:pt x="11291" y="7890"/>
                    </a:cubicBezTo>
                    <a:lnTo>
                      <a:pt x="8547" y="7890"/>
                    </a:lnTo>
                    <a:cubicBezTo>
                      <a:pt x="8453" y="7890"/>
                      <a:pt x="8364" y="7932"/>
                      <a:pt x="8276" y="8011"/>
                    </a:cubicBezTo>
                    <a:cubicBezTo>
                      <a:pt x="8194" y="8090"/>
                      <a:pt x="8150" y="8187"/>
                      <a:pt x="8150" y="8299"/>
                    </a:cubicBezTo>
                    <a:lnTo>
                      <a:pt x="8150" y="18228"/>
                    </a:lnTo>
                    <a:cubicBezTo>
                      <a:pt x="8150" y="18322"/>
                      <a:pt x="8194" y="18413"/>
                      <a:pt x="8276" y="18504"/>
                    </a:cubicBezTo>
                    <a:cubicBezTo>
                      <a:pt x="8362" y="18592"/>
                      <a:pt x="8453" y="18636"/>
                      <a:pt x="8547" y="18636"/>
                    </a:cubicBezTo>
                    <a:lnTo>
                      <a:pt x="11373" y="18636"/>
                    </a:lnTo>
                    <a:cubicBezTo>
                      <a:pt x="11485" y="18636"/>
                      <a:pt x="11582" y="18595"/>
                      <a:pt x="11661" y="18510"/>
                    </a:cubicBezTo>
                    <a:cubicBezTo>
                      <a:pt x="11740" y="18428"/>
                      <a:pt x="11781" y="18331"/>
                      <a:pt x="11781" y="18228"/>
                    </a:cubicBezTo>
                    <a:lnTo>
                      <a:pt x="11781" y="12843"/>
                    </a:lnTo>
                    <a:cubicBezTo>
                      <a:pt x="11781" y="12203"/>
                      <a:pt x="11905" y="11674"/>
                      <a:pt x="12154" y="11245"/>
                    </a:cubicBezTo>
                    <a:cubicBezTo>
                      <a:pt x="12404" y="10819"/>
                      <a:pt x="12883" y="10602"/>
                      <a:pt x="13597" y="10602"/>
                    </a:cubicBezTo>
                    <a:cubicBezTo>
                      <a:pt x="14149" y="10602"/>
                      <a:pt x="14519" y="10740"/>
                      <a:pt x="14713" y="11007"/>
                    </a:cubicBezTo>
                    <a:cubicBezTo>
                      <a:pt x="14907" y="11275"/>
                      <a:pt x="15004" y="11656"/>
                      <a:pt x="15004" y="12153"/>
                    </a:cubicBezTo>
                    <a:lnTo>
                      <a:pt x="15004" y="18228"/>
                    </a:lnTo>
                    <a:cubicBezTo>
                      <a:pt x="15004" y="18322"/>
                      <a:pt x="15042" y="18413"/>
                      <a:pt x="15116" y="18504"/>
                    </a:cubicBezTo>
                    <a:cubicBezTo>
                      <a:pt x="15189" y="18595"/>
                      <a:pt x="15289" y="18636"/>
                      <a:pt x="15413" y="18636"/>
                    </a:cubicBezTo>
                    <a:lnTo>
                      <a:pt x="18283" y="18636"/>
                    </a:lnTo>
                    <a:cubicBezTo>
                      <a:pt x="18377" y="18636"/>
                      <a:pt x="18465" y="18595"/>
                      <a:pt x="18559" y="18510"/>
                    </a:cubicBezTo>
                    <a:cubicBezTo>
                      <a:pt x="18647" y="18427"/>
                      <a:pt x="18691" y="18331"/>
                      <a:pt x="18691" y="18228"/>
                    </a:cubicBezTo>
                    <a:lnTo>
                      <a:pt x="18691" y="11518"/>
                    </a:lnTo>
                    <a:close/>
                  </a:path>
                </a:pathLst>
              </a:custGeom>
              <a:solidFill>
                <a:srgbClr val="000090"/>
              </a:solidFill>
              <a:ln w="12700" cap="flat">
                <a:noFill/>
                <a:miter lim="400000"/>
              </a:ln>
              <a:effectLst/>
            </p:spPr>
            <p:txBody>
              <a:bodyPr lIns="28575" tIns="28575" rIns="28575" bIns="28575" anchor="ctr"/>
              <a:lstStyle/>
              <a:p>
                <a:pPr defTabSz="342892">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ffectLst>
                    <a:outerShdw blurRad="38100" dist="12700" dir="5400000" rotWithShape="0">
                      <a:srgbClr val="000000">
                        <a:alpha val="50000"/>
                      </a:srgbClr>
                    </a:outerShdw>
                  </a:effectLst>
                </a:endParaRPr>
              </a:p>
            </p:txBody>
          </p:sp>
          <p:sp>
            <p:nvSpPr>
              <p:cNvPr id="9230" name="TextBox 32">
                <a:extLst>
                  <a:ext uri="{FF2B5EF4-FFF2-40B4-BE49-F238E27FC236}">
                    <a16:creationId xmlns:a16="http://schemas.microsoft.com/office/drawing/2014/main" id="{8255653B-242D-4AEB-9AF6-EE30CEED7070}"/>
                  </a:ext>
                </a:extLst>
              </p:cNvPr>
              <p:cNvSpPr txBox="1">
                <a:spLocks noChangeArrowheads="1"/>
              </p:cNvSpPr>
              <p:nvPr/>
            </p:nvSpPr>
            <p:spPr bwMode="auto">
              <a:xfrm>
                <a:off x="770592" y="6809587"/>
                <a:ext cx="4606926" cy="46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2163"/>
                  </a:lnSpc>
                  <a:spcBef>
                    <a:spcPct val="0"/>
                  </a:spcBef>
                  <a:spcAft>
                    <a:spcPts val="500"/>
                  </a:spcAft>
                  <a:buNone/>
                </a:pPr>
                <a:r>
                  <a:rPr lang="en-US" altLang="en-US" sz="1600">
                    <a:solidFill>
                      <a:srgbClr val="004FAC"/>
                    </a:solidFill>
                    <a:latin typeface="Helvetica" panose="020B0604020202020204" pitchFamily="34" charset="0"/>
                    <a:ea typeface="Helvetica" panose="020B0604020202020204" pitchFamily="34" charset="0"/>
                    <a:cs typeface="Helvetica" panose="020B0604020202020204" pitchFamily="34" charset="0"/>
                  </a:rPr>
                  <a:t>linkedin.com/company/icipe </a:t>
                </a:r>
              </a:p>
            </p:txBody>
          </p:sp>
        </p:grpSp>
      </p:grpSp>
      <p:sp>
        <p:nvSpPr>
          <p:cNvPr id="9225" name="TextBox 27">
            <a:extLst>
              <a:ext uri="{FF2B5EF4-FFF2-40B4-BE49-F238E27FC236}">
                <a16:creationId xmlns:a16="http://schemas.microsoft.com/office/drawing/2014/main" id="{5BBFC6E2-DD1D-4347-BF2B-16CF145CFF8D}"/>
              </a:ext>
            </a:extLst>
          </p:cNvPr>
          <p:cNvSpPr txBox="1">
            <a:spLocks noChangeArrowheads="1"/>
          </p:cNvSpPr>
          <p:nvPr/>
        </p:nvSpPr>
        <p:spPr bwMode="auto">
          <a:xfrm>
            <a:off x="642938" y="5896881"/>
            <a:ext cx="42640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2163"/>
              </a:lnSpc>
              <a:spcBef>
                <a:spcPct val="0"/>
              </a:spcBef>
              <a:spcAft>
                <a:spcPts val="500"/>
              </a:spcAft>
              <a:buNone/>
            </a:pPr>
            <a:r>
              <a:rPr lang="en-US" altLang="en-US" sz="1600" dirty="0">
                <a:latin typeface="Helvetica" panose="020B0604020202020204" pitchFamily="34" charset="0"/>
                <a:ea typeface="Helvetica" panose="020B0604020202020204" pitchFamily="34" charset="0"/>
                <a:cs typeface="Helvetica" panose="020B0604020202020204" pitchFamily="34" charset="0"/>
              </a:rPr>
              <a:t>Support </a:t>
            </a:r>
            <a:r>
              <a:rPr lang="en-US" altLang="en-US" sz="1600" i="1" dirty="0">
                <a:latin typeface="Helvetica" panose="020B0604020202020204" pitchFamily="34" charset="0"/>
                <a:ea typeface="Helvetica" panose="020B0604020202020204" pitchFamily="34" charset="0"/>
                <a:cs typeface="Helvetica" panose="020B0604020202020204" pitchFamily="34" charset="0"/>
              </a:rPr>
              <a:t>icipe</a:t>
            </a:r>
            <a:r>
              <a:rPr lang="en-US" altLang="en-US" sz="1600" dirty="0">
                <a:latin typeface="Helvetica" panose="020B0604020202020204" pitchFamily="34" charset="0"/>
                <a:ea typeface="Helvetica" panose="020B0604020202020204" pitchFamily="34" charset="0"/>
                <a:cs typeface="Helvetica" panose="020B0604020202020204" pitchFamily="34" charset="0"/>
              </a:rPr>
              <a:t>: </a:t>
            </a:r>
            <a:r>
              <a:rPr lang="en-US" altLang="en-US" sz="1600" dirty="0">
                <a:solidFill>
                  <a:srgbClr val="004FAC"/>
                </a:solidFill>
                <a:latin typeface="Helvetica" panose="020B0604020202020204" pitchFamily="34" charset="0"/>
                <a:ea typeface="Helvetica" panose="020B0604020202020204" pitchFamily="34" charset="0"/>
                <a:cs typeface="Helvetica" panose="020B0604020202020204" pitchFamily="34" charset="0"/>
              </a:rPr>
              <a:t>www.icipe.org/support-icipe</a:t>
            </a:r>
          </a:p>
        </p:txBody>
      </p:sp>
      <p:pic>
        <p:nvPicPr>
          <p:cNvPr id="19" name="Picture 18">
            <a:extLst>
              <a:ext uri="{FF2B5EF4-FFF2-40B4-BE49-F238E27FC236}">
                <a16:creationId xmlns:a16="http://schemas.microsoft.com/office/drawing/2014/main" id="{CB9E1C3C-5D8C-4C51-89EE-D9F3DB44BC28}"/>
              </a:ext>
            </a:extLst>
          </p:cNvPr>
          <p:cNvPicPr>
            <a:picLocks noChangeAspect="1"/>
          </p:cNvPicPr>
          <p:nvPr/>
        </p:nvPicPr>
        <p:blipFill>
          <a:blip r:embed="rId6"/>
          <a:stretch>
            <a:fillRect/>
          </a:stretch>
        </p:blipFill>
        <p:spPr>
          <a:xfrm>
            <a:off x="4791076" y="4768622"/>
            <a:ext cx="2476500" cy="13811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FDB14-6B42-4490-B178-C02D4D659C91}"/>
              </a:ext>
            </a:extLst>
          </p:cNvPr>
          <p:cNvSpPr>
            <a:spLocks noGrp="1"/>
          </p:cNvSpPr>
          <p:nvPr>
            <p:ph type="title"/>
          </p:nvPr>
        </p:nvSpPr>
        <p:spPr>
          <a:xfrm>
            <a:off x="334347" y="111967"/>
            <a:ext cx="10515600" cy="558606"/>
          </a:xfrm>
        </p:spPr>
        <p:txBody>
          <a:bodyPr>
            <a:normAutofit fontScale="90000"/>
          </a:bodyPr>
          <a:lstStyle/>
          <a:p>
            <a:r>
              <a:rPr lang="en-US" dirty="0"/>
              <a:t>RSIF Value proposition (1)</a:t>
            </a:r>
          </a:p>
        </p:txBody>
      </p:sp>
      <p:graphicFrame>
        <p:nvGraphicFramePr>
          <p:cNvPr id="14" name="Content Placeholder 13">
            <a:extLst>
              <a:ext uri="{FF2B5EF4-FFF2-40B4-BE49-F238E27FC236}">
                <a16:creationId xmlns:a16="http://schemas.microsoft.com/office/drawing/2014/main" id="{49E7A7BC-7561-4E56-89FD-7476ABADA1C2}"/>
              </a:ext>
            </a:extLst>
          </p:cNvPr>
          <p:cNvGraphicFramePr>
            <a:graphicFrameLocks noGrp="1"/>
          </p:cNvGraphicFramePr>
          <p:nvPr>
            <p:ph idx="1"/>
            <p:extLst>
              <p:ext uri="{D42A27DB-BD31-4B8C-83A1-F6EECF244321}">
                <p14:modId xmlns:p14="http://schemas.microsoft.com/office/powerpoint/2010/main" val="36370155"/>
              </p:ext>
            </p:extLst>
          </p:nvPr>
        </p:nvGraphicFramePr>
        <p:xfrm>
          <a:off x="0" y="802433"/>
          <a:ext cx="8865637" cy="6363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a:extLst>
              <a:ext uri="{FF2B5EF4-FFF2-40B4-BE49-F238E27FC236}">
                <a16:creationId xmlns:a16="http://schemas.microsoft.com/office/drawing/2014/main" id="{470803A7-0472-4441-860A-8D3B2CAFB4CA}"/>
              </a:ext>
            </a:extLst>
          </p:cNvPr>
          <p:cNvPicPr>
            <a:picLocks noChangeAspect="1"/>
          </p:cNvPicPr>
          <p:nvPr/>
        </p:nvPicPr>
        <p:blipFill rotWithShape="1">
          <a:blip r:embed="rId7"/>
          <a:srcRect t="14956"/>
          <a:stretch/>
        </p:blipFill>
        <p:spPr>
          <a:xfrm>
            <a:off x="9120438" y="3354996"/>
            <a:ext cx="2892071" cy="1258351"/>
          </a:xfrm>
          <a:prstGeom prst="rect">
            <a:avLst/>
          </a:prstGeom>
        </p:spPr>
      </p:pic>
      <p:pic>
        <p:nvPicPr>
          <p:cNvPr id="16" name="Picture 8">
            <a:extLst>
              <a:ext uri="{FF2B5EF4-FFF2-40B4-BE49-F238E27FC236}">
                <a16:creationId xmlns:a16="http://schemas.microsoft.com/office/drawing/2014/main" id="{4A98CA12-1B2A-4F00-AC71-3827E5FD09AA}"/>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9529821" y="1786887"/>
            <a:ext cx="2210959" cy="83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717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8BC4-3A22-4D4C-ADBD-3BFAEC1CA0FE}"/>
              </a:ext>
            </a:extLst>
          </p:cNvPr>
          <p:cNvSpPr>
            <a:spLocks noGrp="1"/>
          </p:cNvSpPr>
          <p:nvPr>
            <p:ph type="title"/>
          </p:nvPr>
        </p:nvSpPr>
        <p:spPr>
          <a:xfrm>
            <a:off x="838200" y="443370"/>
            <a:ext cx="10515600" cy="411667"/>
          </a:xfrm>
        </p:spPr>
        <p:txBody>
          <a:bodyPr>
            <a:normAutofit fontScale="90000"/>
          </a:bodyPr>
          <a:lstStyle/>
          <a:p>
            <a:pPr algn="ctr"/>
            <a:r>
              <a:rPr lang="en-US" dirty="0"/>
              <a:t>RSIF Value proposition (2)</a:t>
            </a:r>
          </a:p>
        </p:txBody>
      </p:sp>
      <p:graphicFrame>
        <p:nvGraphicFramePr>
          <p:cNvPr id="4" name="Content Placeholder 3">
            <a:extLst>
              <a:ext uri="{FF2B5EF4-FFF2-40B4-BE49-F238E27FC236}">
                <a16:creationId xmlns:a16="http://schemas.microsoft.com/office/drawing/2014/main" id="{81736A1F-A37F-47E3-9991-31C545E24FD7}"/>
              </a:ext>
            </a:extLst>
          </p:cNvPr>
          <p:cNvGraphicFramePr>
            <a:graphicFrameLocks noGrp="1"/>
          </p:cNvGraphicFramePr>
          <p:nvPr>
            <p:ph idx="1"/>
            <p:extLst>
              <p:ext uri="{D42A27DB-BD31-4B8C-83A1-F6EECF244321}">
                <p14:modId xmlns:p14="http://schemas.microsoft.com/office/powerpoint/2010/main" val="1294768525"/>
              </p:ext>
            </p:extLst>
          </p:nvPr>
        </p:nvGraphicFramePr>
        <p:xfrm>
          <a:off x="468863" y="1170138"/>
          <a:ext cx="11254273" cy="4750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5A611EA-8380-4332-B828-FDD85C978945}"/>
              </a:ext>
            </a:extLst>
          </p:cNvPr>
          <p:cNvPicPr>
            <a:picLocks noChangeAspect="1"/>
          </p:cNvPicPr>
          <p:nvPr/>
        </p:nvPicPr>
        <p:blipFill rotWithShape="1">
          <a:blip r:embed="rId7"/>
          <a:srcRect t="14956"/>
          <a:stretch/>
        </p:blipFill>
        <p:spPr>
          <a:xfrm>
            <a:off x="9935548" y="6176962"/>
            <a:ext cx="1418252" cy="617087"/>
          </a:xfrm>
          <a:prstGeom prst="rect">
            <a:avLst/>
          </a:prstGeom>
        </p:spPr>
      </p:pic>
      <p:pic>
        <p:nvPicPr>
          <p:cNvPr id="8" name="Picture 8">
            <a:extLst>
              <a:ext uri="{FF2B5EF4-FFF2-40B4-BE49-F238E27FC236}">
                <a16:creationId xmlns:a16="http://schemas.microsoft.com/office/drawing/2014/main" id="{2AE3CB4D-D6D2-47B8-9757-4116DFFD7E93}"/>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5510698" y="6264751"/>
            <a:ext cx="1170604" cy="44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B82C12F-97FF-4C5E-A83E-73B3EE85A28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38200" y="6314449"/>
            <a:ext cx="2027643" cy="385252"/>
          </a:xfrm>
          <a:prstGeom prst="rect">
            <a:avLst/>
          </a:prstGeom>
        </p:spPr>
      </p:pic>
      <p:cxnSp>
        <p:nvCxnSpPr>
          <p:cNvPr id="11" name="Straight Connector 10">
            <a:extLst>
              <a:ext uri="{FF2B5EF4-FFF2-40B4-BE49-F238E27FC236}">
                <a16:creationId xmlns:a16="http://schemas.microsoft.com/office/drawing/2014/main" id="{6E415F38-B2F1-4DD1-8D6F-4D2C41EDC352}"/>
              </a:ext>
            </a:extLst>
          </p:cNvPr>
          <p:cNvCxnSpPr/>
          <p:nvPr/>
        </p:nvCxnSpPr>
        <p:spPr>
          <a:xfrm>
            <a:off x="838200" y="6139640"/>
            <a:ext cx="1051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9F568AD-F9C1-48A7-87BC-C1311D20E341}"/>
              </a:ext>
            </a:extLst>
          </p:cNvPr>
          <p:cNvCxnSpPr/>
          <p:nvPr/>
        </p:nvCxnSpPr>
        <p:spPr>
          <a:xfrm>
            <a:off x="766665" y="189820"/>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24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FA2A70F-0D1E-494E-90C3-57C4D3D3B5A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61691C3-8BF2-4BA8-BFF7-027692C454D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1618705-516F-499C-8286-B120A62DD6E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DCB2CAA-768C-4610-AFFB-7A6364B15A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1D01D1-813D-5E4A-9D8C-E5ADF5E1BF25}"/>
              </a:ext>
            </a:extLst>
          </p:cNvPr>
          <p:cNvSpPr>
            <a:spLocks noGrp="1"/>
          </p:cNvSpPr>
          <p:nvPr>
            <p:ph type="title"/>
          </p:nvPr>
        </p:nvSpPr>
        <p:spPr>
          <a:xfrm>
            <a:off x="863029" y="1012004"/>
            <a:ext cx="3416158" cy="4795408"/>
          </a:xfrm>
        </p:spPr>
        <p:txBody>
          <a:bodyPr>
            <a:normAutofit fontScale="90000"/>
          </a:bodyPr>
          <a:lstStyle/>
          <a:p>
            <a:r>
              <a:rPr lang="en-US" u="sng" dirty="0">
                <a:solidFill>
                  <a:srgbClr val="FFFFFF"/>
                </a:solidFill>
              </a:rPr>
              <a:t>PASET priority thematic areas</a:t>
            </a:r>
            <a:r>
              <a:rPr lang="en-US" dirty="0">
                <a:solidFill>
                  <a:srgbClr val="FFFFFF"/>
                </a:solidFill>
              </a:rPr>
              <a:t/>
            </a:r>
            <a:br>
              <a:rPr lang="en-US" dirty="0">
                <a:solidFill>
                  <a:srgbClr val="FFFFFF"/>
                </a:solidFill>
              </a:rPr>
            </a:br>
            <a:r>
              <a:rPr lang="en-US" dirty="0">
                <a:solidFill>
                  <a:srgbClr val="FFFFFF"/>
                </a:solidFill>
              </a:rPr>
              <a:t/>
            </a:r>
            <a:br>
              <a:rPr lang="en-US" dirty="0">
                <a:solidFill>
                  <a:srgbClr val="FFFFFF"/>
                </a:solidFill>
              </a:rPr>
            </a:br>
            <a:r>
              <a:rPr lang="en-US" sz="3600" dirty="0">
                <a:solidFill>
                  <a:srgbClr val="FFFFFF"/>
                </a:solidFill>
              </a:rPr>
              <a:t>Contributing countries can select areas to build capacity through RSIF</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2ADAB832-FEAD-458D-B19A-455E713BCC77}"/>
              </a:ext>
            </a:extLst>
          </p:cNvPr>
          <p:cNvGraphicFramePr>
            <a:graphicFrameLocks noGrp="1"/>
          </p:cNvGraphicFramePr>
          <p:nvPr>
            <p:ph idx="1"/>
            <p:extLst>
              <p:ext uri="{D42A27DB-BD31-4B8C-83A1-F6EECF244321}">
                <p14:modId xmlns:p14="http://schemas.microsoft.com/office/powerpoint/2010/main" val="202888309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05F5009D-16B2-41C0-9B85-1F0F828C1B1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84096" y="6451111"/>
            <a:ext cx="1814412" cy="344738"/>
          </a:xfrm>
          <a:prstGeom prst="rect">
            <a:avLst/>
          </a:prstGeom>
        </p:spPr>
      </p:pic>
      <p:pic>
        <p:nvPicPr>
          <p:cNvPr id="13" name="Picture 8">
            <a:extLst>
              <a:ext uri="{FF2B5EF4-FFF2-40B4-BE49-F238E27FC236}">
                <a16:creationId xmlns:a16="http://schemas.microsoft.com/office/drawing/2014/main" id="{AED7F637-BFC5-4491-9A72-36F0D2468155}"/>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10720593" y="6445699"/>
            <a:ext cx="928372" cy="35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9DB23082-A1FF-4196-A0C4-3F3E1E9262D1}"/>
              </a:ext>
            </a:extLst>
          </p:cNvPr>
          <p:cNvCxnSpPr/>
          <p:nvPr/>
        </p:nvCxnSpPr>
        <p:spPr>
          <a:xfrm>
            <a:off x="484096" y="6384864"/>
            <a:ext cx="11164869"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0019352-8BA6-4E00-9647-56FCBB7ACA1D}"/>
              </a:ext>
            </a:extLst>
          </p:cNvPr>
          <p:cNvPicPr>
            <a:picLocks noChangeAspect="1"/>
          </p:cNvPicPr>
          <p:nvPr/>
        </p:nvPicPr>
        <p:blipFill>
          <a:blip r:embed="rId10"/>
          <a:stretch>
            <a:fillRect/>
          </a:stretch>
        </p:blipFill>
        <p:spPr>
          <a:xfrm>
            <a:off x="5214763" y="6445698"/>
            <a:ext cx="881237" cy="408789"/>
          </a:xfrm>
          <a:prstGeom prst="rect">
            <a:avLst/>
          </a:prstGeom>
        </p:spPr>
      </p:pic>
    </p:spTree>
    <p:extLst>
      <p:ext uri="{BB962C8B-B14F-4D97-AF65-F5344CB8AC3E}">
        <p14:creationId xmlns:p14="http://schemas.microsoft.com/office/powerpoint/2010/main" val="418487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5C9F-3865-BB44-A50B-4779E1F456A2}"/>
              </a:ext>
            </a:extLst>
          </p:cNvPr>
          <p:cNvSpPr>
            <a:spLocks noGrp="1"/>
          </p:cNvSpPr>
          <p:nvPr>
            <p:ph type="title"/>
          </p:nvPr>
        </p:nvSpPr>
        <p:spPr>
          <a:xfrm>
            <a:off x="189627" y="829039"/>
            <a:ext cx="9047999" cy="497086"/>
          </a:xfrm>
        </p:spPr>
        <p:txBody>
          <a:bodyPr>
            <a:noAutofit/>
          </a:bodyPr>
          <a:lstStyle/>
          <a:p>
            <a:r>
              <a:rPr lang="en-US" sz="2800" b="1" dirty="0"/>
              <a:t>PASET Regional Scholarship Innovation Fund launched in 2015 </a:t>
            </a:r>
            <a:br>
              <a:rPr lang="en-US" sz="2800" b="1" dirty="0"/>
            </a:br>
            <a:r>
              <a:rPr lang="en-US" sz="2800" b="1" dirty="0"/>
              <a:t/>
            </a:r>
            <a:br>
              <a:rPr lang="en-US" sz="2800" b="1" dirty="0"/>
            </a:br>
            <a:r>
              <a:rPr lang="en-US" sz="2000" dirty="0">
                <a:latin typeface="Calibri" charset="0"/>
                <a:cs typeface="Calibri" charset="0"/>
              </a:rPr>
              <a:t>to </a:t>
            </a:r>
            <a:r>
              <a:rPr lang="en-US" sz="2000" i="1" dirty="0">
                <a:solidFill>
                  <a:srgbClr val="FF0000"/>
                </a:solidFill>
                <a:latin typeface="Calibri" charset="0"/>
                <a:cs typeface="Calibri" charset="0"/>
              </a:rPr>
              <a:t>build sustainable doctoral training, research and innovation ecosystems</a:t>
            </a:r>
            <a:r>
              <a:rPr lang="en-US" sz="2000" dirty="0">
                <a:latin typeface="Calibri" charset="0"/>
                <a:cs typeface="Calibri" charset="0"/>
              </a:rPr>
              <a:t> to develop </a:t>
            </a:r>
            <a:r>
              <a:rPr lang="en-US" sz="2000" i="1" dirty="0">
                <a:solidFill>
                  <a:srgbClr val="FF0000"/>
                </a:solidFill>
                <a:latin typeface="Calibri" charset="0"/>
                <a:cs typeface="Calibri" charset="0"/>
              </a:rPr>
              <a:t>transformative technologies </a:t>
            </a:r>
            <a:r>
              <a:rPr lang="en-US" sz="2000" dirty="0">
                <a:latin typeface="Calibri" charset="0"/>
                <a:cs typeface="Calibri" charset="0"/>
              </a:rPr>
              <a:t>in Africa for economic growth and development </a:t>
            </a:r>
            <a:r>
              <a:rPr lang="en-US" sz="2800" dirty="0">
                <a:latin typeface="Calibri" charset="0"/>
                <a:cs typeface="Calibri" charset="0"/>
              </a:rPr>
              <a:t/>
            </a:r>
            <a:br>
              <a:rPr lang="en-US" sz="2800" dirty="0">
                <a:latin typeface="Calibri" charset="0"/>
                <a:cs typeface="Calibri" charset="0"/>
              </a:rPr>
            </a:br>
            <a:endParaRPr lang="en-US" sz="2800" b="1" dirty="0"/>
          </a:p>
        </p:txBody>
      </p:sp>
      <p:sp>
        <p:nvSpPr>
          <p:cNvPr id="13" name="Content Placeholder 2">
            <a:extLst>
              <a:ext uri="{FF2B5EF4-FFF2-40B4-BE49-F238E27FC236}">
                <a16:creationId xmlns:a16="http://schemas.microsoft.com/office/drawing/2014/main" id="{B6C653DE-54DF-48EB-AE49-F50157EC26E7}"/>
              </a:ext>
            </a:extLst>
          </p:cNvPr>
          <p:cNvSpPr>
            <a:spLocks noGrp="1"/>
          </p:cNvSpPr>
          <p:nvPr>
            <p:ph idx="1"/>
          </p:nvPr>
        </p:nvSpPr>
        <p:spPr>
          <a:xfrm>
            <a:off x="287163" y="1903229"/>
            <a:ext cx="8278721" cy="5633143"/>
          </a:xfrm>
        </p:spPr>
        <p:txBody>
          <a:bodyPr>
            <a:normAutofit/>
          </a:bodyPr>
          <a:lstStyle/>
          <a:p>
            <a:pPr marL="0" indent="0" fontAlgn="t">
              <a:buNone/>
            </a:pPr>
            <a:r>
              <a:rPr lang="en-US" sz="2400" u="sng" dirty="0">
                <a:latin typeface="Calibri" charset="0"/>
                <a:ea typeface="Calibri" charset="0"/>
                <a:cs typeface="Calibri" charset="0"/>
              </a:rPr>
              <a:t>RSIF Objectives: </a:t>
            </a:r>
          </a:p>
          <a:p>
            <a:pPr marL="457200" indent="-457200" fontAlgn="t">
              <a:buFont typeface="+mj-lt"/>
              <a:buAutoNum type="arabicPeriod"/>
            </a:pPr>
            <a:r>
              <a:rPr lang="en-US" sz="2400" dirty="0">
                <a:latin typeface="Calibri" charset="0"/>
                <a:ea typeface="Calibri" charset="0"/>
                <a:cs typeface="Calibri" charset="0"/>
              </a:rPr>
              <a:t>Create a stock of </a:t>
            </a:r>
            <a:r>
              <a:rPr lang="en-US" sz="2400" b="1" dirty="0">
                <a:latin typeface="Calibri" charset="0"/>
                <a:ea typeface="Calibri" charset="0"/>
                <a:cs typeface="Calibri" charset="0"/>
              </a:rPr>
              <a:t>highly skilled scientists, professionals and innovators in ASET areas</a:t>
            </a:r>
            <a:r>
              <a:rPr lang="en-US" sz="2400" dirty="0">
                <a:latin typeface="Calibri" charset="0"/>
                <a:ea typeface="Calibri" charset="0"/>
                <a:cs typeface="Calibri" charset="0"/>
              </a:rPr>
              <a:t>. </a:t>
            </a:r>
          </a:p>
          <a:p>
            <a:pPr marL="457200" indent="-457200" fontAlgn="t">
              <a:buFont typeface="+mj-lt"/>
              <a:buAutoNum type="arabicPeriod"/>
            </a:pPr>
            <a:r>
              <a:rPr lang="en-US" sz="2400" dirty="0">
                <a:latin typeface="Calibri" charset="0"/>
                <a:ea typeface="Calibri" charset="0"/>
                <a:cs typeface="Calibri" charset="0"/>
              </a:rPr>
              <a:t>Identify and </a:t>
            </a:r>
            <a:r>
              <a:rPr lang="en-US" sz="2400" b="1" dirty="0">
                <a:latin typeface="Calibri" charset="0"/>
                <a:ea typeface="Calibri" charset="0"/>
                <a:cs typeface="Calibri" charset="0"/>
              </a:rPr>
              <a:t>nurture young talented Africans </a:t>
            </a:r>
            <a:r>
              <a:rPr lang="en-US" sz="2400" dirty="0">
                <a:latin typeface="Calibri" charset="0"/>
                <a:ea typeface="Calibri" charset="0"/>
                <a:cs typeface="Calibri" charset="0"/>
              </a:rPr>
              <a:t>who wish to further their studies in ASET fields where expertise needed most </a:t>
            </a:r>
          </a:p>
          <a:p>
            <a:pPr marL="457200" indent="-457200" fontAlgn="t">
              <a:buFont typeface="+mj-lt"/>
              <a:buAutoNum type="arabicPeriod"/>
            </a:pPr>
            <a:r>
              <a:rPr lang="en-US" sz="2400" b="1" dirty="0">
                <a:latin typeface="Calibri" charset="0"/>
                <a:ea typeface="Calibri" charset="0"/>
                <a:cs typeface="Calibri" charset="0"/>
              </a:rPr>
              <a:t>Address imbalances in the number of women </a:t>
            </a:r>
            <a:r>
              <a:rPr lang="en-US" sz="2400" dirty="0">
                <a:latin typeface="Calibri" charset="0"/>
                <a:ea typeface="Calibri" charset="0"/>
                <a:cs typeface="Calibri" charset="0"/>
              </a:rPr>
              <a:t>and disadvantaged groups in ASET fields in Africa</a:t>
            </a:r>
          </a:p>
          <a:p>
            <a:pPr marL="457200" indent="-457200" fontAlgn="t">
              <a:buFont typeface="+mj-lt"/>
              <a:buAutoNum type="arabicPeriod"/>
            </a:pPr>
            <a:r>
              <a:rPr lang="en-US" sz="2400" b="1" dirty="0">
                <a:latin typeface="Calibri" charset="0"/>
                <a:ea typeface="Calibri" charset="0"/>
                <a:cs typeface="Calibri" charset="0"/>
              </a:rPr>
              <a:t>Build African university capacity to provide relevant ASET training </a:t>
            </a:r>
            <a:r>
              <a:rPr lang="en-US" sz="2400" dirty="0">
                <a:latin typeface="Calibri" charset="0"/>
                <a:ea typeface="Calibri" charset="0"/>
                <a:cs typeface="Calibri" charset="0"/>
              </a:rPr>
              <a:t>and to ensure continued investment in scaling up ASET education and workforce</a:t>
            </a:r>
          </a:p>
        </p:txBody>
      </p:sp>
      <p:sp>
        <p:nvSpPr>
          <p:cNvPr id="16" name="Folded Corner 10">
            <a:extLst>
              <a:ext uri="{FF2B5EF4-FFF2-40B4-BE49-F238E27FC236}">
                <a16:creationId xmlns:a16="http://schemas.microsoft.com/office/drawing/2014/main" id="{B074DA65-DB6C-49FA-9EAD-80BCC9B2F06A}"/>
              </a:ext>
            </a:extLst>
          </p:cNvPr>
          <p:cNvSpPr/>
          <p:nvPr/>
        </p:nvSpPr>
        <p:spPr>
          <a:xfrm>
            <a:off x="9237626" y="1979943"/>
            <a:ext cx="2304289" cy="2118256"/>
          </a:xfrm>
          <a:prstGeom prst="foldedCorner">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The launch was led by HE President </a:t>
            </a:r>
            <a:r>
              <a:rPr lang="en-US" dirty="0" err="1"/>
              <a:t>Macky</a:t>
            </a:r>
            <a:r>
              <a:rPr lang="en-US" dirty="0"/>
              <a:t> </a:t>
            </a:r>
            <a:r>
              <a:rPr lang="en-US" dirty="0" err="1"/>
              <a:t>Sall</a:t>
            </a:r>
            <a:r>
              <a:rPr lang="en-US" dirty="0"/>
              <a:t> of Senegal along with representatives of the heads of states in Ethiopia and Rwanda</a:t>
            </a:r>
          </a:p>
        </p:txBody>
      </p:sp>
      <p:pic>
        <p:nvPicPr>
          <p:cNvPr id="6" name="Picture 5">
            <a:extLst>
              <a:ext uri="{FF2B5EF4-FFF2-40B4-BE49-F238E27FC236}">
                <a16:creationId xmlns:a16="http://schemas.microsoft.com/office/drawing/2014/main" id="{D835A233-E859-403D-B27A-0E2093D22E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3418" y="6443073"/>
            <a:ext cx="2469113" cy="344738"/>
          </a:xfrm>
          <a:prstGeom prst="rect">
            <a:avLst/>
          </a:prstGeom>
        </p:spPr>
      </p:pic>
      <p:pic>
        <p:nvPicPr>
          <p:cNvPr id="7" name="Picture 8">
            <a:extLst>
              <a:ext uri="{FF2B5EF4-FFF2-40B4-BE49-F238E27FC236}">
                <a16:creationId xmlns:a16="http://schemas.microsoft.com/office/drawing/2014/main" id="{556A2070-BC80-4103-8278-CDD6BCB0D11F}"/>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519916" y="6417967"/>
            <a:ext cx="928372" cy="35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E4774C0A-E370-40AA-BC1F-961B9CBA85CF}"/>
              </a:ext>
            </a:extLst>
          </p:cNvPr>
          <p:cNvCxnSpPr/>
          <p:nvPr/>
        </p:nvCxnSpPr>
        <p:spPr>
          <a:xfrm>
            <a:off x="283419" y="6353637"/>
            <a:ext cx="111648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F7F85A-81DC-41C1-92FA-24D6239E4D9E}"/>
              </a:ext>
            </a:extLst>
          </p:cNvPr>
          <p:cNvCxnSpPr/>
          <p:nvPr/>
        </p:nvCxnSpPr>
        <p:spPr>
          <a:xfrm>
            <a:off x="283419" y="1799925"/>
            <a:ext cx="11164869"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A picture containing indoor, table, counter, wall&#10;&#10;Description automatically generated">
            <a:extLst>
              <a:ext uri="{FF2B5EF4-FFF2-40B4-BE49-F238E27FC236}">
                <a16:creationId xmlns:a16="http://schemas.microsoft.com/office/drawing/2014/main" id="{892B9C88-3473-44DA-B3DA-79084342419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237626" y="4319162"/>
            <a:ext cx="2279732" cy="1709799"/>
          </a:xfrm>
          <a:prstGeom prst="rect">
            <a:avLst/>
          </a:prstGeom>
        </p:spPr>
      </p:pic>
      <p:pic>
        <p:nvPicPr>
          <p:cNvPr id="3" name="Picture 2">
            <a:extLst>
              <a:ext uri="{FF2B5EF4-FFF2-40B4-BE49-F238E27FC236}">
                <a16:creationId xmlns:a16="http://schemas.microsoft.com/office/drawing/2014/main" id="{2825C003-A612-44D9-924E-668949F6DF1E}"/>
              </a:ext>
            </a:extLst>
          </p:cNvPr>
          <p:cNvPicPr>
            <a:picLocks noChangeAspect="1"/>
          </p:cNvPicPr>
          <p:nvPr/>
        </p:nvPicPr>
        <p:blipFill>
          <a:blip r:embed="rId6"/>
          <a:stretch>
            <a:fillRect/>
          </a:stretch>
        </p:blipFill>
        <p:spPr>
          <a:xfrm>
            <a:off x="9281666" y="161662"/>
            <a:ext cx="2476500" cy="1381125"/>
          </a:xfrm>
          <a:prstGeom prst="rect">
            <a:avLst/>
          </a:prstGeom>
        </p:spPr>
      </p:pic>
    </p:spTree>
    <p:extLst>
      <p:ext uri="{BB962C8B-B14F-4D97-AF65-F5344CB8AC3E}">
        <p14:creationId xmlns:p14="http://schemas.microsoft.com/office/powerpoint/2010/main" val="4097672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5C9F-3865-BB44-A50B-4779E1F456A2}"/>
              </a:ext>
            </a:extLst>
          </p:cNvPr>
          <p:cNvSpPr>
            <a:spLocks noGrp="1"/>
          </p:cNvSpPr>
          <p:nvPr>
            <p:ph type="title"/>
          </p:nvPr>
        </p:nvSpPr>
        <p:spPr>
          <a:xfrm>
            <a:off x="410877" y="179724"/>
            <a:ext cx="7886700" cy="994172"/>
          </a:xfrm>
        </p:spPr>
        <p:txBody>
          <a:bodyPr/>
          <a:lstStyle/>
          <a:p>
            <a:r>
              <a:rPr lang="en-US" sz="4000" u="sng" dirty="0">
                <a:solidFill>
                  <a:schemeClr val="accent1">
                    <a:lumMod val="75000"/>
                  </a:schemeClr>
                </a:solidFill>
              </a:rPr>
              <a:t>RSIF Design</a:t>
            </a:r>
          </a:p>
        </p:txBody>
      </p:sp>
      <p:sp>
        <p:nvSpPr>
          <p:cNvPr id="6" name="Rounded Rectangle 5">
            <a:extLst>
              <a:ext uri="{FF2B5EF4-FFF2-40B4-BE49-F238E27FC236}">
                <a16:creationId xmlns:a16="http://schemas.microsoft.com/office/drawing/2014/main" id="{D8F1581D-706E-0446-86E6-26849B169661}"/>
              </a:ext>
            </a:extLst>
          </p:cNvPr>
          <p:cNvSpPr/>
          <p:nvPr/>
        </p:nvSpPr>
        <p:spPr>
          <a:xfrm>
            <a:off x="6296834" y="1461762"/>
            <a:ext cx="2000743" cy="138515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solidFill>
                  <a:schemeClr val="tx1"/>
                </a:solidFill>
                <a:latin typeface="+mj-lt"/>
              </a:rPr>
              <a:t>General Fund</a:t>
            </a:r>
          </a:p>
          <a:p>
            <a:pPr algn="ctr"/>
            <a:r>
              <a:rPr lang="en-US" dirty="0">
                <a:solidFill>
                  <a:schemeClr val="tx1"/>
                </a:solidFill>
                <a:latin typeface="+mj-lt"/>
              </a:rPr>
              <a:t>(US$50 million by 2024)</a:t>
            </a:r>
          </a:p>
        </p:txBody>
      </p:sp>
      <p:sp>
        <p:nvSpPr>
          <p:cNvPr id="7" name="Rounded Rectangle 6">
            <a:extLst>
              <a:ext uri="{FF2B5EF4-FFF2-40B4-BE49-F238E27FC236}">
                <a16:creationId xmlns:a16="http://schemas.microsoft.com/office/drawing/2014/main" id="{C209D87C-B4F7-4642-89FA-1ACB7A5E9454}"/>
              </a:ext>
            </a:extLst>
          </p:cNvPr>
          <p:cNvSpPr/>
          <p:nvPr/>
        </p:nvSpPr>
        <p:spPr>
          <a:xfrm>
            <a:off x="2779601" y="1470452"/>
            <a:ext cx="2000743" cy="138515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solidFill>
                  <a:schemeClr val="tx1"/>
                </a:solidFill>
                <a:latin typeface="+mj-lt"/>
              </a:rPr>
              <a:t>Permanent (Endowment) Fund</a:t>
            </a:r>
          </a:p>
          <a:p>
            <a:pPr algn="ctr"/>
            <a:r>
              <a:rPr lang="en-US" sz="1400" dirty="0">
                <a:solidFill>
                  <a:schemeClr val="tx1"/>
                </a:solidFill>
                <a:latin typeface="+mj-lt"/>
              </a:rPr>
              <a:t>(US$15million by 2024)</a:t>
            </a:r>
          </a:p>
        </p:txBody>
      </p:sp>
      <p:sp>
        <p:nvSpPr>
          <p:cNvPr id="8" name="Rounded Rectangle 7">
            <a:extLst>
              <a:ext uri="{FF2B5EF4-FFF2-40B4-BE49-F238E27FC236}">
                <a16:creationId xmlns:a16="http://schemas.microsoft.com/office/drawing/2014/main" id="{3DA7ADC2-DFC0-E14F-AA67-7B11639F5312}"/>
              </a:ext>
            </a:extLst>
          </p:cNvPr>
          <p:cNvSpPr/>
          <p:nvPr/>
        </p:nvSpPr>
        <p:spPr>
          <a:xfrm>
            <a:off x="1952859" y="4073235"/>
            <a:ext cx="2456409" cy="161086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solidFill>
                  <a:schemeClr val="tx1"/>
                </a:solidFill>
                <a:latin typeface="+mj-lt"/>
              </a:rPr>
              <a:t>Window 1:</a:t>
            </a:r>
          </a:p>
          <a:p>
            <a:pPr algn="ctr"/>
            <a:r>
              <a:rPr lang="en-US" dirty="0">
                <a:solidFill>
                  <a:schemeClr val="tx1"/>
                </a:solidFill>
                <a:latin typeface="+mj-lt"/>
              </a:rPr>
              <a:t>Scholarships, institutional capacity building, partnerships &amp; networks</a:t>
            </a:r>
          </a:p>
        </p:txBody>
      </p:sp>
      <p:sp>
        <p:nvSpPr>
          <p:cNvPr id="9" name="Rounded Rectangle 8">
            <a:extLst>
              <a:ext uri="{FF2B5EF4-FFF2-40B4-BE49-F238E27FC236}">
                <a16:creationId xmlns:a16="http://schemas.microsoft.com/office/drawing/2014/main" id="{73E32901-3BF3-5941-8805-BD9714D6FF68}"/>
              </a:ext>
            </a:extLst>
          </p:cNvPr>
          <p:cNvSpPr/>
          <p:nvPr/>
        </p:nvSpPr>
        <p:spPr>
          <a:xfrm>
            <a:off x="5235464" y="4073235"/>
            <a:ext cx="1962840" cy="161086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r>
              <a:rPr lang="en-US" dirty="0">
                <a:solidFill>
                  <a:schemeClr val="tx1"/>
                </a:solidFill>
                <a:latin typeface="+mj-lt"/>
              </a:rPr>
              <a:t>Window 2: </a:t>
            </a:r>
          </a:p>
          <a:p>
            <a:pPr lvl="0" algn="ctr"/>
            <a:r>
              <a:rPr lang="en-US" dirty="0">
                <a:solidFill>
                  <a:schemeClr val="tx1"/>
                </a:solidFill>
                <a:latin typeface="+mj-lt"/>
              </a:rPr>
              <a:t>Research Grants</a:t>
            </a:r>
          </a:p>
        </p:txBody>
      </p:sp>
      <p:sp>
        <p:nvSpPr>
          <p:cNvPr id="10" name="Rounded Rectangle 9">
            <a:extLst>
              <a:ext uri="{FF2B5EF4-FFF2-40B4-BE49-F238E27FC236}">
                <a16:creationId xmlns:a16="http://schemas.microsoft.com/office/drawing/2014/main" id="{71BAB38B-7E88-CA4F-A239-A12DF9AB5CC2}"/>
              </a:ext>
            </a:extLst>
          </p:cNvPr>
          <p:cNvSpPr/>
          <p:nvPr/>
        </p:nvSpPr>
        <p:spPr>
          <a:xfrm>
            <a:off x="7951842" y="4073235"/>
            <a:ext cx="2308389" cy="161086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r>
              <a:rPr lang="en-US" dirty="0">
                <a:solidFill>
                  <a:schemeClr val="tx1"/>
                </a:solidFill>
                <a:latin typeface="+mj-lt"/>
              </a:rPr>
              <a:t>Window 3:</a:t>
            </a:r>
          </a:p>
          <a:p>
            <a:pPr lvl="0" algn="ctr"/>
            <a:r>
              <a:rPr lang="en-US" dirty="0">
                <a:solidFill>
                  <a:schemeClr val="tx1"/>
                </a:solidFill>
                <a:latin typeface="+mj-lt"/>
              </a:rPr>
              <a:t>Innovation Grants and creation of innovation environments</a:t>
            </a:r>
          </a:p>
        </p:txBody>
      </p:sp>
      <p:cxnSp>
        <p:nvCxnSpPr>
          <p:cNvPr id="12" name="Straight Arrow Connector 11">
            <a:extLst>
              <a:ext uri="{FF2B5EF4-FFF2-40B4-BE49-F238E27FC236}">
                <a16:creationId xmlns:a16="http://schemas.microsoft.com/office/drawing/2014/main" id="{E945A72C-A899-9845-9672-36247DDD314A}"/>
              </a:ext>
            </a:extLst>
          </p:cNvPr>
          <p:cNvCxnSpPr>
            <a:cxnSpLocks/>
            <a:stCxn id="7" idx="3"/>
            <a:endCxn id="6" idx="1"/>
          </p:cNvCxnSpPr>
          <p:nvPr/>
        </p:nvCxnSpPr>
        <p:spPr>
          <a:xfrm flipV="1">
            <a:off x="4780343" y="2154337"/>
            <a:ext cx="1516490" cy="869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C4247DEE-4015-7548-8C8B-F142DB3F2B4F}"/>
              </a:ext>
            </a:extLst>
          </p:cNvPr>
          <p:cNvCxnSpPr>
            <a:cxnSpLocks/>
            <a:stCxn id="6" idx="2"/>
            <a:endCxn id="8" idx="0"/>
          </p:cNvCxnSpPr>
          <p:nvPr/>
        </p:nvCxnSpPr>
        <p:spPr>
          <a:xfrm rot="5400000">
            <a:off x="4625973" y="1402002"/>
            <a:ext cx="1226322" cy="4116142"/>
          </a:xfrm>
          <a:prstGeom prst="bent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BEAB5ADB-D836-174A-9FF6-8C6BC8AA8841}"/>
              </a:ext>
            </a:extLst>
          </p:cNvPr>
          <p:cNvCxnSpPr>
            <a:cxnSpLocks/>
            <a:stCxn id="6" idx="2"/>
            <a:endCxn id="9" idx="0"/>
          </p:cNvCxnSpPr>
          <p:nvPr/>
        </p:nvCxnSpPr>
        <p:spPr>
          <a:xfrm rot="5400000">
            <a:off x="6143884" y="2919914"/>
            <a:ext cx="1226322" cy="1080321"/>
          </a:xfrm>
          <a:prstGeom prst="bent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B36333B1-A0C7-D64E-8969-6EE0F7F3A907}"/>
              </a:ext>
            </a:extLst>
          </p:cNvPr>
          <p:cNvCxnSpPr>
            <a:cxnSpLocks/>
            <a:stCxn id="6" idx="2"/>
            <a:endCxn id="10" idx="0"/>
          </p:cNvCxnSpPr>
          <p:nvPr/>
        </p:nvCxnSpPr>
        <p:spPr>
          <a:xfrm rot="16200000" flipH="1">
            <a:off x="7588459" y="2555658"/>
            <a:ext cx="1226322" cy="1808831"/>
          </a:xfrm>
          <a:prstGeom prst="bent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7CBF45E-266A-4CA1-86B8-77466D3437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3418" y="6373732"/>
            <a:ext cx="3196900" cy="414079"/>
          </a:xfrm>
          <a:prstGeom prst="rect">
            <a:avLst/>
          </a:prstGeom>
        </p:spPr>
      </p:pic>
      <p:pic>
        <p:nvPicPr>
          <p:cNvPr id="17" name="Picture 8">
            <a:extLst>
              <a:ext uri="{FF2B5EF4-FFF2-40B4-BE49-F238E27FC236}">
                <a16:creationId xmlns:a16="http://schemas.microsoft.com/office/drawing/2014/main" id="{CFCE0C08-A7C5-462F-A80E-F9F174001C79}"/>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519916" y="6417967"/>
            <a:ext cx="928372" cy="35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956BB2DC-8401-4CF9-A6F8-8EB38E20026F}"/>
              </a:ext>
            </a:extLst>
          </p:cNvPr>
          <p:cNvCxnSpPr/>
          <p:nvPr/>
        </p:nvCxnSpPr>
        <p:spPr>
          <a:xfrm>
            <a:off x="283419" y="6256101"/>
            <a:ext cx="11164869"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FDEA599-2C6C-4AC9-B72C-90B5BF267BE2}"/>
              </a:ext>
            </a:extLst>
          </p:cNvPr>
          <p:cNvPicPr>
            <a:picLocks noChangeAspect="1"/>
          </p:cNvPicPr>
          <p:nvPr/>
        </p:nvPicPr>
        <p:blipFill>
          <a:blip r:embed="rId5"/>
          <a:stretch>
            <a:fillRect/>
          </a:stretch>
        </p:blipFill>
        <p:spPr>
          <a:xfrm>
            <a:off x="9281666" y="179724"/>
            <a:ext cx="2476500" cy="1381125"/>
          </a:xfrm>
          <a:prstGeom prst="rect">
            <a:avLst/>
          </a:prstGeom>
        </p:spPr>
      </p:pic>
    </p:spTree>
    <p:extLst>
      <p:ext uri="{BB962C8B-B14F-4D97-AF65-F5344CB8AC3E}">
        <p14:creationId xmlns:p14="http://schemas.microsoft.com/office/powerpoint/2010/main" val="46308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82A7-7E6C-9440-A6AE-EE0B90031937}"/>
              </a:ext>
            </a:extLst>
          </p:cNvPr>
          <p:cNvSpPr>
            <a:spLocks noGrp="1"/>
          </p:cNvSpPr>
          <p:nvPr>
            <p:ph type="title"/>
          </p:nvPr>
        </p:nvSpPr>
        <p:spPr>
          <a:xfrm>
            <a:off x="488529" y="98087"/>
            <a:ext cx="5607471" cy="828840"/>
          </a:xfrm>
        </p:spPr>
        <p:txBody>
          <a:bodyPr>
            <a:normAutofit/>
          </a:bodyPr>
          <a:lstStyle/>
          <a:p>
            <a:r>
              <a:rPr lang="en-US" sz="3600" b="1" dirty="0">
                <a:solidFill>
                  <a:srgbClr val="19649A"/>
                </a:solidFill>
              </a:rPr>
              <a:t>RSIF African Host Universities</a:t>
            </a:r>
          </a:p>
        </p:txBody>
      </p:sp>
      <p:pic>
        <p:nvPicPr>
          <p:cNvPr id="5" name="Picture 4">
            <a:extLst>
              <a:ext uri="{FF2B5EF4-FFF2-40B4-BE49-F238E27FC236}">
                <a16:creationId xmlns:a16="http://schemas.microsoft.com/office/drawing/2014/main" id="{0C86A26F-4785-014F-9C05-2F794D244DF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374450" y="1672897"/>
            <a:ext cx="5329021" cy="4228385"/>
          </a:xfrm>
          <a:prstGeom prst="rect">
            <a:avLst/>
          </a:prstGeom>
        </p:spPr>
      </p:pic>
      <p:sp>
        <p:nvSpPr>
          <p:cNvPr id="6" name="Rectangle 5">
            <a:extLst>
              <a:ext uri="{FF2B5EF4-FFF2-40B4-BE49-F238E27FC236}">
                <a16:creationId xmlns:a16="http://schemas.microsoft.com/office/drawing/2014/main" id="{77D83C00-B93D-FF46-AF0C-13B594054285}"/>
              </a:ext>
            </a:extLst>
          </p:cNvPr>
          <p:cNvSpPr/>
          <p:nvPr/>
        </p:nvSpPr>
        <p:spPr>
          <a:xfrm>
            <a:off x="339005" y="982176"/>
            <a:ext cx="5478546" cy="4973156"/>
          </a:xfrm>
          <a:prstGeom prst="rect">
            <a:avLst/>
          </a:prstGeom>
        </p:spPr>
        <p:txBody>
          <a:bodyPr wrap="square">
            <a:spAutoFit/>
          </a:bodyPr>
          <a:lstStyle/>
          <a:p>
            <a:pPr marL="285750" indent="-285750">
              <a:spcBef>
                <a:spcPts val="700"/>
              </a:spcBef>
              <a:buFont typeface="Arial" panose="020B0604020202020204" pitchFamily="34" charset="0"/>
              <a:buChar char="•"/>
            </a:pPr>
            <a:r>
              <a:rPr lang="en-US" sz="2400" dirty="0">
                <a:solidFill>
                  <a:schemeClr val="accent2">
                    <a:lumMod val="75000"/>
                  </a:schemeClr>
                </a:solidFill>
                <a:latin typeface="+mj-lt"/>
              </a:rPr>
              <a:t>Competitively selected to offer a PhD program in one of the RSIF Priority Thematic Areas</a:t>
            </a:r>
          </a:p>
          <a:p>
            <a:pPr marL="285750" indent="-285750">
              <a:spcBef>
                <a:spcPts val="700"/>
              </a:spcBef>
              <a:buFont typeface="Arial" panose="020B0604020202020204" pitchFamily="34" charset="0"/>
              <a:buChar char="•"/>
            </a:pPr>
            <a:r>
              <a:rPr lang="en-US" sz="2400" dirty="0">
                <a:latin typeface="+mj-lt"/>
              </a:rPr>
              <a:t>implement international-quality PhD training, research and innovation</a:t>
            </a:r>
          </a:p>
          <a:p>
            <a:pPr marL="285750" indent="-285750">
              <a:spcBef>
                <a:spcPts val="700"/>
              </a:spcBef>
              <a:buFont typeface="Arial" panose="020B0604020202020204" pitchFamily="34" charset="0"/>
              <a:buChar char="•"/>
            </a:pPr>
            <a:r>
              <a:rPr lang="en-US" sz="2400" dirty="0">
                <a:latin typeface="+mj-lt"/>
              </a:rPr>
              <a:t>Host RSIF PhD Scholars </a:t>
            </a:r>
          </a:p>
          <a:p>
            <a:pPr marL="285750" indent="-285750">
              <a:spcBef>
                <a:spcPts val="700"/>
              </a:spcBef>
              <a:buFont typeface="Arial" panose="020B0604020202020204" pitchFamily="34" charset="0"/>
              <a:buChar char="•"/>
            </a:pPr>
            <a:r>
              <a:rPr lang="en-US" sz="2400" dirty="0">
                <a:latin typeface="+mj-lt"/>
              </a:rPr>
              <a:t>Can apply for RSIF Research and Innovation grants</a:t>
            </a:r>
          </a:p>
          <a:p>
            <a:pPr marL="285750" indent="-285750">
              <a:spcBef>
                <a:spcPts val="700"/>
              </a:spcBef>
              <a:buFont typeface="Arial" panose="020B0604020202020204" pitchFamily="34" charset="0"/>
              <a:buChar char="•"/>
            </a:pPr>
            <a:r>
              <a:rPr lang="en-US" sz="2400" dirty="0">
                <a:solidFill>
                  <a:schemeClr val="accent2">
                    <a:lumMod val="75000"/>
                  </a:schemeClr>
                </a:solidFill>
                <a:latin typeface="+mj-lt"/>
              </a:rPr>
              <a:t>Receive institutional capacity building</a:t>
            </a:r>
          </a:p>
          <a:p>
            <a:pPr marL="285750" indent="-285750">
              <a:spcBef>
                <a:spcPts val="700"/>
              </a:spcBef>
              <a:buFont typeface="Arial" panose="020B0604020202020204" pitchFamily="34" charset="0"/>
              <a:buChar char="•"/>
            </a:pPr>
            <a:r>
              <a:rPr lang="en-US" sz="2400" dirty="0">
                <a:solidFill>
                  <a:schemeClr val="accent2">
                    <a:lumMod val="75000"/>
                  </a:schemeClr>
                </a:solidFill>
                <a:latin typeface="+mj-lt"/>
              </a:rPr>
              <a:t>Develop international partnerships with world-class institutions/universities and private sector globally and in Africa</a:t>
            </a:r>
          </a:p>
        </p:txBody>
      </p:sp>
      <p:sp>
        <p:nvSpPr>
          <p:cNvPr id="10" name="Rectangle 9">
            <a:extLst>
              <a:ext uri="{FF2B5EF4-FFF2-40B4-BE49-F238E27FC236}">
                <a16:creationId xmlns:a16="http://schemas.microsoft.com/office/drawing/2014/main" id="{8B8CA6C3-B5FD-AE4E-B23E-CAEB118884A0}"/>
              </a:ext>
            </a:extLst>
          </p:cNvPr>
          <p:cNvSpPr/>
          <p:nvPr/>
        </p:nvSpPr>
        <p:spPr>
          <a:xfrm>
            <a:off x="6374451" y="407986"/>
            <a:ext cx="5329020" cy="1015663"/>
          </a:xfrm>
          <a:prstGeom prst="rect">
            <a:avLst/>
          </a:prstGeom>
        </p:spPr>
        <p:txBody>
          <a:bodyPr wrap="square">
            <a:spAutoFit/>
          </a:bodyPr>
          <a:lstStyle/>
          <a:p>
            <a:r>
              <a:rPr lang="en-US" sz="2000" dirty="0">
                <a:latin typeface="+mj-lt"/>
              </a:rPr>
              <a:t>The first 4 RSIF Host Universities were competitively selected in 2017 from existing Africa Centers of Excellence.</a:t>
            </a:r>
          </a:p>
        </p:txBody>
      </p:sp>
      <p:sp>
        <p:nvSpPr>
          <p:cNvPr id="3" name="Rectangle 2">
            <a:extLst>
              <a:ext uri="{FF2B5EF4-FFF2-40B4-BE49-F238E27FC236}">
                <a16:creationId xmlns:a16="http://schemas.microsoft.com/office/drawing/2014/main" id="{50802CBE-B276-0B46-950D-1AAE07874CA2}"/>
              </a:ext>
            </a:extLst>
          </p:cNvPr>
          <p:cNvSpPr/>
          <p:nvPr/>
        </p:nvSpPr>
        <p:spPr>
          <a:xfrm>
            <a:off x="6224928" y="253223"/>
            <a:ext cx="5743257" cy="5648059"/>
          </a:xfrm>
          <a:prstGeom prst="rect">
            <a:avLst/>
          </a:prstGeom>
          <a:noFill/>
          <a:ln>
            <a:solidFill>
              <a:srgbClr val="1964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9F86BEC-886E-4C05-A3A7-BE2A1AE14FD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3419" y="6443073"/>
            <a:ext cx="1814412" cy="344738"/>
          </a:xfrm>
          <a:prstGeom prst="rect">
            <a:avLst/>
          </a:prstGeom>
        </p:spPr>
      </p:pic>
      <p:pic>
        <p:nvPicPr>
          <p:cNvPr id="13" name="Picture 8">
            <a:extLst>
              <a:ext uri="{FF2B5EF4-FFF2-40B4-BE49-F238E27FC236}">
                <a16:creationId xmlns:a16="http://schemas.microsoft.com/office/drawing/2014/main" id="{7AE89AA6-093C-4686-8935-8F20E1E8B97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980209" y="6419964"/>
            <a:ext cx="928372" cy="35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05AC85BB-A21F-450D-BF09-3F2D78834BB9}"/>
              </a:ext>
            </a:extLst>
          </p:cNvPr>
          <p:cNvCxnSpPr>
            <a:cxnSpLocks/>
          </p:cNvCxnSpPr>
          <p:nvPr/>
        </p:nvCxnSpPr>
        <p:spPr>
          <a:xfrm>
            <a:off x="283419" y="6353637"/>
            <a:ext cx="1168476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9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E966B-47B8-427E-9E35-3F055A5B7868}"/>
              </a:ext>
            </a:extLst>
          </p:cNvPr>
          <p:cNvSpPr>
            <a:spLocks noGrp="1"/>
          </p:cNvSpPr>
          <p:nvPr>
            <p:ph type="title"/>
          </p:nvPr>
        </p:nvSpPr>
        <p:spPr>
          <a:xfrm>
            <a:off x="282234" y="243057"/>
            <a:ext cx="11604965" cy="451887"/>
          </a:xfrm>
          <a:solidFill>
            <a:schemeClr val="accent6">
              <a:lumMod val="20000"/>
              <a:lumOff val="80000"/>
            </a:schemeClr>
          </a:solidFill>
        </p:spPr>
        <p:txBody>
          <a:bodyPr>
            <a:noAutofit/>
          </a:bodyPr>
          <a:lstStyle/>
          <a:p>
            <a:pPr algn="ctr"/>
            <a:r>
              <a:rPr lang="en-US" sz="2800" b="1" dirty="0"/>
              <a:t>Rigorous, competitive selection of host universities</a:t>
            </a:r>
          </a:p>
        </p:txBody>
      </p:sp>
      <p:graphicFrame>
        <p:nvGraphicFramePr>
          <p:cNvPr id="4" name="Content Placeholder 3">
            <a:extLst>
              <a:ext uri="{FF2B5EF4-FFF2-40B4-BE49-F238E27FC236}">
                <a16:creationId xmlns:a16="http://schemas.microsoft.com/office/drawing/2014/main" id="{BA80E222-4E6D-43FC-99C7-DBEA467798A8}"/>
              </a:ext>
            </a:extLst>
          </p:cNvPr>
          <p:cNvGraphicFramePr>
            <a:graphicFrameLocks noGrp="1"/>
          </p:cNvGraphicFramePr>
          <p:nvPr>
            <p:ph idx="1"/>
            <p:extLst>
              <p:ext uri="{D42A27DB-BD31-4B8C-83A1-F6EECF244321}">
                <p14:modId xmlns:p14="http://schemas.microsoft.com/office/powerpoint/2010/main" val="1629559891"/>
              </p:ext>
            </p:extLst>
          </p:nvPr>
        </p:nvGraphicFramePr>
        <p:xfrm>
          <a:off x="410547" y="755115"/>
          <a:ext cx="11476651" cy="5509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1E79644-0614-4D8E-949D-CD8C69EC0D4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83419" y="6443073"/>
            <a:ext cx="1814412" cy="344738"/>
          </a:xfrm>
          <a:prstGeom prst="rect">
            <a:avLst/>
          </a:prstGeom>
        </p:spPr>
      </p:pic>
      <p:pic>
        <p:nvPicPr>
          <p:cNvPr id="7" name="Picture 8">
            <a:extLst>
              <a:ext uri="{FF2B5EF4-FFF2-40B4-BE49-F238E27FC236}">
                <a16:creationId xmlns:a16="http://schemas.microsoft.com/office/drawing/2014/main" id="{E2237CC2-1CF7-402C-A3BB-35B34E6F4086}"/>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958827" y="6413809"/>
            <a:ext cx="928372" cy="35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1789911C-5B15-46F1-8DFB-6BC6D98FC641}"/>
              </a:ext>
            </a:extLst>
          </p:cNvPr>
          <p:cNvCxnSpPr>
            <a:cxnSpLocks/>
          </p:cNvCxnSpPr>
          <p:nvPr/>
        </p:nvCxnSpPr>
        <p:spPr>
          <a:xfrm>
            <a:off x="283419" y="6353637"/>
            <a:ext cx="116037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8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1ADFE7C-4DB0-7F45-B6B1-94BC4C894445}"/>
              </a:ext>
            </a:extLst>
          </p:cNvPr>
          <p:cNvSpPr txBox="1">
            <a:spLocks/>
          </p:cNvSpPr>
          <p:nvPr/>
        </p:nvSpPr>
        <p:spPr>
          <a:xfrm>
            <a:off x="411677" y="232421"/>
            <a:ext cx="10515600" cy="7502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9649A"/>
                </a:solidFill>
              </a:rPr>
              <a:t>RSIF PhD Sandwich Program</a:t>
            </a:r>
          </a:p>
        </p:txBody>
      </p:sp>
      <p:sp>
        <p:nvSpPr>
          <p:cNvPr id="19" name="Rounded Rectangle 18">
            <a:extLst>
              <a:ext uri="{FF2B5EF4-FFF2-40B4-BE49-F238E27FC236}">
                <a16:creationId xmlns:a16="http://schemas.microsoft.com/office/drawing/2014/main" id="{0C03FAD1-DFB6-A043-93CF-C8D57A982D48}"/>
              </a:ext>
            </a:extLst>
          </p:cNvPr>
          <p:cNvSpPr/>
          <p:nvPr/>
        </p:nvSpPr>
        <p:spPr>
          <a:xfrm>
            <a:off x="604043" y="1376974"/>
            <a:ext cx="3426211" cy="6604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African Host University (AHU)</a:t>
            </a:r>
          </a:p>
        </p:txBody>
      </p:sp>
      <p:sp>
        <p:nvSpPr>
          <p:cNvPr id="20" name="Rounded Rectangle 19">
            <a:extLst>
              <a:ext uri="{FF2B5EF4-FFF2-40B4-BE49-F238E27FC236}">
                <a16:creationId xmlns:a16="http://schemas.microsoft.com/office/drawing/2014/main" id="{38C6CACF-E3E0-BC48-A4EF-D9FAA96FA3E8}"/>
              </a:ext>
            </a:extLst>
          </p:cNvPr>
          <p:cNvSpPr/>
          <p:nvPr/>
        </p:nvSpPr>
        <p:spPr>
          <a:xfrm>
            <a:off x="4851650" y="1373621"/>
            <a:ext cx="3086100" cy="6604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International Partner Institution (IPI)</a:t>
            </a:r>
          </a:p>
        </p:txBody>
      </p:sp>
      <p:sp>
        <p:nvSpPr>
          <p:cNvPr id="22" name="Rounded Rectangle 21">
            <a:extLst>
              <a:ext uri="{FF2B5EF4-FFF2-40B4-BE49-F238E27FC236}">
                <a16:creationId xmlns:a16="http://schemas.microsoft.com/office/drawing/2014/main" id="{1C7836F8-374F-3C4C-A75E-FFF31788D5FD}"/>
              </a:ext>
            </a:extLst>
          </p:cNvPr>
          <p:cNvSpPr/>
          <p:nvPr/>
        </p:nvSpPr>
        <p:spPr>
          <a:xfrm>
            <a:off x="8633591" y="1373621"/>
            <a:ext cx="3086100" cy="6604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African Host University (AHU)</a:t>
            </a:r>
          </a:p>
        </p:txBody>
      </p:sp>
      <p:sp>
        <p:nvSpPr>
          <p:cNvPr id="23" name="Down Arrow 22">
            <a:extLst>
              <a:ext uri="{FF2B5EF4-FFF2-40B4-BE49-F238E27FC236}">
                <a16:creationId xmlns:a16="http://schemas.microsoft.com/office/drawing/2014/main" id="{91DF7CD2-D81A-2048-A478-924F41EF9B64}"/>
              </a:ext>
            </a:extLst>
          </p:cNvPr>
          <p:cNvSpPr/>
          <p:nvPr/>
        </p:nvSpPr>
        <p:spPr>
          <a:xfrm rot="16200000">
            <a:off x="4322882" y="1280022"/>
            <a:ext cx="236140" cy="821396"/>
          </a:xfrm>
          <a:prstGeom prst="downArrow">
            <a:avLst>
              <a:gd name="adj1" fmla="val 50000"/>
              <a:gd name="adj2" fmla="val 517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4" name="TextBox 23">
            <a:extLst>
              <a:ext uri="{FF2B5EF4-FFF2-40B4-BE49-F238E27FC236}">
                <a16:creationId xmlns:a16="http://schemas.microsoft.com/office/drawing/2014/main" id="{30931BDB-A255-9B4D-BA5E-9831F14A0F95}"/>
              </a:ext>
            </a:extLst>
          </p:cNvPr>
          <p:cNvSpPr txBox="1"/>
          <p:nvPr/>
        </p:nvSpPr>
        <p:spPr>
          <a:xfrm>
            <a:off x="662482" y="2425958"/>
            <a:ext cx="3367771" cy="3293209"/>
          </a:xfrm>
          <a:prstGeom prst="rect">
            <a:avLst/>
          </a:prstGeom>
          <a:noFill/>
        </p:spPr>
        <p:txBody>
          <a:bodyPr wrap="square" rtlCol="0">
            <a:spAutoFit/>
          </a:bodyPr>
          <a:lstStyle/>
          <a:p>
            <a:pPr marL="184150" indent="-184150">
              <a:buFont typeface="Arial" panose="020B0604020202020204" pitchFamily="34" charset="0"/>
              <a:buChar char="•"/>
            </a:pPr>
            <a:r>
              <a:rPr lang="en-US" sz="1600" b="1" dirty="0"/>
              <a:t>Up to 1 year</a:t>
            </a:r>
          </a:p>
          <a:p>
            <a:pPr marL="184150" indent="-184150">
              <a:buFont typeface="Arial" panose="020B0604020202020204" pitchFamily="34" charset="0"/>
              <a:buChar char="•"/>
            </a:pPr>
            <a:r>
              <a:rPr lang="en-US" sz="1600" dirty="0"/>
              <a:t>Admitted to an AHU PhD program</a:t>
            </a:r>
          </a:p>
          <a:p>
            <a:pPr marL="184150" indent="-184150">
              <a:buFont typeface="Arial" panose="020B0604020202020204" pitchFamily="34" charset="0"/>
              <a:buChar char="•"/>
            </a:pPr>
            <a:r>
              <a:rPr lang="en-US" sz="1600" dirty="0"/>
              <a:t>Matching with suitable IPI supervisor completed early in program</a:t>
            </a:r>
          </a:p>
          <a:p>
            <a:pPr marL="184150" indent="-184150">
              <a:buFont typeface="Arial" panose="020B0604020202020204" pitchFamily="34" charset="0"/>
              <a:buChar char="•"/>
            </a:pPr>
            <a:r>
              <a:rPr lang="en-US" sz="1600" dirty="0"/>
              <a:t>Student, with support from both supervisors, develops research proposal and plan for activities at AHU and IPI</a:t>
            </a:r>
          </a:p>
          <a:p>
            <a:pPr marL="184150" indent="-184150">
              <a:buFont typeface="Arial" panose="020B0604020202020204" pitchFamily="34" charset="0"/>
              <a:buChar char="•"/>
            </a:pPr>
            <a:r>
              <a:rPr lang="en-US" sz="1600" dirty="0"/>
              <a:t>Student begins research as required</a:t>
            </a:r>
          </a:p>
          <a:p>
            <a:pPr marL="184150" indent="-184150">
              <a:buFont typeface="Arial" panose="020B0604020202020204" pitchFamily="34" charset="0"/>
              <a:buChar char="•"/>
            </a:pPr>
            <a:r>
              <a:rPr lang="en-US" sz="1600" dirty="0"/>
              <a:t>Completes coursework as required by AHU</a:t>
            </a:r>
          </a:p>
          <a:p>
            <a:pPr marL="184150" indent="-184150">
              <a:buFont typeface="Arial" panose="020B0604020202020204" pitchFamily="34" charset="0"/>
              <a:buChar char="•"/>
            </a:pPr>
            <a:r>
              <a:rPr lang="en-US" sz="1600" dirty="0"/>
              <a:t>Takes TOEFL exam if required by IPI</a:t>
            </a:r>
          </a:p>
        </p:txBody>
      </p:sp>
      <p:sp>
        <p:nvSpPr>
          <p:cNvPr id="25" name="Rounded Rectangle 24">
            <a:extLst>
              <a:ext uri="{FF2B5EF4-FFF2-40B4-BE49-F238E27FC236}">
                <a16:creationId xmlns:a16="http://schemas.microsoft.com/office/drawing/2014/main" id="{78C2326E-F634-E544-AC84-4558EDBDEFAC}"/>
              </a:ext>
            </a:extLst>
          </p:cNvPr>
          <p:cNvSpPr/>
          <p:nvPr/>
        </p:nvSpPr>
        <p:spPr>
          <a:xfrm>
            <a:off x="368230" y="2306502"/>
            <a:ext cx="3897837" cy="35093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7" name="Straight Connector 26">
            <a:extLst>
              <a:ext uri="{FF2B5EF4-FFF2-40B4-BE49-F238E27FC236}">
                <a16:creationId xmlns:a16="http://schemas.microsoft.com/office/drawing/2014/main" id="{BC16C89B-C29E-3A41-8677-3176996ACDB4}"/>
              </a:ext>
            </a:extLst>
          </p:cNvPr>
          <p:cNvCxnSpPr>
            <a:cxnSpLocks/>
            <a:stCxn id="25" idx="0"/>
            <a:endCxn id="19" idx="2"/>
          </p:cNvCxnSpPr>
          <p:nvPr/>
        </p:nvCxnSpPr>
        <p:spPr>
          <a:xfrm flipV="1">
            <a:off x="2317149" y="2037374"/>
            <a:ext cx="0" cy="269128"/>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FCBD273-5A42-EE40-9792-063A9110ACE8}"/>
              </a:ext>
            </a:extLst>
          </p:cNvPr>
          <p:cNvSpPr/>
          <p:nvPr/>
        </p:nvSpPr>
        <p:spPr>
          <a:xfrm>
            <a:off x="4937460" y="2426824"/>
            <a:ext cx="2924175" cy="1815882"/>
          </a:xfrm>
          <a:prstGeom prst="rect">
            <a:avLst/>
          </a:prstGeom>
        </p:spPr>
        <p:txBody>
          <a:bodyPr wrap="square">
            <a:spAutoFit/>
          </a:bodyPr>
          <a:lstStyle/>
          <a:p>
            <a:pPr marL="184150" indent="-184150">
              <a:buFont typeface="Arial" panose="020B0604020202020204" pitchFamily="34" charset="0"/>
              <a:buChar char="•"/>
            </a:pPr>
            <a:r>
              <a:rPr lang="en-GB" sz="1600" b="1" dirty="0"/>
              <a:t>2 years</a:t>
            </a:r>
            <a:r>
              <a:rPr lang="en-GB" sz="1600" dirty="0"/>
              <a:t> as a visiting scholar/ researcher</a:t>
            </a:r>
            <a:endParaRPr lang="en-GB" sz="1600" b="1" dirty="0"/>
          </a:p>
          <a:p>
            <a:pPr marL="184150" indent="-184150">
              <a:buFont typeface="Arial" panose="020B0604020202020204" pitchFamily="34" charset="0"/>
              <a:buChar char="•"/>
            </a:pPr>
            <a:r>
              <a:rPr lang="en-GB" sz="1600" dirty="0"/>
              <a:t>Conducts major part of doctoral research </a:t>
            </a:r>
          </a:p>
          <a:p>
            <a:pPr marL="184150" indent="-184150">
              <a:buFont typeface="Arial" panose="020B0604020202020204" pitchFamily="34" charset="0"/>
              <a:buChar char="•"/>
            </a:pPr>
            <a:r>
              <a:rPr lang="en-US" sz="1600" dirty="0"/>
              <a:t>Coursework as required by IPI</a:t>
            </a:r>
          </a:p>
          <a:p>
            <a:pPr marL="184150" indent="-184150">
              <a:buFont typeface="Arial" panose="020B0604020202020204" pitchFamily="34" charset="0"/>
              <a:buChar char="•"/>
            </a:pPr>
            <a:r>
              <a:rPr lang="en-GB" sz="1600" dirty="0"/>
              <a:t>Writes scientific papers</a:t>
            </a:r>
          </a:p>
          <a:p>
            <a:pPr marL="285750" indent="-285750">
              <a:buFont typeface="Arial" panose="020B0604020202020204" pitchFamily="34" charset="0"/>
              <a:buChar char="•"/>
            </a:pPr>
            <a:endParaRPr lang="en-US" sz="1600" dirty="0"/>
          </a:p>
        </p:txBody>
      </p:sp>
      <p:sp>
        <p:nvSpPr>
          <p:cNvPr id="29" name="Rounded Rectangle 28">
            <a:extLst>
              <a:ext uri="{FF2B5EF4-FFF2-40B4-BE49-F238E27FC236}">
                <a16:creationId xmlns:a16="http://schemas.microsoft.com/office/drawing/2014/main" id="{1E2D114C-61DA-5A48-A60F-8C235B6CFCF6}"/>
              </a:ext>
            </a:extLst>
          </p:cNvPr>
          <p:cNvSpPr/>
          <p:nvPr/>
        </p:nvSpPr>
        <p:spPr>
          <a:xfrm>
            <a:off x="4831806" y="2306502"/>
            <a:ext cx="3125788" cy="181588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ounded Rectangle 29">
            <a:extLst>
              <a:ext uri="{FF2B5EF4-FFF2-40B4-BE49-F238E27FC236}">
                <a16:creationId xmlns:a16="http://schemas.microsoft.com/office/drawing/2014/main" id="{6F594104-4521-F646-ABE1-DF454D2EDD17}"/>
              </a:ext>
            </a:extLst>
          </p:cNvPr>
          <p:cNvSpPr/>
          <p:nvPr/>
        </p:nvSpPr>
        <p:spPr>
          <a:xfrm>
            <a:off x="8613747" y="2306502"/>
            <a:ext cx="3125788" cy="27265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1" name="Straight Connector 30">
            <a:extLst>
              <a:ext uri="{FF2B5EF4-FFF2-40B4-BE49-F238E27FC236}">
                <a16:creationId xmlns:a16="http://schemas.microsoft.com/office/drawing/2014/main" id="{4200A75C-87E6-4746-9E40-9F94610ECC1A}"/>
              </a:ext>
            </a:extLst>
          </p:cNvPr>
          <p:cNvCxnSpPr>
            <a:cxnSpLocks/>
            <a:stCxn id="29" idx="0"/>
            <a:endCxn id="20" idx="2"/>
          </p:cNvCxnSpPr>
          <p:nvPr/>
        </p:nvCxnSpPr>
        <p:spPr>
          <a:xfrm flipV="1">
            <a:off x="6394700" y="2034021"/>
            <a:ext cx="0" cy="27248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D64BBF0-2ACC-114E-839D-DBA60DBEFBAD}"/>
              </a:ext>
            </a:extLst>
          </p:cNvPr>
          <p:cNvCxnSpPr>
            <a:cxnSpLocks/>
            <a:stCxn id="30" idx="0"/>
            <a:endCxn id="22" idx="2"/>
          </p:cNvCxnSpPr>
          <p:nvPr/>
        </p:nvCxnSpPr>
        <p:spPr>
          <a:xfrm flipV="1">
            <a:off x="10176641" y="2034021"/>
            <a:ext cx="0" cy="272481"/>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35F360D6-E6F4-DD4A-9BEA-171CEF96F027}"/>
              </a:ext>
            </a:extLst>
          </p:cNvPr>
          <p:cNvSpPr/>
          <p:nvPr/>
        </p:nvSpPr>
        <p:spPr>
          <a:xfrm>
            <a:off x="8760273" y="2417181"/>
            <a:ext cx="2924175" cy="2554545"/>
          </a:xfrm>
          <a:prstGeom prst="rect">
            <a:avLst/>
          </a:prstGeom>
        </p:spPr>
        <p:txBody>
          <a:bodyPr wrap="square">
            <a:spAutoFit/>
          </a:bodyPr>
          <a:lstStyle/>
          <a:p>
            <a:pPr marL="184150" indent="-184150">
              <a:buFont typeface="Arial" panose="020B0604020202020204" pitchFamily="34" charset="0"/>
              <a:buChar char="•"/>
            </a:pPr>
            <a:r>
              <a:rPr lang="en-GB" sz="1600" b="1" dirty="0"/>
              <a:t>1+ year</a:t>
            </a:r>
          </a:p>
          <a:p>
            <a:pPr marL="184150" indent="-184150">
              <a:buFont typeface="Arial" panose="020B0604020202020204" pitchFamily="34" charset="0"/>
              <a:buChar char="•"/>
            </a:pPr>
            <a:r>
              <a:rPr lang="en-GB" sz="1600" dirty="0"/>
              <a:t>Finalise research as necessary</a:t>
            </a:r>
          </a:p>
          <a:p>
            <a:pPr marL="184150" indent="-184150">
              <a:buFont typeface="Arial" panose="020B0604020202020204" pitchFamily="34" charset="0"/>
              <a:buChar char="•"/>
            </a:pPr>
            <a:r>
              <a:rPr lang="en-GB" sz="1600" dirty="0"/>
              <a:t>Writes scientific papers</a:t>
            </a:r>
          </a:p>
          <a:p>
            <a:pPr marL="184150" indent="-184150">
              <a:buFont typeface="Arial" panose="020B0604020202020204" pitchFamily="34" charset="0"/>
              <a:buChar char="•"/>
            </a:pPr>
            <a:r>
              <a:rPr lang="en-GB" sz="1600" dirty="0"/>
              <a:t>Complete thesis</a:t>
            </a:r>
            <a:endParaRPr lang="en-US" sz="1600" dirty="0"/>
          </a:p>
          <a:p>
            <a:pPr marL="184150" indent="-184150">
              <a:buFont typeface="Arial" panose="020B0604020202020204" pitchFamily="34" charset="0"/>
              <a:buChar char="•"/>
            </a:pPr>
            <a:endParaRPr lang="en-US" sz="1600" dirty="0"/>
          </a:p>
          <a:p>
            <a:pPr marL="184150" indent="-184150">
              <a:buFont typeface="Arial" panose="020B0604020202020204" pitchFamily="34" charset="0"/>
              <a:buChar char="•"/>
            </a:pPr>
            <a:r>
              <a:rPr lang="en-GB" sz="1600" dirty="0"/>
              <a:t>Thesis </a:t>
            </a:r>
            <a:r>
              <a:rPr lang="en-GB" sz="1600" dirty="0" err="1"/>
              <a:t>defense</a:t>
            </a:r>
            <a:r>
              <a:rPr lang="en-GB" sz="1600" dirty="0"/>
              <a:t> is heard by both parties from AHU and IPI</a:t>
            </a:r>
          </a:p>
          <a:p>
            <a:pPr marL="185738" indent="-185738">
              <a:buFont typeface="Arial" panose="020B0604020202020204" pitchFamily="34" charset="0"/>
              <a:buChar char="•"/>
            </a:pPr>
            <a:endParaRPr lang="en-GB" sz="1600" dirty="0"/>
          </a:p>
          <a:p>
            <a:pPr marL="185738" indent="-185738">
              <a:buFont typeface="Arial" panose="020B0604020202020204" pitchFamily="34" charset="0"/>
              <a:buChar char="•"/>
            </a:pPr>
            <a:r>
              <a:rPr lang="en-GB" sz="1600" dirty="0"/>
              <a:t>Degree awarded by AHU</a:t>
            </a:r>
            <a:endParaRPr lang="en-GB" sz="1600" i="1" dirty="0"/>
          </a:p>
          <a:p>
            <a:pPr marL="184150" indent="-184150">
              <a:buFont typeface="Arial" panose="020B0604020202020204" pitchFamily="34" charset="0"/>
              <a:buChar char="•"/>
            </a:pPr>
            <a:r>
              <a:rPr lang="en-GB" sz="1600" dirty="0"/>
              <a:t>Graduation</a:t>
            </a:r>
          </a:p>
        </p:txBody>
      </p:sp>
      <p:sp>
        <p:nvSpPr>
          <p:cNvPr id="34" name="Down Arrow 33">
            <a:extLst>
              <a:ext uri="{FF2B5EF4-FFF2-40B4-BE49-F238E27FC236}">
                <a16:creationId xmlns:a16="http://schemas.microsoft.com/office/drawing/2014/main" id="{38E03ACC-003E-DD4A-9A26-0E016B0EC1F4}"/>
              </a:ext>
            </a:extLst>
          </p:cNvPr>
          <p:cNvSpPr/>
          <p:nvPr/>
        </p:nvSpPr>
        <p:spPr>
          <a:xfrm rot="16200000">
            <a:off x="8168098" y="1342301"/>
            <a:ext cx="239488" cy="700185"/>
          </a:xfrm>
          <a:prstGeom prst="downArrow">
            <a:avLst>
              <a:gd name="adj1" fmla="val 50000"/>
              <a:gd name="adj2" fmla="val 517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7" name="Right Arrow 6">
            <a:extLst>
              <a:ext uri="{FF2B5EF4-FFF2-40B4-BE49-F238E27FC236}">
                <a16:creationId xmlns:a16="http://schemas.microsoft.com/office/drawing/2014/main" id="{8FB7D1C7-2BE3-B54E-AF6B-84304FFA7C6C}"/>
              </a:ext>
            </a:extLst>
          </p:cNvPr>
          <p:cNvSpPr/>
          <p:nvPr/>
        </p:nvSpPr>
        <p:spPr>
          <a:xfrm>
            <a:off x="606400" y="5737097"/>
            <a:ext cx="11133135" cy="1120903"/>
          </a:xfrm>
          <a:prstGeom prst="rightArrow">
            <a:avLst>
              <a:gd name="adj1" fmla="val 50000"/>
              <a:gd name="adj2" fmla="val 32447"/>
            </a:avLst>
          </a:prstGeom>
          <a:solidFill>
            <a:srgbClr val="218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u="sng" dirty="0"/>
              <a:t>Joint</a:t>
            </a:r>
            <a:r>
              <a:rPr lang="en-GB" sz="2200" u="sng" dirty="0"/>
              <a:t> </a:t>
            </a:r>
            <a:r>
              <a:rPr lang="en-GB" sz="2200" b="1" u="sng" dirty="0"/>
              <a:t>supervision</a:t>
            </a:r>
            <a:r>
              <a:rPr lang="en-GB" sz="2200" dirty="0"/>
              <a:t> by African Host University and International Partner Institution supervisors</a:t>
            </a:r>
            <a:endParaRPr lang="en-US" sz="2200" dirty="0"/>
          </a:p>
        </p:txBody>
      </p:sp>
      <p:sp>
        <p:nvSpPr>
          <p:cNvPr id="40" name="TextBox 39">
            <a:extLst>
              <a:ext uri="{FF2B5EF4-FFF2-40B4-BE49-F238E27FC236}">
                <a16:creationId xmlns:a16="http://schemas.microsoft.com/office/drawing/2014/main" id="{0708B42B-5618-1345-900C-F78FA9228AD4}"/>
              </a:ext>
            </a:extLst>
          </p:cNvPr>
          <p:cNvSpPr txBox="1"/>
          <p:nvPr/>
        </p:nvSpPr>
        <p:spPr>
          <a:xfrm>
            <a:off x="1919908" y="985335"/>
            <a:ext cx="964535" cy="400110"/>
          </a:xfrm>
          <a:prstGeom prst="rect">
            <a:avLst/>
          </a:prstGeom>
          <a:noFill/>
        </p:spPr>
        <p:txBody>
          <a:bodyPr wrap="square" rtlCol="0">
            <a:spAutoFit/>
          </a:bodyPr>
          <a:lstStyle/>
          <a:p>
            <a:pPr algn="ctr"/>
            <a:r>
              <a:rPr lang="en-US" sz="2000" b="1" dirty="0">
                <a:solidFill>
                  <a:srgbClr val="19649A"/>
                </a:solidFill>
              </a:rPr>
              <a:t>Year 1</a:t>
            </a:r>
          </a:p>
        </p:txBody>
      </p:sp>
      <p:sp>
        <p:nvSpPr>
          <p:cNvPr id="45" name="TextBox 44">
            <a:extLst>
              <a:ext uri="{FF2B5EF4-FFF2-40B4-BE49-F238E27FC236}">
                <a16:creationId xmlns:a16="http://schemas.microsoft.com/office/drawing/2014/main" id="{A9E632D3-8ACA-974F-A220-44928F249E2B}"/>
              </a:ext>
            </a:extLst>
          </p:cNvPr>
          <p:cNvSpPr txBox="1"/>
          <p:nvPr/>
        </p:nvSpPr>
        <p:spPr>
          <a:xfrm>
            <a:off x="5636288" y="954558"/>
            <a:ext cx="1351562" cy="400110"/>
          </a:xfrm>
          <a:prstGeom prst="rect">
            <a:avLst/>
          </a:prstGeom>
          <a:noFill/>
        </p:spPr>
        <p:txBody>
          <a:bodyPr wrap="square" rtlCol="0">
            <a:spAutoFit/>
          </a:bodyPr>
          <a:lstStyle/>
          <a:p>
            <a:pPr algn="ctr"/>
            <a:r>
              <a:rPr lang="en-US" sz="2000" b="1" dirty="0">
                <a:solidFill>
                  <a:srgbClr val="19649A"/>
                </a:solidFill>
              </a:rPr>
              <a:t>Years 2 &amp; 3</a:t>
            </a:r>
          </a:p>
        </p:txBody>
      </p:sp>
      <p:sp>
        <p:nvSpPr>
          <p:cNvPr id="47" name="TextBox 46">
            <a:extLst>
              <a:ext uri="{FF2B5EF4-FFF2-40B4-BE49-F238E27FC236}">
                <a16:creationId xmlns:a16="http://schemas.microsoft.com/office/drawing/2014/main" id="{2DBF9808-28CE-4645-BEBA-5DFB4D9E8313}"/>
              </a:ext>
            </a:extLst>
          </p:cNvPr>
          <p:cNvSpPr txBox="1"/>
          <p:nvPr/>
        </p:nvSpPr>
        <p:spPr>
          <a:xfrm>
            <a:off x="9509777" y="981055"/>
            <a:ext cx="1064104" cy="400110"/>
          </a:xfrm>
          <a:prstGeom prst="rect">
            <a:avLst/>
          </a:prstGeom>
          <a:noFill/>
        </p:spPr>
        <p:txBody>
          <a:bodyPr wrap="square" rtlCol="0">
            <a:spAutoFit/>
          </a:bodyPr>
          <a:lstStyle/>
          <a:p>
            <a:pPr algn="ctr"/>
            <a:r>
              <a:rPr lang="en-US" sz="2000" b="1" dirty="0">
                <a:solidFill>
                  <a:srgbClr val="19649A"/>
                </a:solidFill>
              </a:rPr>
              <a:t>Year 4</a:t>
            </a:r>
          </a:p>
        </p:txBody>
      </p:sp>
      <p:pic>
        <p:nvPicPr>
          <p:cNvPr id="49" name="Picture 48">
            <a:extLst>
              <a:ext uri="{FF2B5EF4-FFF2-40B4-BE49-F238E27FC236}">
                <a16:creationId xmlns:a16="http://schemas.microsoft.com/office/drawing/2014/main" id="{B936F189-A03D-8142-BF04-E0AC302046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0393" y="31381"/>
            <a:ext cx="2281607" cy="479861"/>
          </a:xfrm>
          <a:prstGeom prst="rect">
            <a:avLst/>
          </a:prstGeom>
        </p:spPr>
      </p:pic>
    </p:spTree>
    <p:extLst>
      <p:ext uri="{BB962C8B-B14F-4D97-AF65-F5344CB8AC3E}">
        <p14:creationId xmlns:p14="http://schemas.microsoft.com/office/powerpoint/2010/main" val="1465631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1779</Words>
  <Application>Microsoft Office PowerPoint</Application>
  <PresentationFormat>Widescreen</PresentationFormat>
  <Paragraphs>305</Paragraphs>
  <Slides>19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Helvetica</vt:lpstr>
      <vt:lpstr>Times New Roman</vt:lpstr>
      <vt:lpstr>Office Theme</vt:lpstr>
      <vt:lpstr>The PASET Regional Scholarship and Innovation Fund (RSIF)</vt:lpstr>
      <vt:lpstr>RSIF Value proposition (1)</vt:lpstr>
      <vt:lpstr>RSIF Value proposition (2)</vt:lpstr>
      <vt:lpstr>PASET priority thematic areas  Contributing countries can select areas to build capacity through RSIF</vt:lpstr>
      <vt:lpstr>PASET Regional Scholarship Innovation Fund launched in 2015   to build sustainable doctoral training, research and innovation ecosystems to develop transformative technologies in Africa for economic growth and development  </vt:lpstr>
      <vt:lpstr>RSIF Design</vt:lpstr>
      <vt:lpstr>RSIF African Host Universities</vt:lpstr>
      <vt:lpstr>Rigorous, competitive selection of host universities</vt:lpstr>
      <vt:lpstr>PowerPoint Presentation</vt:lpstr>
      <vt:lpstr>RSIF International Partner Institutions</vt:lpstr>
      <vt:lpstr>Window 2: Research Grants- Applied research to resolve local development challenges </vt:lpstr>
      <vt:lpstr>Window 3: Innovation Grants- Supporting innovation and commercialization </vt:lpstr>
      <vt:lpstr>RSIF’s Regional Coordination Unit </vt:lpstr>
      <vt:lpstr>RSIF “Modus operandi”</vt:lpstr>
      <vt:lpstr>RSIF Host Universities</vt:lpstr>
      <vt:lpstr>Implementation status (2)</vt:lpstr>
      <vt:lpstr>Funding goal: Raise US $65 million in seed funds and ultimately make the fund sustainable</vt:lpstr>
      <vt:lpstr>How to join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PASET Regional Scholarship and Innovation Fund (RSIF)</dc:title>
  <dc:creator>Osiru, Moses</dc:creator>
  <cp:lastModifiedBy>DELL</cp:lastModifiedBy>
  <cp:revision>4</cp:revision>
  <dcterms:created xsi:type="dcterms:W3CDTF">2019-05-19T04:39:45Z</dcterms:created>
  <dcterms:modified xsi:type="dcterms:W3CDTF">2019-05-20T14:45:16Z</dcterms:modified>
</cp:coreProperties>
</file>