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76" r:id="rId3"/>
    <p:sldId id="278" r:id="rId4"/>
    <p:sldId id="688" r:id="rId5"/>
    <p:sldId id="689" r:id="rId6"/>
    <p:sldId id="691" r:id="rId7"/>
    <p:sldId id="697" r:id="rId8"/>
    <p:sldId id="698" r:id="rId9"/>
    <p:sldId id="694" r:id="rId10"/>
    <p:sldId id="695" r:id="rId11"/>
    <p:sldId id="699" r:id="rId12"/>
    <p:sldId id="7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3"/>
  </p:normalViewPr>
  <p:slideViewPr>
    <p:cSldViewPr snapToGrid="0" snapToObjects="1">
      <p:cViewPr varScale="1">
        <p:scale>
          <a:sx n="113" d="100"/>
          <a:sy n="113" d="100"/>
        </p:scale>
        <p:origin x="52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image" Target="../media/image4.tiff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image" Target="../media/image4.tiff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45FB1-6B25-4A4C-9CA8-F4F86AEA6A87}" type="doc">
      <dgm:prSet loTypeId="urn:microsoft.com/office/officeart/2005/8/layout/hList7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D5A35AC-D30C-9940-9C11-D90F7BB5DC60}">
      <dgm:prSet phldrT="[Text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Observation and Monitoring</a:t>
          </a:r>
        </a:p>
      </dgm:t>
    </dgm:pt>
    <dgm:pt modelId="{A7724792-2AA2-2345-8DB2-9C9CEAB1CF61}" type="parTrans" cxnId="{6F00C4D6-5408-DA46-A718-226AF18A0F5A}">
      <dgm:prSet/>
      <dgm:spPr/>
      <dgm:t>
        <a:bodyPr/>
        <a:lstStyle/>
        <a:p>
          <a:endParaRPr lang="en-US" sz="1800"/>
        </a:p>
      </dgm:t>
    </dgm:pt>
    <dgm:pt modelId="{4E9F533F-2D02-A740-AD53-BE2E348E44A2}" type="sibTrans" cxnId="{6F00C4D6-5408-DA46-A718-226AF18A0F5A}">
      <dgm:prSet/>
      <dgm:spPr/>
      <dgm:t>
        <a:bodyPr/>
        <a:lstStyle/>
        <a:p>
          <a:endParaRPr lang="en-US" sz="1800"/>
        </a:p>
      </dgm:t>
    </dgm:pt>
    <dgm:pt modelId="{F1B538BB-4249-2044-91EF-6D47E149D67C}">
      <dgm:prSet phldrT="[Text]" custT="1"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Weather, Climate and Hydrological services</a:t>
          </a:r>
        </a:p>
      </dgm:t>
    </dgm:pt>
    <dgm:pt modelId="{8B1ECD00-E6E3-A546-B60B-1D7F01089715}" type="parTrans" cxnId="{9DE047D7-5847-EE43-9D2B-151561ED2B86}">
      <dgm:prSet/>
      <dgm:spPr/>
      <dgm:t>
        <a:bodyPr/>
        <a:lstStyle/>
        <a:p>
          <a:endParaRPr lang="en-US" sz="1800"/>
        </a:p>
      </dgm:t>
    </dgm:pt>
    <dgm:pt modelId="{A196E493-C82F-4D41-A8BF-6F65C3A9248F}" type="sibTrans" cxnId="{9DE047D7-5847-EE43-9D2B-151561ED2B86}">
      <dgm:prSet/>
      <dgm:spPr/>
      <dgm:t>
        <a:bodyPr/>
        <a:lstStyle/>
        <a:p>
          <a:endParaRPr lang="en-US" sz="1800"/>
        </a:p>
      </dgm:t>
    </dgm:pt>
    <dgm:pt modelId="{C2EFCE2B-397E-474D-B990-A5762AE53291}">
      <dgm:prSet phldrT="[Text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accent1"/>
          </a:solidFill>
        </a:ln>
      </dgm:spPr>
      <dgm:t>
        <a:bodyPr/>
        <a:lstStyle/>
        <a:p>
          <a:endParaRPr lang="en-U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Co-develop Decision Support Systems for</a:t>
          </a:r>
        </a:p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CRM</a:t>
          </a:r>
        </a:p>
      </dgm:t>
    </dgm:pt>
    <dgm:pt modelId="{F95E5320-0D13-3749-8658-983F37685D61}" type="parTrans" cxnId="{436FA831-49B3-1445-A1F0-2BC0D580ADDB}">
      <dgm:prSet/>
      <dgm:spPr/>
      <dgm:t>
        <a:bodyPr/>
        <a:lstStyle/>
        <a:p>
          <a:endParaRPr lang="en-US" sz="1800"/>
        </a:p>
      </dgm:t>
    </dgm:pt>
    <dgm:pt modelId="{59189AE5-7CE9-5249-BE03-59B39242C729}" type="sibTrans" cxnId="{436FA831-49B3-1445-A1F0-2BC0D580ADDB}">
      <dgm:prSet/>
      <dgm:spPr/>
      <dgm:t>
        <a:bodyPr/>
        <a:lstStyle/>
        <a:p>
          <a:endParaRPr lang="en-US" sz="1800"/>
        </a:p>
      </dgm:t>
    </dgm:pt>
    <dgm:pt modelId="{D2926E99-47FD-CD45-9B06-FADB9876DF6A}">
      <dgm:prSet phldrT="[Text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Monsoon Forums – Engage with Stakeholder</a:t>
          </a:r>
        </a:p>
      </dgm:t>
    </dgm:pt>
    <dgm:pt modelId="{715AD9C2-B773-0244-8C77-80D16295FCEC}" type="parTrans" cxnId="{0FE9EDEF-46E8-1F42-841D-8A3947ADBD7F}">
      <dgm:prSet/>
      <dgm:spPr/>
      <dgm:t>
        <a:bodyPr/>
        <a:lstStyle/>
        <a:p>
          <a:endParaRPr lang="en-US" sz="1800"/>
        </a:p>
      </dgm:t>
    </dgm:pt>
    <dgm:pt modelId="{353F889B-53FF-2744-BC14-1FCB9D0C3EB5}" type="sibTrans" cxnId="{0FE9EDEF-46E8-1F42-841D-8A3947ADBD7F}">
      <dgm:prSet/>
      <dgm:spPr/>
      <dgm:t>
        <a:bodyPr/>
        <a:lstStyle/>
        <a:p>
          <a:endParaRPr lang="en-US" sz="1800"/>
        </a:p>
      </dgm:t>
    </dgm:pt>
    <dgm:pt modelId="{CE7B59DE-808E-BB4C-8174-C79115FD550D}">
      <dgm:prSet phldrT="[Text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Capacity Building at Community level (FARM)</a:t>
          </a:r>
        </a:p>
      </dgm:t>
    </dgm:pt>
    <dgm:pt modelId="{BE45C5F6-B09B-1348-8F7B-F6CEBB47A1A5}" type="parTrans" cxnId="{6D55071E-81F6-7145-AD0F-1B0A31DE256B}">
      <dgm:prSet/>
      <dgm:spPr/>
      <dgm:t>
        <a:bodyPr/>
        <a:lstStyle/>
        <a:p>
          <a:endParaRPr lang="en-US" sz="1800"/>
        </a:p>
      </dgm:t>
    </dgm:pt>
    <dgm:pt modelId="{BE7A8237-60D5-EE4E-9FEF-0E569E15B69F}" type="sibTrans" cxnId="{6D55071E-81F6-7145-AD0F-1B0A31DE256B}">
      <dgm:prSet/>
      <dgm:spPr/>
      <dgm:t>
        <a:bodyPr/>
        <a:lstStyle/>
        <a:p>
          <a:endParaRPr lang="en-US" sz="1800"/>
        </a:p>
      </dgm:t>
    </dgm:pt>
    <dgm:pt modelId="{8ABAC6F4-EA61-074E-B63E-7BB101A8339E}" type="pres">
      <dgm:prSet presAssocID="{3F345FB1-6B25-4A4C-9CA8-F4F86AEA6A87}" presName="Name0" presStyleCnt="0">
        <dgm:presLayoutVars>
          <dgm:dir/>
          <dgm:resizeHandles val="exact"/>
        </dgm:presLayoutVars>
      </dgm:prSet>
      <dgm:spPr/>
    </dgm:pt>
    <dgm:pt modelId="{36E9B276-5A49-A444-992F-CC1215E2DCCC}" type="pres">
      <dgm:prSet presAssocID="{3F345FB1-6B25-4A4C-9CA8-F4F86AEA6A87}" presName="fgShape" presStyleLbl="fgShp" presStyleIdx="0" presStyleCnt="1" custScaleX="108460"/>
      <dgm:spPr>
        <a:solidFill>
          <a:srgbClr val="002060"/>
        </a:solidFill>
      </dgm:spPr>
    </dgm:pt>
    <dgm:pt modelId="{487AB314-41E3-E44D-9616-EB6FFA56D49D}" type="pres">
      <dgm:prSet presAssocID="{3F345FB1-6B25-4A4C-9CA8-F4F86AEA6A87}" presName="linComp" presStyleCnt="0"/>
      <dgm:spPr/>
    </dgm:pt>
    <dgm:pt modelId="{DCC84558-4A45-E442-A202-0671DEBABDA9}" type="pres">
      <dgm:prSet presAssocID="{1D5A35AC-D30C-9940-9C11-D90F7BB5DC60}" presName="compNode" presStyleCnt="0"/>
      <dgm:spPr/>
    </dgm:pt>
    <dgm:pt modelId="{B6C10ABB-7211-7545-84BA-D18495341FE4}" type="pres">
      <dgm:prSet presAssocID="{1D5A35AC-D30C-9940-9C11-D90F7BB5DC60}" presName="bkgdShape" presStyleLbl="node1" presStyleIdx="0" presStyleCnt="5" custLinFactNeighborY="11032"/>
      <dgm:spPr/>
    </dgm:pt>
    <dgm:pt modelId="{97C84AC1-D7F6-FA4B-9DE8-87B079B5A616}" type="pres">
      <dgm:prSet presAssocID="{1D5A35AC-D30C-9940-9C11-D90F7BB5DC60}" presName="nodeTx" presStyleLbl="node1" presStyleIdx="0" presStyleCnt="5">
        <dgm:presLayoutVars>
          <dgm:bulletEnabled val="1"/>
        </dgm:presLayoutVars>
      </dgm:prSet>
      <dgm:spPr/>
    </dgm:pt>
    <dgm:pt modelId="{D5171CC0-F0D2-CD48-BB29-88F27DCB7CB7}" type="pres">
      <dgm:prSet presAssocID="{1D5A35AC-D30C-9940-9C11-D90F7BB5DC60}" presName="invisiNode" presStyleLbl="node1" presStyleIdx="0" presStyleCnt="5"/>
      <dgm:spPr/>
    </dgm:pt>
    <dgm:pt modelId="{D85C401D-35BC-1343-A8CD-108DCCC6F1E1}" type="pres">
      <dgm:prSet presAssocID="{1D5A35AC-D30C-9940-9C11-D90F7BB5DC60}" presName="imagNode" presStyleLbl="fgImgPlace1" presStyleIdx="0" presStyleCnt="5" custScaleY="89502"/>
      <dgm:spPr>
        <a:blipFill rotWithShape="1">
          <a:blip xmlns:r="http://schemas.openxmlformats.org/officeDocument/2006/relationships" r:embed="rId1"/>
          <a:srcRect/>
          <a:stretch>
            <a:fillRect l="-54000" r="-54000"/>
          </a:stretch>
        </a:blipFill>
      </dgm:spPr>
    </dgm:pt>
    <dgm:pt modelId="{0BB925F5-D7B0-2340-8F7B-21DF6561F5E3}" type="pres">
      <dgm:prSet presAssocID="{4E9F533F-2D02-A740-AD53-BE2E348E44A2}" presName="sibTrans" presStyleLbl="sibTrans2D1" presStyleIdx="0" presStyleCnt="0"/>
      <dgm:spPr/>
    </dgm:pt>
    <dgm:pt modelId="{15D8250F-5D7B-A34F-AB0D-56B10624FB2A}" type="pres">
      <dgm:prSet presAssocID="{F1B538BB-4249-2044-91EF-6D47E149D67C}" presName="compNode" presStyleCnt="0"/>
      <dgm:spPr/>
    </dgm:pt>
    <dgm:pt modelId="{F52B4834-21C1-E943-A560-9E88A25B534A}" type="pres">
      <dgm:prSet presAssocID="{F1B538BB-4249-2044-91EF-6D47E149D67C}" presName="bkgdShape" presStyleLbl="node1" presStyleIdx="1" presStyleCnt="5"/>
      <dgm:spPr/>
    </dgm:pt>
    <dgm:pt modelId="{A1A3C305-9B8B-0947-9198-EC86DB061357}" type="pres">
      <dgm:prSet presAssocID="{F1B538BB-4249-2044-91EF-6D47E149D67C}" presName="nodeTx" presStyleLbl="node1" presStyleIdx="1" presStyleCnt="5">
        <dgm:presLayoutVars>
          <dgm:bulletEnabled val="1"/>
        </dgm:presLayoutVars>
      </dgm:prSet>
      <dgm:spPr/>
    </dgm:pt>
    <dgm:pt modelId="{84360BF6-D3B6-0141-BBF7-5E3A86ADB8B8}" type="pres">
      <dgm:prSet presAssocID="{F1B538BB-4249-2044-91EF-6D47E149D67C}" presName="invisiNode" presStyleLbl="node1" presStyleIdx="1" presStyleCnt="5"/>
      <dgm:spPr/>
    </dgm:pt>
    <dgm:pt modelId="{C5BCC27C-A558-AB40-9D1D-CDA06BF032EF}" type="pres">
      <dgm:prSet presAssocID="{F1B538BB-4249-2044-91EF-6D47E149D67C}" presName="imagNode" presStyleLbl="fgImgPlace1" presStyleIdx="1" presStyleCnt="5" custScaleY="89502"/>
      <dgm:spPr>
        <a:blipFill rotWithShape="1">
          <a:blip xmlns:r="http://schemas.openxmlformats.org/officeDocument/2006/relationships" r:embed="rId2"/>
          <a:srcRect/>
          <a:stretch>
            <a:fillRect l="-18000" r="-18000"/>
          </a:stretch>
        </a:blipFill>
      </dgm:spPr>
    </dgm:pt>
    <dgm:pt modelId="{F5906137-159F-3746-B364-A8BA184DFD63}" type="pres">
      <dgm:prSet presAssocID="{A196E493-C82F-4D41-A8BF-6F65C3A9248F}" presName="sibTrans" presStyleLbl="sibTrans2D1" presStyleIdx="0" presStyleCnt="0"/>
      <dgm:spPr/>
    </dgm:pt>
    <dgm:pt modelId="{04E5F1A8-3BC6-7A4C-8F18-41B4410D817C}" type="pres">
      <dgm:prSet presAssocID="{C2EFCE2B-397E-474D-B990-A5762AE53291}" presName="compNode" presStyleCnt="0"/>
      <dgm:spPr/>
    </dgm:pt>
    <dgm:pt modelId="{41F5434A-C609-CB41-9FF2-199BF770A93D}" type="pres">
      <dgm:prSet presAssocID="{C2EFCE2B-397E-474D-B990-A5762AE53291}" presName="bkgdShape" presStyleLbl="node1" presStyleIdx="2" presStyleCnt="5"/>
      <dgm:spPr/>
    </dgm:pt>
    <dgm:pt modelId="{F4899304-A7EC-C449-B7AC-4A8738CB556F}" type="pres">
      <dgm:prSet presAssocID="{C2EFCE2B-397E-474D-B990-A5762AE53291}" presName="nodeTx" presStyleLbl="node1" presStyleIdx="2" presStyleCnt="5">
        <dgm:presLayoutVars>
          <dgm:bulletEnabled val="1"/>
        </dgm:presLayoutVars>
      </dgm:prSet>
      <dgm:spPr/>
    </dgm:pt>
    <dgm:pt modelId="{1F6D6B0F-3BEF-FC46-8911-9577C6833D73}" type="pres">
      <dgm:prSet presAssocID="{C2EFCE2B-397E-474D-B990-A5762AE53291}" presName="invisiNode" presStyleLbl="node1" presStyleIdx="2" presStyleCnt="5"/>
      <dgm:spPr/>
    </dgm:pt>
    <dgm:pt modelId="{EB6F4C69-EE98-2B47-BF76-D28BFD3D81B1}" type="pres">
      <dgm:prSet presAssocID="{C2EFCE2B-397E-474D-B990-A5762AE53291}" presName="imagNode" presStyleLbl="fgImgPlace1" presStyleIdx="2" presStyleCnt="5" custScaleY="89502"/>
      <dgm:spPr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</dgm:spPr>
    </dgm:pt>
    <dgm:pt modelId="{1CC7A1F3-F3C7-4A4D-9790-04B9F5B69191}" type="pres">
      <dgm:prSet presAssocID="{59189AE5-7CE9-5249-BE03-59B39242C729}" presName="sibTrans" presStyleLbl="sibTrans2D1" presStyleIdx="0" presStyleCnt="0"/>
      <dgm:spPr/>
    </dgm:pt>
    <dgm:pt modelId="{0A39F955-EE70-4E46-8386-B186DFF3156A}" type="pres">
      <dgm:prSet presAssocID="{D2926E99-47FD-CD45-9B06-FADB9876DF6A}" presName="compNode" presStyleCnt="0"/>
      <dgm:spPr/>
    </dgm:pt>
    <dgm:pt modelId="{A421A048-94F9-784B-BCC2-28B81FC2799C}" type="pres">
      <dgm:prSet presAssocID="{D2926E99-47FD-CD45-9B06-FADB9876DF6A}" presName="bkgdShape" presStyleLbl="node1" presStyleIdx="3" presStyleCnt="5"/>
      <dgm:spPr/>
    </dgm:pt>
    <dgm:pt modelId="{DB23EBAD-D7C7-A940-AFDA-0F798462FD54}" type="pres">
      <dgm:prSet presAssocID="{D2926E99-47FD-CD45-9B06-FADB9876DF6A}" presName="nodeTx" presStyleLbl="node1" presStyleIdx="3" presStyleCnt="5">
        <dgm:presLayoutVars>
          <dgm:bulletEnabled val="1"/>
        </dgm:presLayoutVars>
      </dgm:prSet>
      <dgm:spPr/>
    </dgm:pt>
    <dgm:pt modelId="{D4E7C3E3-4B23-4C4F-A737-75700EBAEDCA}" type="pres">
      <dgm:prSet presAssocID="{D2926E99-47FD-CD45-9B06-FADB9876DF6A}" presName="invisiNode" presStyleLbl="node1" presStyleIdx="3" presStyleCnt="5"/>
      <dgm:spPr/>
    </dgm:pt>
    <dgm:pt modelId="{FB888405-93F5-F747-9E53-6BFEC529051D}" type="pres">
      <dgm:prSet presAssocID="{D2926E99-47FD-CD45-9B06-FADB9876DF6A}" presName="imagNode" presStyleLbl="fgImgPlace1" presStyleIdx="3" presStyleCnt="5" custScaleY="89502"/>
      <dgm:spPr>
        <a:blipFill rotWithShape="1">
          <a:blip xmlns:r="http://schemas.openxmlformats.org/officeDocument/2006/relationships" r:embed="rId4"/>
          <a:srcRect/>
          <a:stretch>
            <a:fillRect l="-18000" r="-18000"/>
          </a:stretch>
        </a:blipFill>
      </dgm:spPr>
    </dgm:pt>
    <dgm:pt modelId="{E461F1A5-61DF-1B4B-AEF4-EE920E8A9D57}" type="pres">
      <dgm:prSet presAssocID="{353F889B-53FF-2744-BC14-1FCB9D0C3EB5}" presName="sibTrans" presStyleLbl="sibTrans2D1" presStyleIdx="0" presStyleCnt="0"/>
      <dgm:spPr/>
    </dgm:pt>
    <dgm:pt modelId="{86B397D1-1D7A-A94A-A7BF-32D9BF44F1C7}" type="pres">
      <dgm:prSet presAssocID="{CE7B59DE-808E-BB4C-8174-C79115FD550D}" presName="compNode" presStyleCnt="0"/>
      <dgm:spPr/>
    </dgm:pt>
    <dgm:pt modelId="{F2F7B6D8-7793-F349-879E-49F3B5C5411F}" type="pres">
      <dgm:prSet presAssocID="{CE7B59DE-808E-BB4C-8174-C79115FD550D}" presName="bkgdShape" presStyleLbl="node1" presStyleIdx="4" presStyleCnt="5"/>
      <dgm:spPr/>
    </dgm:pt>
    <dgm:pt modelId="{2397192E-DEA9-974D-8E3A-A37D1344054D}" type="pres">
      <dgm:prSet presAssocID="{CE7B59DE-808E-BB4C-8174-C79115FD550D}" presName="nodeTx" presStyleLbl="node1" presStyleIdx="4" presStyleCnt="5">
        <dgm:presLayoutVars>
          <dgm:bulletEnabled val="1"/>
        </dgm:presLayoutVars>
      </dgm:prSet>
      <dgm:spPr/>
    </dgm:pt>
    <dgm:pt modelId="{7C575193-24A0-4641-9177-5E9D23A84BC7}" type="pres">
      <dgm:prSet presAssocID="{CE7B59DE-808E-BB4C-8174-C79115FD550D}" presName="invisiNode" presStyleLbl="node1" presStyleIdx="4" presStyleCnt="5"/>
      <dgm:spPr/>
    </dgm:pt>
    <dgm:pt modelId="{D77B7F84-9CB6-F543-9A28-9E07451F206B}" type="pres">
      <dgm:prSet presAssocID="{CE7B59DE-808E-BB4C-8174-C79115FD550D}" presName="imagNode" presStyleLbl="fgImgPlace1" presStyleIdx="4" presStyleCnt="5" custScaleY="89502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6D55071E-81F6-7145-AD0F-1B0A31DE256B}" srcId="{3F345FB1-6B25-4A4C-9CA8-F4F86AEA6A87}" destId="{CE7B59DE-808E-BB4C-8174-C79115FD550D}" srcOrd="4" destOrd="0" parTransId="{BE45C5F6-B09B-1348-8F7B-F6CEBB47A1A5}" sibTransId="{BE7A8237-60D5-EE4E-9FEF-0E569E15B69F}"/>
    <dgm:cxn modelId="{436FA831-49B3-1445-A1F0-2BC0D580ADDB}" srcId="{3F345FB1-6B25-4A4C-9CA8-F4F86AEA6A87}" destId="{C2EFCE2B-397E-474D-B990-A5762AE53291}" srcOrd="2" destOrd="0" parTransId="{F95E5320-0D13-3749-8658-983F37685D61}" sibTransId="{59189AE5-7CE9-5249-BE03-59B39242C729}"/>
    <dgm:cxn modelId="{8F9ADA36-A9D9-7B4A-8227-F926EB869A8F}" type="presOf" srcId="{A196E493-C82F-4D41-A8BF-6F65C3A9248F}" destId="{F5906137-159F-3746-B364-A8BA184DFD63}" srcOrd="0" destOrd="0" presId="urn:microsoft.com/office/officeart/2005/8/layout/hList7"/>
    <dgm:cxn modelId="{B9A69C44-48EB-5142-B715-A785DCF42DA1}" type="presOf" srcId="{D2926E99-47FD-CD45-9B06-FADB9876DF6A}" destId="{DB23EBAD-D7C7-A940-AFDA-0F798462FD54}" srcOrd="1" destOrd="0" presId="urn:microsoft.com/office/officeart/2005/8/layout/hList7"/>
    <dgm:cxn modelId="{9F7EB94A-E3E1-824A-9193-19916C8A6AB9}" type="presOf" srcId="{1D5A35AC-D30C-9940-9C11-D90F7BB5DC60}" destId="{97C84AC1-D7F6-FA4B-9DE8-87B079B5A616}" srcOrd="1" destOrd="0" presId="urn:microsoft.com/office/officeart/2005/8/layout/hList7"/>
    <dgm:cxn modelId="{9F17DC4C-8500-644A-A567-E63C6CF659D2}" type="presOf" srcId="{C2EFCE2B-397E-474D-B990-A5762AE53291}" destId="{F4899304-A7EC-C449-B7AC-4A8738CB556F}" srcOrd="1" destOrd="0" presId="urn:microsoft.com/office/officeart/2005/8/layout/hList7"/>
    <dgm:cxn modelId="{2A6BF950-7719-6344-A0E9-2086C847342A}" type="presOf" srcId="{CE7B59DE-808E-BB4C-8174-C79115FD550D}" destId="{2397192E-DEA9-974D-8E3A-A37D1344054D}" srcOrd="1" destOrd="0" presId="urn:microsoft.com/office/officeart/2005/8/layout/hList7"/>
    <dgm:cxn modelId="{4D2ACD51-B9C1-A940-9EB0-790950E62B88}" type="presOf" srcId="{F1B538BB-4249-2044-91EF-6D47E149D67C}" destId="{A1A3C305-9B8B-0947-9198-EC86DB061357}" srcOrd="1" destOrd="0" presId="urn:microsoft.com/office/officeart/2005/8/layout/hList7"/>
    <dgm:cxn modelId="{FD015E69-974A-AE49-B974-F1A54CF0FDE1}" type="presOf" srcId="{CE7B59DE-808E-BB4C-8174-C79115FD550D}" destId="{F2F7B6D8-7793-F349-879E-49F3B5C5411F}" srcOrd="0" destOrd="0" presId="urn:microsoft.com/office/officeart/2005/8/layout/hList7"/>
    <dgm:cxn modelId="{4C91A672-CEAC-BB4B-A6EA-921D377DAD16}" type="presOf" srcId="{4E9F533F-2D02-A740-AD53-BE2E348E44A2}" destId="{0BB925F5-D7B0-2340-8F7B-21DF6561F5E3}" srcOrd="0" destOrd="0" presId="urn:microsoft.com/office/officeart/2005/8/layout/hList7"/>
    <dgm:cxn modelId="{1A4A85A9-C701-5B40-95C4-5FBA2AE495EF}" type="presOf" srcId="{1D5A35AC-D30C-9940-9C11-D90F7BB5DC60}" destId="{B6C10ABB-7211-7545-84BA-D18495341FE4}" srcOrd="0" destOrd="0" presId="urn:microsoft.com/office/officeart/2005/8/layout/hList7"/>
    <dgm:cxn modelId="{98680DAC-9723-3C48-A44E-D501A7A744B6}" type="presOf" srcId="{D2926E99-47FD-CD45-9B06-FADB9876DF6A}" destId="{A421A048-94F9-784B-BCC2-28B81FC2799C}" srcOrd="0" destOrd="0" presId="urn:microsoft.com/office/officeart/2005/8/layout/hList7"/>
    <dgm:cxn modelId="{5FA24ACB-C9DD-1441-9444-B6CFF451A81C}" type="presOf" srcId="{C2EFCE2B-397E-474D-B990-A5762AE53291}" destId="{41F5434A-C609-CB41-9FF2-199BF770A93D}" srcOrd="0" destOrd="0" presId="urn:microsoft.com/office/officeart/2005/8/layout/hList7"/>
    <dgm:cxn modelId="{47BABAD4-3AD5-C84C-92B9-24B5BCA13944}" type="presOf" srcId="{F1B538BB-4249-2044-91EF-6D47E149D67C}" destId="{F52B4834-21C1-E943-A560-9E88A25B534A}" srcOrd="0" destOrd="0" presId="urn:microsoft.com/office/officeart/2005/8/layout/hList7"/>
    <dgm:cxn modelId="{3E631ED5-759B-2A43-B180-981EEA6DC11A}" type="presOf" srcId="{59189AE5-7CE9-5249-BE03-59B39242C729}" destId="{1CC7A1F3-F3C7-4A4D-9790-04B9F5B69191}" srcOrd="0" destOrd="0" presId="urn:microsoft.com/office/officeart/2005/8/layout/hList7"/>
    <dgm:cxn modelId="{6F00C4D6-5408-DA46-A718-226AF18A0F5A}" srcId="{3F345FB1-6B25-4A4C-9CA8-F4F86AEA6A87}" destId="{1D5A35AC-D30C-9940-9C11-D90F7BB5DC60}" srcOrd="0" destOrd="0" parTransId="{A7724792-2AA2-2345-8DB2-9C9CEAB1CF61}" sibTransId="{4E9F533F-2D02-A740-AD53-BE2E348E44A2}"/>
    <dgm:cxn modelId="{9DE047D7-5847-EE43-9D2B-151561ED2B86}" srcId="{3F345FB1-6B25-4A4C-9CA8-F4F86AEA6A87}" destId="{F1B538BB-4249-2044-91EF-6D47E149D67C}" srcOrd="1" destOrd="0" parTransId="{8B1ECD00-E6E3-A546-B60B-1D7F01089715}" sibTransId="{A196E493-C82F-4D41-A8BF-6F65C3A9248F}"/>
    <dgm:cxn modelId="{D311EAE9-F814-9744-BD08-84E38D67D550}" type="presOf" srcId="{353F889B-53FF-2744-BC14-1FCB9D0C3EB5}" destId="{E461F1A5-61DF-1B4B-AEF4-EE920E8A9D57}" srcOrd="0" destOrd="0" presId="urn:microsoft.com/office/officeart/2005/8/layout/hList7"/>
    <dgm:cxn modelId="{0FE9EDEF-46E8-1F42-841D-8A3947ADBD7F}" srcId="{3F345FB1-6B25-4A4C-9CA8-F4F86AEA6A87}" destId="{D2926E99-47FD-CD45-9B06-FADB9876DF6A}" srcOrd="3" destOrd="0" parTransId="{715AD9C2-B773-0244-8C77-80D16295FCEC}" sibTransId="{353F889B-53FF-2744-BC14-1FCB9D0C3EB5}"/>
    <dgm:cxn modelId="{04FC3DF4-F763-ED46-8D03-D895FE4B4A0B}" type="presOf" srcId="{3F345FB1-6B25-4A4C-9CA8-F4F86AEA6A87}" destId="{8ABAC6F4-EA61-074E-B63E-7BB101A8339E}" srcOrd="0" destOrd="0" presId="urn:microsoft.com/office/officeart/2005/8/layout/hList7"/>
    <dgm:cxn modelId="{28CD69D0-FAF1-6646-B491-49766F9A163B}" type="presParOf" srcId="{8ABAC6F4-EA61-074E-B63E-7BB101A8339E}" destId="{36E9B276-5A49-A444-992F-CC1215E2DCCC}" srcOrd="0" destOrd="0" presId="urn:microsoft.com/office/officeart/2005/8/layout/hList7"/>
    <dgm:cxn modelId="{87FD60A3-864A-F348-9B2B-4478E79526F5}" type="presParOf" srcId="{8ABAC6F4-EA61-074E-B63E-7BB101A8339E}" destId="{487AB314-41E3-E44D-9616-EB6FFA56D49D}" srcOrd="1" destOrd="0" presId="urn:microsoft.com/office/officeart/2005/8/layout/hList7"/>
    <dgm:cxn modelId="{6C4E3105-4404-5841-82C7-597645955D96}" type="presParOf" srcId="{487AB314-41E3-E44D-9616-EB6FFA56D49D}" destId="{DCC84558-4A45-E442-A202-0671DEBABDA9}" srcOrd="0" destOrd="0" presId="urn:microsoft.com/office/officeart/2005/8/layout/hList7"/>
    <dgm:cxn modelId="{6DAD10EF-C039-EB42-AC12-2EFF2464CC55}" type="presParOf" srcId="{DCC84558-4A45-E442-A202-0671DEBABDA9}" destId="{B6C10ABB-7211-7545-84BA-D18495341FE4}" srcOrd="0" destOrd="0" presId="urn:microsoft.com/office/officeart/2005/8/layout/hList7"/>
    <dgm:cxn modelId="{C3A2F616-127D-D742-B771-1CFD51C1BD2A}" type="presParOf" srcId="{DCC84558-4A45-E442-A202-0671DEBABDA9}" destId="{97C84AC1-D7F6-FA4B-9DE8-87B079B5A616}" srcOrd="1" destOrd="0" presId="urn:microsoft.com/office/officeart/2005/8/layout/hList7"/>
    <dgm:cxn modelId="{630DD78C-B354-AE42-8545-E6964FA771C2}" type="presParOf" srcId="{DCC84558-4A45-E442-A202-0671DEBABDA9}" destId="{D5171CC0-F0D2-CD48-BB29-88F27DCB7CB7}" srcOrd="2" destOrd="0" presId="urn:microsoft.com/office/officeart/2005/8/layout/hList7"/>
    <dgm:cxn modelId="{F01C3AB4-8D46-414C-ABB9-1EFBDB76AB7D}" type="presParOf" srcId="{DCC84558-4A45-E442-A202-0671DEBABDA9}" destId="{D85C401D-35BC-1343-A8CD-108DCCC6F1E1}" srcOrd="3" destOrd="0" presId="urn:microsoft.com/office/officeart/2005/8/layout/hList7"/>
    <dgm:cxn modelId="{4E1658B4-65F3-CD40-AFFC-AE8AE6EA3D01}" type="presParOf" srcId="{487AB314-41E3-E44D-9616-EB6FFA56D49D}" destId="{0BB925F5-D7B0-2340-8F7B-21DF6561F5E3}" srcOrd="1" destOrd="0" presId="urn:microsoft.com/office/officeart/2005/8/layout/hList7"/>
    <dgm:cxn modelId="{480401A7-9229-944A-86B2-C831C2C2C83F}" type="presParOf" srcId="{487AB314-41E3-E44D-9616-EB6FFA56D49D}" destId="{15D8250F-5D7B-A34F-AB0D-56B10624FB2A}" srcOrd="2" destOrd="0" presId="urn:microsoft.com/office/officeart/2005/8/layout/hList7"/>
    <dgm:cxn modelId="{F646EA64-4DDD-1F45-88C8-109A53BDD544}" type="presParOf" srcId="{15D8250F-5D7B-A34F-AB0D-56B10624FB2A}" destId="{F52B4834-21C1-E943-A560-9E88A25B534A}" srcOrd="0" destOrd="0" presId="urn:microsoft.com/office/officeart/2005/8/layout/hList7"/>
    <dgm:cxn modelId="{25669DDE-44F3-0D4D-86F4-DF2D9D095B06}" type="presParOf" srcId="{15D8250F-5D7B-A34F-AB0D-56B10624FB2A}" destId="{A1A3C305-9B8B-0947-9198-EC86DB061357}" srcOrd="1" destOrd="0" presId="urn:microsoft.com/office/officeart/2005/8/layout/hList7"/>
    <dgm:cxn modelId="{58B22F86-0AD3-4A4B-8A38-ED0090699D4C}" type="presParOf" srcId="{15D8250F-5D7B-A34F-AB0D-56B10624FB2A}" destId="{84360BF6-D3B6-0141-BBF7-5E3A86ADB8B8}" srcOrd="2" destOrd="0" presId="urn:microsoft.com/office/officeart/2005/8/layout/hList7"/>
    <dgm:cxn modelId="{3DA3C509-FB74-CE40-9A53-A8E2C9FECBB8}" type="presParOf" srcId="{15D8250F-5D7B-A34F-AB0D-56B10624FB2A}" destId="{C5BCC27C-A558-AB40-9D1D-CDA06BF032EF}" srcOrd="3" destOrd="0" presId="urn:microsoft.com/office/officeart/2005/8/layout/hList7"/>
    <dgm:cxn modelId="{3A1B06FE-8A06-A546-8F6A-F09C8992B1A6}" type="presParOf" srcId="{487AB314-41E3-E44D-9616-EB6FFA56D49D}" destId="{F5906137-159F-3746-B364-A8BA184DFD63}" srcOrd="3" destOrd="0" presId="urn:microsoft.com/office/officeart/2005/8/layout/hList7"/>
    <dgm:cxn modelId="{0357703A-5049-EB47-8417-40CBEEE21D9A}" type="presParOf" srcId="{487AB314-41E3-E44D-9616-EB6FFA56D49D}" destId="{04E5F1A8-3BC6-7A4C-8F18-41B4410D817C}" srcOrd="4" destOrd="0" presId="urn:microsoft.com/office/officeart/2005/8/layout/hList7"/>
    <dgm:cxn modelId="{400F9C6F-A68A-2548-B8C7-BEE7ACB04B8D}" type="presParOf" srcId="{04E5F1A8-3BC6-7A4C-8F18-41B4410D817C}" destId="{41F5434A-C609-CB41-9FF2-199BF770A93D}" srcOrd="0" destOrd="0" presId="urn:microsoft.com/office/officeart/2005/8/layout/hList7"/>
    <dgm:cxn modelId="{43A6A062-A463-FC4A-AB18-5878F03C6F9A}" type="presParOf" srcId="{04E5F1A8-3BC6-7A4C-8F18-41B4410D817C}" destId="{F4899304-A7EC-C449-B7AC-4A8738CB556F}" srcOrd="1" destOrd="0" presId="urn:microsoft.com/office/officeart/2005/8/layout/hList7"/>
    <dgm:cxn modelId="{DC984A47-A505-C146-9463-A3EC2419AF86}" type="presParOf" srcId="{04E5F1A8-3BC6-7A4C-8F18-41B4410D817C}" destId="{1F6D6B0F-3BEF-FC46-8911-9577C6833D73}" srcOrd="2" destOrd="0" presId="urn:microsoft.com/office/officeart/2005/8/layout/hList7"/>
    <dgm:cxn modelId="{BAB4A037-6A01-E347-9A15-9A1AF78B47CF}" type="presParOf" srcId="{04E5F1A8-3BC6-7A4C-8F18-41B4410D817C}" destId="{EB6F4C69-EE98-2B47-BF76-D28BFD3D81B1}" srcOrd="3" destOrd="0" presId="urn:microsoft.com/office/officeart/2005/8/layout/hList7"/>
    <dgm:cxn modelId="{3D601B23-BD76-5B45-944C-FD09816B1760}" type="presParOf" srcId="{487AB314-41E3-E44D-9616-EB6FFA56D49D}" destId="{1CC7A1F3-F3C7-4A4D-9790-04B9F5B69191}" srcOrd="5" destOrd="0" presId="urn:microsoft.com/office/officeart/2005/8/layout/hList7"/>
    <dgm:cxn modelId="{EC76D359-B263-9D4C-A28D-8D019ABFEC37}" type="presParOf" srcId="{487AB314-41E3-E44D-9616-EB6FFA56D49D}" destId="{0A39F955-EE70-4E46-8386-B186DFF3156A}" srcOrd="6" destOrd="0" presId="urn:microsoft.com/office/officeart/2005/8/layout/hList7"/>
    <dgm:cxn modelId="{7D06FB6F-8C95-514B-9929-9589E66D0E31}" type="presParOf" srcId="{0A39F955-EE70-4E46-8386-B186DFF3156A}" destId="{A421A048-94F9-784B-BCC2-28B81FC2799C}" srcOrd="0" destOrd="0" presId="urn:microsoft.com/office/officeart/2005/8/layout/hList7"/>
    <dgm:cxn modelId="{9869C2A4-7F2D-2748-999F-07FD4E5A90B9}" type="presParOf" srcId="{0A39F955-EE70-4E46-8386-B186DFF3156A}" destId="{DB23EBAD-D7C7-A940-AFDA-0F798462FD54}" srcOrd="1" destOrd="0" presId="urn:microsoft.com/office/officeart/2005/8/layout/hList7"/>
    <dgm:cxn modelId="{538D3E66-670C-414E-BCD8-6789F662EF77}" type="presParOf" srcId="{0A39F955-EE70-4E46-8386-B186DFF3156A}" destId="{D4E7C3E3-4B23-4C4F-A737-75700EBAEDCA}" srcOrd="2" destOrd="0" presId="urn:microsoft.com/office/officeart/2005/8/layout/hList7"/>
    <dgm:cxn modelId="{F241DBEC-B7B4-3849-BF08-6798D5A68CFF}" type="presParOf" srcId="{0A39F955-EE70-4E46-8386-B186DFF3156A}" destId="{FB888405-93F5-F747-9E53-6BFEC529051D}" srcOrd="3" destOrd="0" presId="urn:microsoft.com/office/officeart/2005/8/layout/hList7"/>
    <dgm:cxn modelId="{A9366D5D-D6B4-BC4C-91B6-A5985F6D757B}" type="presParOf" srcId="{487AB314-41E3-E44D-9616-EB6FFA56D49D}" destId="{E461F1A5-61DF-1B4B-AEF4-EE920E8A9D57}" srcOrd="7" destOrd="0" presId="urn:microsoft.com/office/officeart/2005/8/layout/hList7"/>
    <dgm:cxn modelId="{BA78DC43-74B9-A84D-89D7-2C4C4097225E}" type="presParOf" srcId="{487AB314-41E3-E44D-9616-EB6FFA56D49D}" destId="{86B397D1-1D7A-A94A-A7BF-32D9BF44F1C7}" srcOrd="8" destOrd="0" presId="urn:microsoft.com/office/officeart/2005/8/layout/hList7"/>
    <dgm:cxn modelId="{AA122088-D7A1-1843-A631-19498BD2F8D8}" type="presParOf" srcId="{86B397D1-1D7A-A94A-A7BF-32D9BF44F1C7}" destId="{F2F7B6D8-7793-F349-879E-49F3B5C5411F}" srcOrd="0" destOrd="0" presId="urn:microsoft.com/office/officeart/2005/8/layout/hList7"/>
    <dgm:cxn modelId="{F06DC95F-18A9-D948-8E64-38D6FA8400EC}" type="presParOf" srcId="{86B397D1-1D7A-A94A-A7BF-32D9BF44F1C7}" destId="{2397192E-DEA9-974D-8E3A-A37D1344054D}" srcOrd="1" destOrd="0" presId="urn:microsoft.com/office/officeart/2005/8/layout/hList7"/>
    <dgm:cxn modelId="{E806104E-C2EE-1E4E-B1EC-22ED4B27E831}" type="presParOf" srcId="{86B397D1-1D7A-A94A-A7BF-32D9BF44F1C7}" destId="{7C575193-24A0-4641-9177-5E9D23A84BC7}" srcOrd="2" destOrd="0" presId="urn:microsoft.com/office/officeart/2005/8/layout/hList7"/>
    <dgm:cxn modelId="{729865CD-16D3-4E4A-BF1B-A89D4C05BD0E}" type="presParOf" srcId="{86B397D1-1D7A-A94A-A7BF-32D9BF44F1C7}" destId="{D77B7F84-9CB6-F543-9A28-9E07451F206B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10ABB-7211-7545-84BA-D18495341FE4}">
      <dsp:nvSpPr>
        <dsp:cNvPr id="0" name=""/>
        <dsp:cNvSpPr/>
      </dsp:nvSpPr>
      <dsp:spPr>
        <a:xfrm>
          <a:off x="0" y="0"/>
          <a:ext cx="2032882" cy="541866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Observation and Monitoring</a:t>
          </a:r>
        </a:p>
      </dsp:txBody>
      <dsp:txXfrm>
        <a:off x="0" y="2167466"/>
        <a:ext cx="2032882" cy="2167466"/>
      </dsp:txXfrm>
    </dsp:sp>
    <dsp:sp modelId="{D85C401D-35BC-1343-A8CD-108DCCC6F1E1}">
      <dsp:nvSpPr>
        <dsp:cNvPr id="0" name=""/>
        <dsp:cNvSpPr/>
      </dsp:nvSpPr>
      <dsp:spPr>
        <a:xfrm>
          <a:off x="114233" y="419833"/>
          <a:ext cx="1804416" cy="161498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54000" r="-54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2B4834-21C1-E943-A560-9E88A25B534A}">
      <dsp:nvSpPr>
        <dsp:cNvPr id="0" name=""/>
        <dsp:cNvSpPr/>
      </dsp:nvSpPr>
      <dsp:spPr>
        <a:xfrm>
          <a:off x="2093868" y="0"/>
          <a:ext cx="2032882" cy="541866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0800000" scaled="1"/>
          <a:tileRect/>
        </a:gra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Weather, Climate and Hydrological services</a:t>
          </a:r>
        </a:p>
      </dsp:txBody>
      <dsp:txXfrm>
        <a:off x="2093868" y="2167466"/>
        <a:ext cx="2032882" cy="2167466"/>
      </dsp:txXfrm>
    </dsp:sp>
    <dsp:sp modelId="{C5BCC27C-A558-AB40-9D1D-CDA06BF032EF}">
      <dsp:nvSpPr>
        <dsp:cNvPr id="0" name=""/>
        <dsp:cNvSpPr/>
      </dsp:nvSpPr>
      <dsp:spPr>
        <a:xfrm>
          <a:off x="2208101" y="419833"/>
          <a:ext cx="1804416" cy="1614988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8000" r="-18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F5434A-C609-CB41-9FF2-199BF770A93D}">
      <dsp:nvSpPr>
        <dsp:cNvPr id="0" name=""/>
        <dsp:cNvSpPr/>
      </dsp:nvSpPr>
      <dsp:spPr>
        <a:xfrm>
          <a:off x="4187737" y="0"/>
          <a:ext cx="2032882" cy="541866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Co-develop Decision Support Systems for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CRM</a:t>
          </a:r>
        </a:p>
      </dsp:txBody>
      <dsp:txXfrm>
        <a:off x="4187737" y="2167466"/>
        <a:ext cx="2032882" cy="2167466"/>
      </dsp:txXfrm>
    </dsp:sp>
    <dsp:sp modelId="{EB6F4C69-EE98-2B47-BF76-D28BFD3D81B1}">
      <dsp:nvSpPr>
        <dsp:cNvPr id="0" name=""/>
        <dsp:cNvSpPr/>
      </dsp:nvSpPr>
      <dsp:spPr>
        <a:xfrm>
          <a:off x="4301970" y="419833"/>
          <a:ext cx="1804416" cy="1614988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8000" r="-18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21A048-94F9-784B-BCC2-28B81FC2799C}">
      <dsp:nvSpPr>
        <dsp:cNvPr id="0" name=""/>
        <dsp:cNvSpPr/>
      </dsp:nvSpPr>
      <dsp:spPr>
        <a:xfrm>
          <a:off x="6281606" y="0"/>
          <a:ext cx="2032882" cy="541866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Monsoon Forums – Engage with Stakeholder</a:t>
          </a:r>
        </a:p>
      </dsp:txBody>
      <dsp:txXfrm>
        <a:off x="6281606" y="2167466"/>
        <a:ext cx="2032882" cy="2167466"/>
      </dsp:txXfrm>
    </dsp:sp>
    <dsp:sp modelId="{FB888405-93F5-F747-9E53-6BFEC529051D}">
      <dsp:nvSpPr>
        <dsp:cNvPr id="0" name=""/>
        <dsp:cNvSpPr/>
      </dsp:nvSpPr>
      <dsp:spPr>
        <a:xfrm>
          <a:off x="6395839" y="419833"/>
          <a:ext cx="1804416" cy="1614988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8000" r="-18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F7B6D8-7793-F349-879E-49F3B5C5411F}">
      <dsp:nvSpPr>
        <dsp:cNvPr id="0" name=""/>
        <dsp:cNvSpPr/>
      </dsp:nvSpPr>
      <dsp:spPr>
        <a:xfrm>
          <a:off x="8375474" y="0"/>
          <a:ext cx="2032882" cy="541866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Capacity Building at Community level (FARM)</a:t>
          </a:r>
        </a:p>
      </dsp:txBody>
      <dsp:txXfrm>
        <a:off x="8375474" y="2167466"/>
        <a:ext cx="2032882" cy="2167466"/>
      </dsp:txXfrm>
    </dsp:sp>
    <dsp:sp modelId="{D77B7F84-9CB6-F543-9A28-9E07451F206B}">
      <dsp:nvSpPr>
        <dsp:cNvPr id="0" name=""/>
        <dsp:cNvSpPr/>
      </dsp:nvSpPr>
      <dsp:spPr>
        <a:xfrm>
          <a:off x="8489707" y="419833"/>
          <a:ext cx="1804416" cy="1614988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E9B276-5A49-A444-992F-CC1215E2DCCC}">
      <dsp:nvSpPr>
        <dsp:cNvPr id="0" name=""/>
        <dsp:cNvSpPr/>
      </dsp:nvSpPr>
      <dsp:spPr>
        <a:xfrm>
          <a:off x="11282" y="4334933"/>
          <a:ext cx="10385791" cy="812800"/>
        </a:xfrm>
        <a:prstGeom prst="leftRightArrow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C0E38-FF6E-B243-A0B5-A3295ADDD841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BDFCA-B4B8-884F-877A-C7F9BA68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2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02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f88252dc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f88252dc4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71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f88252dc4_0_1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f88252dc4_0_1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31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f88252dc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f88252dc4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74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f88252dc4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f88252dc4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04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f88252dc4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f88252dc4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915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73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9230-D6ED-5E45-8A0E-722570F49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75A5F-A27D-D141-B299-B6950E5C5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7859C-F20E-D842-A175-83FE49C5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E6C8-586E-714C-B0F6-E3612F585732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54438-B11C-744B-9BF2-89360A07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D26AC-6312-504C-A905-08FD0170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BF06-67DE-5B4D-8C44-A0B2737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0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7FF2-C98D-4143-BA48-609C036D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0DE46-0BC8-874E-B593-51B288C4C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1DE80-E2CF-8C41-9FDE-F165A8E7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E6C8-586E-714C-B0F6-E3612F585732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B8BDF-EC0B-2D40-A3B9-8FF3F835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6EEBB-C6D8-0D40-9F17-F88EC36C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BF06-67DE-5B4D-8C44-A0B2737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AD92A-E433-6B43-9089-E2FA1D883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9283E-06DC-174A-8D0A-CEA59AC03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BF0A-7950-564F-B3BC-2B3369D5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E6C8-586E-714C-B0F6-E3612F585732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C4A4B-C04B-1640-BED1-39F641BC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5FBF-5030-6646-9B04-945A12FF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BF06-67DE-5B4D-8C44-A0B2737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TOC"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1744200" y="1758200"/>
            <a:ext cx="94800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3467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67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" name="Google Shape;46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47" name="Google Shape;47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Google Shape;52;p5">
            <a:hlinkClick r:id="rId2" action="ppaction://hlinksldjump"/>
          </p:cNvPr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3" name="Google Shape;53;p5">
            <a:hlinkClick r:id="rId2" action="ppaction://hlinksldjump"/>
          </p:cNvPr>
          <p:cNvCxnSpPr/>
          <p:nvPr/>
        </p:nvCxnSpPr>
        <p:spPr>
          <a:xfrm>
            <a:off x="11465089" y="2884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5">
            <a:hlinkClick r:id="rId2" action="ppaction://hlinksldjump"/>
          </p:cNvPr>
          <p:cNvCxnSpPr/>
          <p:nvPr/>
        </p:nvCxnSpPr>
        <p:spPr>
          <a:xfrm>
            <a:off x="11465089" y="33351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5">
            <a:hlinkClick r:id="rId2" action="ppaction://hlinksldjump"/>
          </p:cNvPr>
          <p:cNvCxnSpPr/>
          <p:nvPr/>
        </p:nvCxnSpPr>
        <p:spPr>
          <a:xfrm>
            <a:off x="11465089" y="3785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9927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9" name="Google Shape;99;p10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00" name="Google Shape;100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5" name="Google Shape;105;p10">
            <a:hlinkClick r:id="rId2" action="ppaction://hlinksldjump"/>
          </p:cNvPr>
          <p:cNvSpPr/>
          <p:nvPr/>
        </p:nvSpPr>
        <p:spPr>
          <a:xfrm>
            <a:off x="11040600" y="0"/>
            <a:ext cx="1151200" cy="6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06" name="Google Shape;106;p10">
            <a:hlinkClick r:id="rId2" action="ppaction://hlinksldjump"/>
          </p:cNvPr>
          <p:cNvCxnSpPr/>
          <p:nvPr/>
        </p:nvCxnSpPr>
        <p:spPr>
          <a:xfrm>
            <a:off x="11465089" y="2884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0">
            <a:hlinkClick r:id="rId2" action="ppaction://hlinksldjump"/>
          </p:cNvPr>
          <p:cNvCxnSpPr/>
          <p:nvPr/>
        </p:nvCxnSpPr>
        <p:spPr>
          <a:xfrm>
            <a:off x="11465089" y="33351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0">
            <a:hlinkClick r:id="rId2" action="ppaction://hlinksldjump"/>
          </p:cNvPr>
          <p:cNvCxnSpPr/>
          <p:nvPr/>
        </p:nvCxnSpPr>
        <p:spPr>
          <a:xfrm>
            <a:off x="11465089" y="378567"/>
            <a:ext cx="288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5071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7E3F-955C-414C-81CF-8494DDCD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72F91-71ED-6D44-BB05-4315B673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C9A2F-2CFD-E34F-95C9-AD4B61C7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E6C8-586E-714C-B0F6-E3612F585732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3042F-9067-E946-B5DB-CF2A7A61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554CF-2697-9844-83BB-F7380708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BF06-67DE-5B4D-8C44-A0B2737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4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D79D-4661-064E-BBC8-2A5AF734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4B6A-FB02-9E47-850F-5C9131024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58FF2-CC82-1346-9E96-EF791006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E6C8-586E-714C-B0F6-E3612F585732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BC0C-E16C-E64F-8A90-403F3621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D85B2-2D68-6543-B4EC-3356FE69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BF06-67DE-5B4D-8C44-A0B2737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7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8F1A-6313-C04B-9AF2-66E6538D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965B3-7DDC-2F47-9A32-FA36DC3AA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44F90-722B-744E-B404-F39B79725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3B4E0-26C9-D845-A96F-958B932A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E6C8-586E-714C-B0F6-E3612F585732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8F569-6C9D-C447-8D72-AEB69B05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27C26-722E-9048-8E7A-3FB72A88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BF06-67DE-5B4D-8C44-A0B2737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3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70DD0-5055-D248-B559-54C83E54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1DEBD-91FF-C349-91A8-E1BF56044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5DB90-4ABB-CA4B-8EE0-27A0CCEDB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478D4-4C06-0647-BFFC-FF92DB905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555F7-7E99-EB40-A4C1-7247CDEC4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0ACD0-985E-F745-8DA1-B769E709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E6C8-586E-714C-B0F6-E3612F585732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7714F3-3FF5-7248-9D36-37D5F076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C84572-32FB-414D-924D-E746C53A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BF06-67DE-5B4D-8C44-A0B2737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4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30C18-EA14-0A49-8CE0-8E56B8D0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5FF38-557A-F449-919F-682F9A50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E6C8-586E-714C-B0F6-E3612F585732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E4081-B226-2148-A7EA-5C257851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6A0EE-A8B1-544F-921C-0203B270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BF06-67DE-5B4D-8C44-A0B2737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D4286-493A-D14F-88F9-BF7F2914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E6C8-586E-714C-B0F6-E3612F585732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792CC-18D1-624F-884C-004DC38F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41917-A5EC-C24B-AFB2-4F5A1B7F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BF06-67DE-5B4D-8C44-A0B2737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9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B165-1ECD-0C40-A67E-8BE3B5A2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D8E8A-99AD-CE4E-8B9E-02A6387F3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D5A60-13D6-F546-952B-3CC7CB6E0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56D6E-95D0-B744-889A-1F34D597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E6C8-586E-714C-B0F6-E3612F585732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996F4-5B6E-2741-BB4A-3070ACD4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C68AF-1A78-E748-9875-397BE054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BF06-67DE-5B4D-8C44-A0B2737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1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D4C4-0C72-E843-91AB-DA6F766E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B3B36-0D16-D941-906E-DA65DFD80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7A33B-A2AC-8541-9252-FCAC324E8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8858E-CB97-284F-8BB4-840F87D3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E6C8-586E-714C-B0F6-E3612F585732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0B78C-4FE3-A04A-AEDB-331DBFAE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6BFE9-4AEB-F74F-9A15-B0FBD9C0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FBF06-67DE-5B4D-8C44-A0B2737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2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1FC4C9-0331-CA4A-8934-4DA7FFF2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9AAD1-7458-AB49-87DC-ACFD12EE6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9D72B-28A4-8247-ADA1-9238DB56A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CE6C8-586E-714C-B0F6-E3612F585732}" type="datetimeFigureOut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E3F5-045E-004F-BDF9-BBD3361FD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6CD07-6DDD-1041-A8E2-620C5150C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FBF06-67DE-5B4D-8C44-A0B273763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ctrTitle"/>
          </p:nvPr>
        </p:nvSpPr>
        <p:spPr>
          <a:xfrm>
            <a:off x="970600" y="2557462"/>
            <a:ext cx="10250800" cy="193268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2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Pathways for Regional Engagement – RIMES Perspectives</a:t>
            </a:r>
            <a:r>
              <a:rPr lang="en-GB" sz="6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1128713" y="4576177"/>
            <a:ext cx="10250800" cy="7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GB" sz="16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 Subbiah, Director </a:t>
            </a:r>
            <a:endParaRPr sz="1600" b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GB" sz="16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Integrated Multi-hazard Early-warning System (RIMES)</a:t>
            </a:r>
            <a:endParaRPr sz="1600" b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8714" y="5445431"/>
            <a:ext cx="3485847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South Asia </a:t>
            </a:r>
            <a:r>
              <a:rPr lang="en-US" sz="1467" dirty="0" err="1"/>
              <a:t>Hydromet</a:t>
            </a:r>
            <a:r>
              <a:rPr lang="en-US" sz="1467" dirty="0"/>
              <a:t> Forum (SAHF) II</a:t>
            </a:r>
          </a:p>
          <a:p>
            <a:r>
              <a:rPr lang="en-US" sz="1467" dirty="0"/>
              <a:t>Kathmandu, Nepal</a:t>
            </a:r>
          </a:p>
          <a:p>
            <a:r>
              <a:rPr lang="en-US" sz="1467" dirty="0"/>
              <a:t>19 Nov 2019</a:t>
            </a:r>
            <a:r>
              <a:rPr lang="en-US" sz="1467" b="1" dirty="0"/>
              <a:t> </a:t>
            </a:r>
            <a:endParaRPr lang="en-US" sz="1467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F407-0D62-6044-A1AD-EF93C67E9A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2600" y="129440"/>
            <a:ext cx="1500000" cy="15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B050B450-67C9-0744-A911-89E14E4D0A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22" y="203267"/>
            <a:ext cx="1527772" cy="1560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B9C0C7-393C-5141-BC7E-802FCC6B1C86}"/>
              </a:ext>
            </a:extLst>
          </p:cNvPr>
          <p:cNvCxnSpPr/>
          <p:nvPr/>
        </p:nvCxnSpPr>
        <p:spPr>
          <a:xfrm>
            <a:off x="1128713" y="4386263"/>
            <a:ext cx="9786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B5DD35-B158-FD4F-A59D-89152A99C479}"/>
              </a:ext>
            </a:extLst>
          </p:cNvPr>
          <p:cNvCxnSpPr/>
          <p:nvPr/>
        </p:nvCxnSpPr>
        <p:spPr>
          <a:xfrm>
            <a:off x="1128713" y="2266950"/>
            <a:ext cx="9786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97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>
            <a:spLocks noGrp="1"/>
          </p:cNvSpPr>
          <p:nvPr>
            <p:ph type="body" idx="1"/>
          </p:nvPr>
        </p:nvSpPr>
        <p:spPr>
          <a:xfrm>
            <a:off x="163552" y="1763823"/>
            <a:ext cx="6348761" cy="46935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400" b="1" dirty="0">
                <a:solidFill>
                  <a:schemeClr val="dk2"/>
                </a:solidFill>
              </a:rPr>
              <a:t>Chief Forecasters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n-US" sz="1600" dirty="0"/>
              <a:t>New technologies, setting a vision for future, regional collaboration 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400" b="1" dirty="0">
                <a:solidFill>
                  <a:schemeClr val="dk2"/>
                </a:solidFill>
              </a:rPr>
              <a:t>Senior Forecasters 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n-GB" sz="1600" dirty="0"/>
              <a:t>New technologies and tools, improving forecast products, specific action to understand and overcome challenges through regional cooperation 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133" b="1" dirty="0">
                <a:solidFill>
                  <a:schemeClr val="dk2"/>
                </a:solidFill>
              </a:rPr>
              <a:t>Entry level forecasters 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n-GB" sz="1600" dirty="0"/>
              <a:t>NWP forecasts and their interpretation, synoptic climatology of the region, advances and practical tools 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GB" sz="2000" b="1" dirty="0">
                <a:solidFill>
                  <a:schemeClr val="dk2"/>
                </a:solidFill>
              </a:rPr>
              <a:t>Annual Forecasters Forum on specific regional issues 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n-US" sz="1467" dirty="0"/>
              <a:t>To discuss specific issues and solutions of key relevance to the region </a:t>
            </a:r>
            <a:endParaRPr sz="1467" dirty="0"/>
          </a:p>
        </p:txBody>
      </p:sp>
      <p:pic>
        <p:nvPicPr>
          <p:cNvPr id="242" name="Google Shape;242;p2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36" y="2488025"/>
            <a:ext cx="5329665" cy="355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44278-7BF6-F449-8EE7-4703355FAE2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665011" y="6089721"/>
            <a:ext cx="656306" cy="68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1.png">
            <a:extLst>
              <a:ext uri="{FF2B5EF4-FFF2-40B4-BE49-F238E27FC236}">
                <a16:creationId xmlns:a16="http://schemas.microsoft.com/office/drawing/2014/main" id="{60D28F03-9EC8-5443-9A41-845692AE5D9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04" y="6089721"/>
            <a:ext cx="642041" cy="6825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F040FF-AA22-8D4A-A932-2DB8FA48A881}"/>
              </a:ext>
            </a:extLst>
          </p:cNvPr>
          <p:cNvSpPr/>
          <p:nvPr/>
        </p:nvSpPr>
        <p:spPr>
          <a:xfrm>
            <a:off x="1" y="0"/>
            <a:ext cx="12191999" cy="1200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Tiers for Capacity development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3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52BE56-9A02-AF40-A232-15F3D93FFE8D}"/>
              </a:ext>
            </a:extLst>
          </p:cNvPr>
          <p:cNvSpPr txBox="1"/>
          <p:nvPr/>
        </p:nvSpPr>
        <p:spPr>
          <a:xfrm>
            <a:off x="909973" y="2316015"/>
            <a:ext cx="10568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en-US" sz="36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RIMES Council proposed to constitute working group of DG’s to address the challenges </a:t>
            </a:r>
            <a:r>
              <a:rPr lang="en-US" sz="36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regional </a:t>
            </a:r>
            <a:r>
              <a:rPr lang="en-US" sz="36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 by  leveraging resources from regional and national institutions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D809A-92B1-914E-AA05-887A9719BD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65011" y="6089721"/>
            <a:ext cx="656306" cy="68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AC18D204-DD11-0748-9421-67B7F77C0F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04" y="6089721"/>
            <a:ext cx="642041" cy="6825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F24C4A-0EB4-2349-A5BD-3152511EB8CE}"/>
              </a:ext>
            </a:extLst>
          </p:cNvPr>
          <p:cNvSpPr/>
          <p:nvPr/>
        </p:nvSpPr>
        <p:spPr>
          <a:xfrm>
            <a:off x="1" y="0"/>
            <a:ext cx="12191999" cy="1200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152501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ctrTitle"/>
          </p:nvPr>
        </p:nvSpPr>
        <p:spPr>
          <a:xfrm>
            <a:off x="970600" y="3071812"/>
            <a:ext cx="4559712" cy="10611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267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5530312" y="2707400"/>
            <a:ext cx="6428325" cy="7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GB" sz="16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 Subbiah, Director </a:t>
            </a:r>
            <a:endParaRPr sz="1600" b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GB" sz="16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Integrated Multi-hazard Early-warning System (RIMES)</a:t>
            </a:r>
            <a:endParaRPr sz="1600" b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0312" y="3734985"/>
            <a:ext cx="3485847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South Asia </a:t>
            </a:r>
            <a:r>
              <a:rPr lang="en-US" sz="1467" dirty="0" err="1"/>
              <a:t>Hydromet</a:t>
            </a:r>
            <a:r>
              <a:rPr lang="en-US" sz="1467" dirty="0"/>
              <a:t> Forum (SAHF) II</a:t>
            </a:r>
          </a:p>
          <a:p>
            <a:r>
              <a:rPr lang="en-US" sz="1467" dirty="0"/>
              <a:t>Kathmandu, Nepal</a:t>
            </a:r>
          </a:p>
          <a:p>
            <a:r>
              <a:rPr lang="en-US" sz="1467" dirty="0"/>
              <a:t>19 Nov 2019</a:t>
            </a:r>
            <a:r>
              <a:rPr lang="en-US" sz="1467" b="1" dirty="0"/>
              <a:t> </a:t>
            </a:r>
            <a:endParaRPr lang="en-US" sz="1467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F407-0D62-6044-A1AD-EF93C67E9A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2600" y="129440"/>
            <a:ext cx="1500000" cy="15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1.png">
            <a:extLst>
              <a:ext uri="{FF2B5EF4-FFF2-40B4-BE49-F238E27FC236}">
                <a16:creationId xmlns:a16="http://schemas.microsoft.com/office/drawing/2014/main" id="{B050B450-67C9-0744-A911-89E14E4D0A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22" y="203267"/>
            <a:ext cx="1527772" cy="1560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0DCAB6-B645-5E44-9C0D-2D2B755CE827}"/>
              </a:ext>
            </a:extLst>
          </p:cNvPr>
          <p:cNvCxnSpPr/>
          <p:nvPr/>
        </p:nvCxnSpPr>
        <p:spPr>
          <a:xfrm>
            <a:off x="5257800" y="2457450"/>
            <a:ext cx="0" cy="22431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74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8F761C-4F1D-124D-BA48-683AF1396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23"/>
            <a:ext cx="12175707" cy="275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2BE56-9A02-AF40-A232-15F3D93FFE8D}"/>
              </a:ext>
            </a:extLst>
          </p:cNvPr>
          <p:cNvSpPr txBox="1"/>
          <p:nvPr/>
        </p:nvSpPr>
        <p:spPr>
          <a:xfrm>
            <a:off x="571500" y="2416484"/>
            <a:ext cx="1075183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endParaRPr lang="en-US" sz="3200" b="1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Regional, Intergovernmental, owned and managed by its Member States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189" indent="-457189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with UN Charter 102</a:t>
            </a:r>
          </a:p>
          <a:p>
            <a:pPr marL="457189" indent="-457189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sz="2400" b="1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Council: Director General’s of NHMS and PRs with WMO</a:t>
            </a:r>
          </a:p>
          <a:p>
            <a:pPr marL="457189" indent="-457189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189" indent="-457189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Established to meet the existing and emerging demands articulated by Council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D73DF-73B3-1E40-949E-3C3C6EF5DA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07858" y="6075434"/>
            <a:ext cx="656306" cy="68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id="{D0CF4850-51DF-0D41-9FB3-CF6859A647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51" y="6075434"/>
            <a:ext cx="642041" cy="6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6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/>
          <p:nvPr/>
        </p:nvSpPr>
        <p:spPr>
          <a:xfrm>
            <a:off x="2129288" y="5682952"/>
            <a:ext cx="438400" cy="438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4919992" y="5623693"/>
            <a:ext cx="438400" cy="438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5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5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6851487" y="5623693"/>
            <a:ext cx="438400" cy="438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5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5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8858203" y="5623693"/>
            <a:ext cx="438400" cy="438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5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5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4E02A2-47A8-9B4C-93F0-2C36D604E13D}"/>
              </a:ext>
            </a:extLst>
          </p:cNvPr>
          <p:cNvGrpSpPr/>
          <p:nvPr/>
        </p:nvGrpSpPr>
        <p:grpSpPr>
          <a:xfrm>
            <a:off x="549775" y="2041823"/>
            <a:ext cx="11365999" cy="3541023"/>
            <a:chOff x="476675" y="1887868"/>
            <a:chExt cx="11365999" cy="324346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CE3C3AC3-4120-804B-B8A0-7F0CC9440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74" y="2438400"/>
              <a:ext cx="1626395" cy="2133600"/>
            </a:xfrm>
            <a:prstGeom prst="rect">
              <a:avLst/>
            </a:prstGeom>
            <a:grpFill/>
            <a:ln w="9525" cap="sq">
              <a:solidFill>
                <a:schemeClr val="accent1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anchor="ctr"/>
            <a:lstStyle/>
            <a:p>
              <a:pPr algn="ctr">
                <a:defRPr/>
              </a:pPr>
              <a:r>
                <a:rPr lang="en-US" sz="1467" b="1" dirty="0">
                  <a:latin typeface="Arial" panose="020B0604020202020204" pitchFamily="34" charset="0"/>
                  <a:cs typeface="Arial" panose="020B0604020202020204" pitchFamily="34" charset="0"/>
                </a:rPr>
                <a:t>Global Model Products (GPCs)</a:t>
              </a:r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6705B441-6588-C94F-BFF0-773EE71B7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868" y="2438400"/>
              <a:ext cx="1320800" cy="2133600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Regional Products</a:t>
              </a:r>
            </a:p>
          </p:txBody>
        </p: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E30AEF89-930C-7247-AEE1-709743006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979" y="2428789"/>
              <a:ext cx="1367081" cy="2135187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NHMS 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AutoShape 8">
              <a:extLst>
                <a:ext uri="{FF2B5EF4-FFF2-40B4-BE49-F238E27FC236}">
                  <a16:creationId xmlns:a16="http://schemas.microsoft.com/office/drawing/2014/main" id="{FA49894B-C601-3F4C-BAE0-AB6F5446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2605" y="3303148"/>
              <a:ext cx="452967" cy="443352"/>
            </a:xfrm>
            <a:prstGeom prst="leftRightArrow">
              <a:avLst>
                <a:gd name="adj1" fmla="val 50000"/>
                <a:gd name="adj2" fmla="val 2000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0205F262-E168-9A46-B9F5-CCA77DBBC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5116" y="4664075"/>
              <a:ext cx="1433405" cy="467254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6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RIMES</a:t>
              </a:r>
            </a:p>
          </p:txBody>
        </p: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6420CC6F-6F8E-1B43-9843-BA51EFB33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3348" y="2462340"/>
              <a:ext cx="1834443" cy="45878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Risk Threshold</a:t>
              </a:r>
            </a:p>
          </p:txBody>
        </p:sp>
        <p:sp>
          <p:nvSpPr>
            <p:cNvPr id="26" name="AutoShape 12">
              <a:extLst>
                <a:ext uri="{FF2B5EF4-FFF2-40B4-BE49-F238E27FC236}">
                  <a16:creationId xmlns:a16="http://schemas.microsoft.com/office/drawing/2014/main" id="{E7667234-7B19-E24A-AA94-9E0995A98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862035" y="2948841"/>
              <a:ext cx="304800" cy="285887"/>
            </a:xfrm>
            <a:prstGeom prst="leftRightArrow">
              <a:avLst>
                <a:gd name="adj1" fmla="val 50000"/>
                <a:gd name="adj2" fmla="val 2000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13">
              <a:extLst>
                <a:ext uri="{FF2B5EF4-FFF2-40B4-BE49-F238E27FC236}">
                  <a16:creationId xmlns:a16="http://schemas.microsoft.com/office/drawing/2014/main" id="{82D1A449-67AC-AF4B-BF0E-1D21C62C9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274" y="4654022"/>
              <a:ext cx="1626395" cy="385399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67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WMO, ECMWF, NCEP, UK-MET, APCC</a:t>
              </a: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FF7C0578-493F-BA44-B511-F2A80336B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3868" y="4657693"/>
              <a:ext cx="1320800" cy="385399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67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RSMC, IMD, INCOIS </a:t>
              </a:r>
            </a:p>
          </p:txBody>
        </p:sp>
        <p:sp>
          <p:nvSpPr>
            <p:cNvPr id="29" name="Text Box 15">
              <a:extLst>
                <a:ext uri="{FF2B5EF4-FFF2-40B4-BE49-F238E27FC236}">
                  <a16:creationId xmlns:a16="http://schemas.microsoft.com/office/drawing/2014/main" id="{A0300005-59C1-AB44-97AD-CF356D10D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5979" y="4664077"/>
              <a:ext cx="1386627" cy="385399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67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National Met. Services (NHMS)</a:t>
              </a:r>
            </a:p>
          </p:txBody>
        </p:sp>
        <p:sp>
          <p:nvSpPr>
            <p:cNvPr id="30" name="Text Box 16">
              <a:extLst>
                <a:ext uri="{FF2B5EF4-FFF2-40B4-BE49-F238E27FC236}">
                  <a16:creationId xmlns:a16="http://schemas.microsoft.com/office/drawing/2014/main" id="{69BB8312-B5C6-1945-B697-A55E98167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5874" y="4755809"/>
              <a:ext cx="1386625" cy="253722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Communities</a:t>
              </a:r>
            </a:p>
          </p:txBody>
        </p:sp>
        <p:sp>
          <p:nvSpPr>
            <p:cNvPr id="31" name="AutoShape 17">
              <a:extLst>
                <a:ext uri="{FF2B5EF4-FFF2-40B4-BE49-F238E27FC236}">
                  <a16:creationId xmlns:a16="http://schemas.microsoft.com/office/drawing/2014/main" id="{AE6DA900-9F47-0341-A5AC-355C89B82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282" y="3288635"/>
              <a:ext cx="1834443" cy="458787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Simplified Impact Outlooks</a:t>
              </a:r>
            </a:p>
          </p:txBody>
        </p:sp>
        <p:sp>
          <p:nvSpPr>
            <p:cNvPr id="32" name="AutoShape 18">
              <a:extLst>
                <a:ext uri="{FF2B5EF4-FFF2-40B4-BE49-F238E27FC236}">
                  <a16:creationId xmlns:a16="http://schemas.microsoft.com/office/drawing/2014/main" id="{91A99704-F68F-6742-8FFC-D8FAE3E31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215" y="4088735"/>
              <a:ext cx="1834443" cy="458787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Risk Management Tools</a:t>
              </a:r>
            </a:p>
          </p:txBody>
        </p:sp>
        <p:sp>
          <p:nvSpPr>
            <p:cNvPr id="33" name="AutoShape 19">
              <a:extLst>
                <a:ext uri="{FF2B5EF4-FFF2-40B4-BE49-F238E27FC236}">
                  <a16:creationId xmlns:a16="http://schemas.microsoft.com/office/drawing/2014/main" id="{88066EE4-848F-8D41-95D1-182CAFA377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862035" y="3776543"/>
              <a:ext cx="304800" cy="285887"/>
            </a:xfrm>
            <a:prstGeom prst="leftRightArrow">
              <a:avLst>
                <a:gd name="adj1" fmla="val 50000"/>
                <a:gd name="adj2" fmla="val 2000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2F0C23DC-75C5-754A-AEC1-C256BF2643D3}"/>
                </a:ext>
              </a:extLst>
            </p:cNvPr>
            <p:cNvSpPr/>
            <p:nvPr/>
          </p:nvSpPr>
          <p:spPr>
            <a:xfrm>
              <a:off x="2116669" y="3352800"/>
              <a:ext cx="457199" cy="393700"/>
            </a:xfrm>
            <a:prstGeom prst="rightArrow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D3524AA5-0DD4-6543-9D44-E3F9E327EC7A}"/>
                </a:ext>
              </a:extLst>
            </p:cNvPr>
            <p:cNvSpPr/>
            <p:nvPr/>
          </p:nvSpPr>
          <p:spPr>
            <a:xfrm>
              <a:off x="3904550" y="3352800"/>
              <a:ext cx="457199" cy="393700"/>
            </a:xfrm>
            <a:prstGeom prst="rightArrow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A67195AF-9283-6C40-B39B-C9F5074D3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5117" y="2448102"/>
              <a:ext cx="1433405" cy="2135187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333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Monsoon Forum Process, NCOFS</a:t>
              </a:r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68FD75B4-0427-D549-95EA-3BB40D0FA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5875" y="2411910"/>
              <a:ext cx="1373009" cy="2135187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FARM Field Schools, Awareness, trainings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, Advocacy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AutoShape 8">
              <a:extLst>
                <a:ext uri="{FF2B5EF4-FFF2-40B4-BE49-F238E27FC236}">
                  <a16:creationId xmlns:a16="http://schemas.microsoft.com/office/drawing/2014/main" id="{98A97385-A08B-5541-BD00-148524AA5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8067" y="3355528"/>
              <a:ext cx="358918" cy="393700"/>
            </a:xfrm>
            <a:prstGeom prst="leftRightArrow">
              <a:avLst>
                <a:gd name="adj1" fmla="val 50000"/>
                <a:gd name="adj2" fmla="val 2000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97478252-0F98-7747-9010-B9E977AD8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1033" y="4663671"/>
              <a:ext cx="1783851" cy="385399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67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Agriculture, Irrigation, Disaster Management</a:t>
              </a:r>
            </a:p>
          </p:txBody>
        </p:sp>
        <p:sp>
          <p:nvSpPr>
            <p:cNvPr id="40" name="Pentagon 39">
              <a:extLst>
                <a:ext uri="{FF2B5EF4-FFF2-40B4-BE49-F238E27FC236}">
                  <a16:creationId xmlns:a16="http://schemas.microsoft.com/office/drawing/2014/main" id="{8B3B885E-716C-C043-B80B-8E530E41996A}"/>
                </a:ext>
              </a:extLst>
            </p:cNvPr>
            <p:cNvSpPr/>
            <p:nvPr/>
          </p:nvSpPr>
          <p:spPr>
            <a:xfrm>
              <a:off x="476675" y="1897371"/>
              <a:ext cx="1862684" cy="393700"/>
            </a:xfrm>
            <a:prstGeom prst="homePlate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67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</a:t>
              </a:r>
            </a:p>
          </p:txBody>
        </p:sp>
        <p:sp>
          <p:nvSpPr>
            <p:cNvPr id="41" name="Chevron 40">
              <a:extLst>
                <a:ext uri="{FF2B5EF4-FFF2-40B4-BE49-F238E27FC236}">
                  <a16:creationId xmlns:a16="http://schemas.microsoft.com/office/drawing/2014/main" id="{71A9DADF-85E5-DF44-B570-CD6F4206E563}"/>
                </a:ext>
              </a:extLst>
            </p:cNvPr>
            <p:cNvSpPr/>
            <p:nvPr/>
          </p:nvSpPr>
          <p:spPr>
            <a:xfrm>
              <a:off x="2395077" y="1897371"/>
              <a:ext cx="1678384" cy="404369"/>
            </a:xfrm>
            <a:prstGeom prst="chevron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67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</a:t>
              </a:r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861F9B92-79EA-BD42-BAD7-7C0C888D5BD1}"/>
                </a:ext>
              </a:extLst>
            </p:cNvPr>
            <p:cNvSpPr/>
            <p:nvPr/>
          </p:nvSpPr>
          <p:spPr>
            <a:xfrm>
              <a:off x="4410817" y="1887868"/>
              <a:ext cx="1678384" cy="404369"/>
            </a:xfrm>
            <a:prstGeom prst="chevron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67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National</a:t>
              </a:r>
            </a:p>
          </p:txBody>
        </p:sp>
        <p:sp>
          <p:nvSpPr>
            <p:cNvPr id="43" name="Chevron 42">
              <a:extLst>
                <a:ext uri="{FF2B5EF4-FFF2-40B4-BE49-F238E27FC236}">
                  <a16:creationId xmlns:a16="http://schemas.microsoft.com/office/drawing/2014/main" id="{4CA8DD25-CA1F-C442-A5AE-DB75D00D7B4C}"/>
                </a:ext>
              </a:extLst>
            </p:cNvPr>
            <p:cNvSpPr/>
            <p:nvPr/>
          </p:nvSpPr>
          <p:spPr>
            <a:xfrm>
              <a:off x="5980138" y="1897371"/>
              <a:ext cx="1678384" cy="404369"/>
            </a:xfrm>
            <a:prstGeom prst="chevron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67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National</a:t>
              </a:r>
            </a:p>
          </p:txBody>
        </p:sp>
        <p:sp>
          <p:nvSpPr>
            <p:cNvPr id="44" name="Chevron 43">
              <a:extLst>
                <a:ext uri="{FF2B5EF4-FFF2-40B4-BE49-F238E27FC236}">
                  <a16:creationId xmlns:a16="http://schemas.microsoft.com/office/drawing/2014/main" id="{3BF849BC-AEF8-6843-9E42-0DF8E24F9563}"/>
                </a:ext>
              </a:extLst>
            </p:cNvPr>
            <p:cNvSpPr/>
            <p:nvPr/>
          </p:nvSpPr>
          <p:spPr>
            <a:xfrm>
              <a:off x="10023341" y="1898639"/>
              <a:ext cx="1819333" cy="435379"/>
            </a:xfrm>
            <a:prstGeom prst="chevron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67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Community</a:t>
              </a:r>
            </a:p>
          </p:txBody>
        </p:sp>
        <p:sp>
          <p:nvSpPr>
            <p:cNvPr id="45" name="Chevron 31">
              <a:extLst>
                <a:ext uri="{FF2B5EF4-FFF2-40B4-BE49-F238E27FC236}">
                  <a16:creationId xmlns:a16="http://schemas.microsoft.com/office/drawing/2014/main" id="{2AC8EDD5-0B10-FF4D-A5D7-4F851391C9FE}"/>
                </a:ext>
              </a:extLst>
            </p:cNvPr>
            <p:cNvSpPr/>
            <p:nvPr/>
          </p:nvSpPr>
          <p:spPr>
            <a:xfrm>
              <a:off x="7829979" y="1899354"/>
              <a:ext cx="2193363" cy="409851"/>
            </a:xfrm>
            <a:prstGeom prst="chevron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33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Co-develop tools with sectoral users</a:t>
              </a:r>
            </a:p>
          </p:txBody>
        </p:sp>
        <p:sp>
          <p:nvSpPr>
            <p:cNvPr id="46" name="Right Arrow 1">
              <a:extLst>
                <a:ext uri="{FF2B5EF4-FFF2-40B4-BE49-F238E27FC236}">
                  <a16:creationId xmlns:a16="http://schemas.microsoft.com/office/drawing/2014/main" id="{27B9BA09-CC45-7841-B811-F3D0909FC832}"/>
                </a:ext>
              </a:extLst>
            </p:cNvPr>
            <p:cNvSpPr/>
            <p:nvPr/>
          </p:nvSpPr>
          <p:spPr>
            <a:xfrm>
              <a:off x="2130781" y="4685275"/>
              <a:ext cx="457199" cy="393700"/>
            </a:xfrm>
            <a:prstGeom prst="rightArrow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ight Arrow 1">
              <a:extLst>
                <a:ext uri="{FF2B5EF4-FFF2-40B4-BE49-F238E27FC236}">
                  <a16:creationId xmlns:a16="http://schemas.microsoft.com/office/drawing/2014/main" id="{AF5EC1BA-CF0B-CC48-8F40-AA7ED4F95B1A}"/>
                </a:ext>
              </a:extLst>
            </p:cNvPr>
            <p:cNvSpPr/>
            <p:nvPr/>
          </p:nvSpPr>
          <p:spPr>
            <a:xfrm>
              <a:off x="3901619" y="4674901"/>
              <a:ext cx="457199" cy="393700"/>
            </a:xfrm>
            <a:prstGeom prst="rightArrow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ight Arrow 1">
              <a:extLst>
                <a:ext uri="{FF2B5EF4-FFF2-40B4-BE49-F238E27FC236}">
                  <a16:creationId xmlns:a16="http://schemas.microsoft.com/office/drawing/2014/main" id="{4E37902B-FA5D-7A46-9846-0A5FFD94F231}"/>
                </a:ext>
              </a:extLst>
            </p:cNvPr>
            <p:cNvSpPr/>
            <p:nvPr/>
          </p:nvSpPr>
          <p:spPr>
            <a:xfrm>
              <a:off x="5780087" y="4685275"/>
              <a:ext cx="435756" cy="393700"/>
            </a:xfrm>
            <a:prstGeom prst="rightArrow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ight Arrow 1">
              <a:extLst>
                <a:ext uri="{FF2B5EF4-FFF2-40B4-BE49-F238E27FC236}">
                  <a16:creationId xmlns:a16="http://schemas.microsoft.com/office/drawing/2014/main" id="{A8431F69-5F61-8142-9CA9-3C8DF24CF99D}"/>
                </a:ext>
              </a:extLst>
            </p:cNvPr>
            <p:cNvSpPr/>
            <p:nvPr/>
          </p:nvSpPr>
          <p:spPr>
            <a:xfrm>
              <a:off x="7681198" y="4696515"/>
              <a:ext cx="367072" cy="393700"/>
            </a:xfrm>
            <a:prstGeom prst="rightArrow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ight Arrow 1">
              <a:extLst>
                <a:ext uri="{FF2B5EF4-FFF2-40B4-BE49-F238E27FC236}">
                  <a16:creationId xmlns:a16="http://schemas.microsoft.com/office/drawing/2014/main" id="{13B86876-402F-E344-9748-5E5CB6C07CF6}"/>
                </a:ext>
              </a:extLst>
            </p:cNvPr>
            <p:cNvSpPr/>
            <p:nvPr/>
          </p:nvSpPr>
          <p:spPr>
            <a:xfrm>
              <a:off x="9982932" y="4721193"/>
              <a:ext cx="221023" cy="393700"/>
            </a:xfrm>
            <a:prstGeom prst="rightArrow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AutoShape 8">
              <a:extLst>
                <a:ext uri="{FF2B5EF4-FFF2-40B4-BE49-F238E27FC236}">
                  <a16:creationId xmlns:a16="http://schemas.microsoft.com/office/drawing/2014/main" id="{FED6EC33-978B-894F-A502-E633DE620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4883" y="3348063"/>
              <a:ext cx="358918" cy="393700"/>
            </a:xfrm>
            <a:prstGeom prst="leftRightArrow">
              <a:avLst>
                <a:gd name="adj1" fmla="val 50000"/>
                <a:gd name="adj2" fmla="val 20000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B2D9943-A268-5E44-AF8C-61083CBAE551}"/>
              </a:ext>
            </a:extLst>
          </p:cNvPr>
          <p:cNvSpPr/>
          <p:nvPr/>
        </p:nvSpPr>
        <p:spPr>
          <a:xfrm>
            <a:off x="1" y="0"/>
            <a:ext cx="12191999" cy="13684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4000" b="1" dirty="0">
                <a:solidFill>
                  <a:schemeClr val="bg1"/>
                </a:solidFill>
              </a:rPr>
              <a:t>Connecting science, institutions and society for an integrated early warning system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Google Shape;212;p21">
            <a:extLst>
              <a:ext uri="{FF2B5EF4-FFF2-40B4-BE49-F238E27FC236}">
                <a16:creationId xmlns:a16="http://schemas.microsoft.com/office/drawing/2014/main" id="{BD78B195-A683-9748-8952-6BA42E66B851}"/>
              </a:ext>
            </a:extLst>
          </p:cNvPr>
          <p:cNvSpPr/>
          <p:nvPr/>
        </p:nvSpPr>
        <p:spPr>
          <a:xfrm>
            <a:off x="10864919" y="5613693"/>
            <a:ext cx="438400" cy="438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1B5078D-3053-A848-BFD2-4E8D1F2E65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5011" y="6089721"/>
            <a:ext cx="656306" cy="68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image1.png">
            <a:extLst>
              <a:ext uri="{FF2B5EF4-FFF2-40B4-BE49-F238E27FC236}">
                <a16:creationId xmlns:a16="http://schemas.microsoft.com/office/drawing/2014/main" id="{95865375-DD64-1540-A4C7-DBED6ABD05E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04" y="6089721"/>
            <a:ext cx="642041" cy="6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2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19627A-9609-D64F-8188-A90A24F00EBB}"/>
              </a:ext>
            </a:extLst>
          </p:cNvPr>
          <p:cNvSpPr/>
          <p:nvPr/>
        </p:nvSpPr>
        <p:spPr>
          <a:xfrm>
            <a:off x="1" y="0"/>
            <a:ext cx="12191999" cy="67445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RIMES  Portfolio of Services - efforts in the region to enhance capacities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22DCE6-0898-4E4F-9EC2-0ED9DD6F8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477220"/>
              </p:ext>
            </p:extLst>
          </p:nvPr>
        </p:nvGraphicFramePr>
        <p:xfrm>
          <a:off x="891822" y="1126067"/>
          <a:ext cx="104083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665FEEF-3EE2-D847-BF31-63BB6FDE3603}"/>
              </a:ext>
            </a:extLst>
          </p:cNvPr>
          <p:cNvGrpSpPr/>
          <p:nvPr/>
        </p:nvGrpSpPr>
        <p:grpSpPr>
          <a:xfrm>
            <a:off x="1320797" y="5700868"/>
            <a:ext cx="9352915" cy="319060"/>
            <a:chOff x="1343376" y="5294488"/>
            <a:chExt cx="9352914" cy="31906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34B95C-911E-C044-BE7C-2052E05759AD}"/>
                </a:ext>
              </a:extLst>
            </p:cNvPr>
            <p:cNvSpPr txBox="1"/>
            <p:nvPr/>
          </p:nvSpPr>
          <p:spPr>
            <a:xfrm>
              <a:off x="1343376" y="5294488"/>
              <a:ext cx="13659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Observation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075789-6FE8-3A47-8F4C-2C660802FAD1}"/>
                </a:ext>
              </a:extLst>
            </p:cNvPr>
            <p:cNvSpPr txBox="1"/>
            <p:nvPr/>
          </p:nvSpPr>
          <p:spPr>
            <a:xfrm>
              <a:off x="5427138" y="5294488"/>
              <a:ext cx="1698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Transformation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7E545A-05FB-6A40-A370-E33D8E44E9C9}"/>
                </a:ext>
              </a:extLst>
            </p:cNvPr>
            <p:cNvSpPr txBox="1"/>
            <p:nvPr/>
          </p:nvSpPr>
          <p:spPr>
            <a:xfrm>
              <a:off x="2506273" y="5305771"/>
              <a:ext cx="3123926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Prediction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E3DE97-3ED9-344D-9B78-EC78041EC87C}"/>
                </a:ext>
              </a:extLst>
            </p:cNvPr>
            <p:cNvSpPr txBox="1"/>
            <p:nvPr/>
          </p:nvSpPr>
          <p:spPr>
            <a:xfrm>
              <a:off x="7947440" y="5294488"/>
              <a:ext cx="274885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User orientation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99EDAC0-CCFE-2145-8C57-686C2C2CBC7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0665011" y="6089721"/>
            <a:ext cx="656306" cy="68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1.png">
            <a:extLst>
              <a:ext uri="{FF2B5EF4-FFF2-40B4-BE49-F238E27FC236}">
                <a16:creationId xmlns:a16="http://schemas.microsoft.com/office/drawing/2014/main" id="{437C11FD-3831-FE47-AC84-055E42FCC78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04" y="6089721"/>
            <a:ext cx="642041" cy="6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8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52BE56-9A02-AF40-A232-15F3D93FFE8D}"/>
              </a:ext>
            </a:extLst>
          </p:cNvPr>
          <p:cNvSpPr txBox="1"/>
          <p:nvPr/>
        </p:nvSpPr>
        <p:spPr>
          <a:xfrm>
            <a:off x="990082" y="1720841"/>
            <a:ext cx="102256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and monitoring</a:t>
            </a:r>
            <a:r>
              <a:rPr lang="en-US" sz="24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 Bhutan, Myanmar, Nepal, Philippines)</a:t>
            </a:r>
          </a:p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n-US" sz="2400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provision of customized services drawn from global and regional centers such as ECMWF, IMD</a:t>
            </a:r>
          </a:p>
          <a:p>
            <a:pPr marL="457189" indent="-457189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n-US" sz="2400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Support Systems </a:t>
            </a:r>
            <a:r>
              <a:rPr lang="en-US" sz="24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transforming meteorological information into agriculture, water resource and Disaster Management applications (e.g. Bhutan, Bangladesh, Cambodia, Fiji, Myanmar, Sri Lanka)</a:t>
            </a:r>
          </a:p>
          <a:p>
            <a:pPr marL="457189" indent="-457189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n-US" sz="2400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Based Forecast Services</a:t>
            </a:r>
          </a:p>
          <a:p>
            <a:pPr marL="457189" indent="-457189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en-US" sz="2400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DSS into sectoral institutions and communities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167B4-B7AF-404C-B2FC-3857A32329CD}"/>
              </a:ext>
            </a:extLst>
          </p:cNvPr>
          <p:cNvSpPr/>
          <p:nvPr/>
        </p:nvSpPr>
        <p:spPr>
          <a:xfrm>
            <a:off x="1" y="0"/>
            <a:ext cx="12191999" cy="1200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of Portfolio of Services available - articulated by NHMS over a decade (2009-2019)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D0673-56DA-2F4F-86DD-D00A064828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65011" y="6089721"/>
            <a:ext cx="656306" cy="68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7AD7BDE9-FC88-C741-8700-5BD87F32D7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04" y="6089721"/>
            <a:ext cx="642041" cy="6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8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8"/>
          <p:cNvSpPr txBox="1">
            <a:spLocks noGrp="1"/>
          </p:cNvSpPr>
          <p:nvPr>
            <p:ph type="body" idx="1"/>
          </p:nvPr>
        </p:nvSpPr>
        <p:spPr>
          <a:xfrm>
            <a:off x="1425422" y="1743022"/>
            <a:ext cx="9239589" cy="113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-US" sz="2667" b="1" dirty="0">
                <a:solidFill>
                  <a:srgbClr val="002060"/>
                </a:solidFill>
                <a:ea typeface="Helvetica" charset="0"/>
              </a:rPr>
              <a:t>Automated platforms that can put data into operations combining a wide-array of weather and climate information </a:t>
            </a:r>
          </a:p>
          <a:p>
            <a:pPr marL="0" indent="0" algn="just">
              <a:spcAft>
                <a:spcPts val="2133"/>
              </a:spcAft>
              <a:buNone/>
            </a:pPr>
            <a:endParaRPr lang="en-US" sz="2667" b="1" dirty="0">
              <a:solidFill>
                <a:srgbClr val="002060"/>
              </a:solidFill>
            </a:endParaRPr>
          </a:p>
        </p:txBody>
      </p:sp>
      <p:sp>
        <p:nvSpPr>
          <p:cNvPr id="543" name="Google Shape;543;p28"/>
          <p:cNvSpPr txBox="1"/>
          <p:nvPr/>
        </p:nvSpPr>
        <p:spPr>
          <a:xfrm>
            <a:off x="1407683" y="3300102"/>
            <a:ext cx="6264357" cy="53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01</a:t>
            </a:r>
            <a:r>
              <a:rPr lang="en-GB" sz="2400" b="1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   |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  </a:t>
            </a:r>
            <a:r>
              <a:rPr lang="en-GB" sz="240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Improved Data Management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4" name="Google Shape;544;p28"/>
          <p:cNvSpPr txBox="1"/>
          <p:nvPr/>
        </p:nvSpPr>
        <p:spPr>
          <a:xfrm>
            <a:off x="1407682" y="3835060"/>
            <a:ext cx="9579988" cy="3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02</a:t>
            </a:r>
            <a:r>
              <a:rPr lang="en-GB" sz="2400" b="1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   |</a:t>
            </a:r>
            <a:r>
              <a:rPr lang="en-GB" sz="2400" b="1" dirty="0">
                <a:solidFill>
                  <a:srgbClr val="CCCCC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GB" sz="2400" dirty="0">
                <a:solidFill>
                  <a:srgbClr val="53C6A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 </a:t>
            </a:r>
            <a:r>
              <a:rPr lang="en-GB" sz="240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Faster processing and communications – novel methods 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5" name="Google Shape;545;p28"/>
          <p:cNvSpPr txBox="1"/>
          <p:nvPr/>
        </p:nvSpPr>
        <p:spPr>
          <a:xfrm>
            <a:off x="1425422" y="4348244"/>
            <a:ext cx="7272529" cy="3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03</a:t>
            </a:r>
            <a:r>
              <a:rPr lang="en-GB" sz="2400" b="1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   |</a:t>
            </a:r>
            <a:r>
              <a:rPr lang="en-GB" sz="2400" b="1" dirty="0">
                <a:solidFill>
                  <a:srgbClr val="CCCCC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  </a:t>
            </a:r>
            <a:r>
              <a:rPr lang="en-GB" sz="240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Quicker evaluation and feedback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6" name="Google Shape;546;p28"/>
          <p:cNvSpPr txBox="1"/>
          <p:nvPr/>
        </p:nvSpPr>
        <p:spPr>
          <a:xfrm>
            <a:off x="1425422" y="4861429"/>
            <a:ext cx="8640412" cy="72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04</a:t>
            </a:r>
            <a:r>
              <a:rPr lang="en-GB" sz="2400" b="1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   |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  </a:t>
            </a:r>
            <a:r>
              <a:rPr lang="en-GB" sz="240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Experts Reviews at multiple nodes and levels 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547" name="Google Shape;547;p28"/>
          <p:cNvSpPr txBox="1"/>
          <p:nvPr/>
        </p:nvSpPr>
        <p:spPr>
          <a:xfrm>
            <a:off x="1425423" y="5404301"/>
            <a:ext cx="7064373" cy="68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05</a:t>
            </a:r>
            <a:r>
              <a:rPr lang="en-GB" sz="2400" b="1" dirty="0">
                <a:solidFill>
                  <a:schemeClr val="dk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   | </a:t>
            </a:r>
            <a:r>
              <a:rPr lang="en-GB" sz="2400" dirty="0">
                <a:solidFill>
                  <a:srgbClr val="53C6A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  </a:t>
            </a:r>
            <a:r>
              <a:rPr lang="en-GB" sz="240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Systems that can learn and train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B98434-4DF4-A543-B0AD-DFBA12184C2F}"/>
              </a:ext>
            </a:extLst>
          </p:cNvPr>
          <p:cNvSpPr/>
          <p:nvPr/>
        </p:nvSpPr>
        <p:spPr>
          <a:xfrm>
            <a:off x="1" y="0"/>
            <a:ext cx="12191999" cy="1200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delivery through Integrated Systems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8FF554-1E6C-1D40-906E-304056A4AE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5011" y="6089721"/>
            <a:ext cx="656306" cy="68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1.png">
            <a:extLst>
              <a:ext uri="{FF2B5EF4-FFF2-40B4-BE49-F238E27FC236}">
                <a16:creationId xmlns:a16="http://schemas.microsoft.com/office/drawing/2014/main" id="{42223074-93F7-0344-ACC8-89A39515DA8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04" y="6089721"/>
            <a:ext cx="642041" cy="6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4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/>
          <p:nvPr/>
        </p:nvSpPr>
        <p:spPr>
          <a:xfrm>
            <a:off x="670175" y="2263102"/>
            <a:ext cx="438400" cy="4384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rgbClr val="FFFFFF"/>
                </a:solidFill>
              </a:rPr>
              <a:t>1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body" idx="1"/>
          </p:nvPr>
        </p:nvSpPr>
        <p:spPr>
          <a:xfrm>
            <a:off x="1263913" y="2124519"/>
            <a:ext cx="4760427" cy="140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-US" sz="2400" b="1" dirty="0"/>
              <a:t>Strong Institutional Interface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: 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NHMS and Sectoral User institutions</a:t>
            </a:r>
          </a:p>
        </p:txBody>
      </p:sp>
      <p:sp>
        <p:nvSpPr>
          <p:cNvPr id="208" name="Google Shape;208;p21"/>
          <p:cNvSpPr/>
          <p:nvPr/>
        </p:nvSpPr>
        <p:spPr>
          <a:xfrm>
            <a:off x="670175" y="4690460"/>
            <a:ext cx="438400" cy="4384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rgbClr val="FFFFFF"/>
                </a:solidFill>
              </a:rPr>
              <a:t>2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1"/>
          </p:nvPr>
        </p:nvSpPr>
        <p:spPr>
          <a:xfrm>
            <a:off x="1263912" y="4581077"/>
            <a:ext cx="4522526" cy="140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-US" sz="2400" b="1" dirty="0"/>
              <a:t>Sustained  Back-up  Support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to NHMSs &amp; User Sectors - till new tools and practices integrated</a:t>
            </a:r>
            <a:endParaRPr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6208578" y="2251605"/>
            <a:ext cx="508755" cy="4384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rgbClr val="FFFFFF"/>
                </a:solidFill>
              </a:rPr>
              <a:t>3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211" name="Google Shape;211;p21"/>
          <p:cNvSpPr txBox="1">
            <a:spLocks noGrp="1"/>
          </p:cNvSpPr>
          <p:nvPr>
            <p:ph type="body" idx="1"/>
          </p:nvPr>
        </p:nvSpPr>
        <p:spPr>
          <a:xfrm>
            <a:off x="6802315" y="2107738"/>
            <a:ext cx="5156649" cy="140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-US" sz="2400" b="1" dirty="0"/>
              <a:t>Common core  technical capacity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meet demands of countries with differing capacities</a:t>
            </a:r>
            <a:endParaRPr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6220275" y="4004678"/>
            <a:ext cx="438400" cy="4384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rgbClr val="FFFFFF"/>
                </a:solidFill>
              </a:rPr>
              <a:t>4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213" name="Google Shape;213;p21"/>
          <p:cNvSpPr txBox="1">
            <a:spLocks noGrp="1"/>
          </p:cNvSpPr>
          <p:nvPr>
            <p:ph type="body" idx="1"/>
          </p:nvPr>
        </p:nvSpPr>
        <p:spPr>
          <a:xfrm>
            <a:off x="6802314" y="3823831"/>
            <a:ext cx="5156649" cy="8000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-US" sz="2400" b="1" dirty="0"/>
              <a:t>Remain relevant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: existing and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emerging technology</a:t>
            </a:r>
          </a:p>
          <a:p>
            <a:pPr marL="0" indent="0">
              <a:spcAft>
                <a:spcPts val="2133"/>
              </a:spcAft>
              <a:buNone/>
            </a:pPr>
            <a:endParaRPr sz="2400" dirty="0"/>
          </a:p>
        </p:txBody>
      </p:sp>
      <p:sp>
        <p:nvSpPr>
          <p:cNvPr id="11" name="Google Shape;212;p21">
            <a:extLst>
              <a:ext uri="{FF2B5EF4-FFF2-40B4-BE49-F238E27FC236}">
                <a16:creationId xmlns:a16="http://schemas.microsoft.com/office/drawing/2014/main" id="{1A9963C5-6023-E64A-BB03-E82DCCBC9D19}"/>
              </a:ext>
            </a:extLst>
          </p:cNvPr>
          <p:cNvSpPr/>
          <p:nvPr/>
        </p:nvSpPr>
        <p:spPr>
          <a:xfrm>
            <a:off x="6243755" y="5286091"/>
            <a:ext cx="438400" cy="4384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rgbClr val="FFFFFF"/>
                </a:solidFill>
              </a:rPr>
              <a:t>5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12" name="Google Shape;213;p21">
            <a:extLst>
              <a:ext uri="{FF2B5EF4-FFF2-40B4-BE49-F238E27FC236}">
                <a16:creationId xmlns:a16="http://schemas.microsoft.com/office/drawing/2014/main" id="{A9C5E224-E690-814E-B183-51C109127CA2}"/>
              </a:ext>
            </a:extLst>
          </p:cNvPr>
          <p:cNvSpPr txBox="1">
            <a:spLocks/>
          </p:cNvSpPr>
          <p:nvPr/>
        </p:nvSpPr>
        <p:spPr>
          <a:xfrm>
            <a:off x="6773414" y="5139398"/>
            <a:ext cx="5156649" cy="121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2133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Standards/Quality/Accountability: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RIMES Council/WMO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133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7F67B6-FEB8-504C-A0BA-9D3838F41454}"/>
              </a:ext>
            </a:extLst>
          </p:cNvPr>
          <p:cNvSpPr/>
          <p:nvPr/>
        </p:nvSpPr>
        <p:spPr>
          <a:xfrm>
            <a:off x="1" y="0"/>
            <a:ext cx="12191999" cy="1200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4000" b="1" dirty="0">
                <a:solidFill>
                  <a:schemeClr val="bg1"/>
                </a:solidFill>
              </a:rPr>
              <a:t>Innovative features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9C8F77-46DE-DD49-B74F-ABBBD1D24D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5011" y="6089721"/>
            <a:ext cx="656306" cy="68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1.png">
            <a:extLst>
              <a:ext uri="{FF2B5EF4-FFF2-40B4-BE49-F238E27FC236}">
                <a16:creationId xmlns:a16="http://schemas.microsoft.com/office/drawing/2014/main" id="{671C516F-EEA4-6B40-9DB0-B9DBF4527A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04" y="6089721"/>
            <a:ext cx="642041" cy="6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52BE56-9A02-AF40-A232-15F3D93FFE8D}"/>
              </a:ext>
            </a:extLst>
          </p:cNvPr>
          <p:cNvSpPr txBox="1"/>
          <p:nvPr/>
        </p:nvSpPr>
        <p:spPr>
          <a:xfrm>
            <a:off x="642343" y="3178375"/>
            <a:ext cx="11341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US" sz="40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RIMES Experiences </a:t>
            </a:r>
          </a:p>
          <a:p>
            <a:pPr marL="457189" lvl="4" indent="-457189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endParaRPr lang="en-US" sz="4000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1F2239-8321-724B-97F4-538905F23C64}"/>
              </a:ext>
            </a:extLst>
          </p:cNvPr>
          <p:cNvSpPr/>
          <p:nvPr/>
        </p:nvSpPr>
        <p:spPr>
          <a:xfrm>
            <a:off x="1" y="0"/>
            <a:ext cx="12191999" cy="1200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4000" b="1" dirty="0">
                <a:solidFill>
                  <a:schemeClr val="bg1"/>
                </a:solidFill>
              </a:rPr>
              <a:t> Pathways of Regional Collaboration 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BF9E8-F515-A34A-BD43-3C6EC9A0A5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65011" y="6089721"/>
            <a:ext cx="656306" cy="68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C59313C4-F456-6047-B788-1C7E2A92ED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04" y="6089721"/>
            <a:ext cx="642041" cy="6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1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>
            <a:spLocks noGrp="1"/>
          </p:cNvSpPr>
          <p:nvPr>
            <p:ph type="body" idx="1"/>
          </p:nvPr>
        </p:nvSpPr>
        <p:spPr>
          <a:xfrm>
            <a:off x="971550" y="1979088"/>
            <a:ext cx="10201275" cy="41106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dk2"/>
                </a:solidFill>
              </a:rPr>
              <a:t>RIMES council recommended capacity building program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</a:pPr>
            <a:endParaRPr lang="en-US" dirty="0">
              <a:solidFill>
                <a:schemeClr val="dk2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dk2"/>
                </a:solidFill>
              </a:rPr>
              <a:t>RIMES Program Unit requested countries to prioritize training programs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</a:pPr>
            <a:endParaRPr lang="en-US" dirty="0">
              <a:solidFill>
                <a:schemeClr val="dk2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800"/>
              </a:spcBef>
            </a:pPr>
            <a:r>
              <a:rPr lang="en-US" dirty="0">
                <a:solidFill>
                  <a:schemeClr val="dk2"/>
                </a:solidFill>
              </a:rPr>
              <a:t>Afghanistan, Bangladesh, Bhutan, Maldives, Myanmar, Pakistan, and Sri Lanka identified priorities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459232-D5B5-5F40-8C5F-EBBBE33E7B12}"/>
              </a:ext>
            </a:extLst>
          </p:cNvPr>
          <p:cNvSpPr/>
          <p:nvPr/>
        </p:nvSpPr>
        <p:spPr>
          <a:xfrm>
            <a:off x="1" y="0"/>
            <a:ext cx="12191999" cy="1200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Regional Capacity development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4D8F2-D399-594F-B960-DAC1791188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5011" y="6089721"/>
            <a:ext cx="656306" cy="68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1.png">
            <a:extLst>
              <a:ext uri="{FF2B5EF4-FFF2-40B4-BE49-F238E27FC236}">
                <a16:creationId xmlns:a16="http://schemas.microsoft.com/office/drawing/2014/main" id="{E735E61A-5ECA-1944-9F72-B5831F45EB5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04" y="6089721"/>
            <a:ext cx="642041" cy="6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89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594</Words>
  <Application>Microsoft Macintosh PowerPoint</Application>
  <PresentationFormat>Widescreen</PresentationFormat>
  <Paragraphs>105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Wingdings</vt:lpstr>
      <vt:lpstr>Office Theme</vt:lpstr>
      <vt:lpstr>Pathways for Regional Engagement – RIMES Perspectives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for Regional Engagement – RIMES Perspectives  </dc:title>
  <dc:creator>Microsoft Office User</dc:creator>
  <cp:lastModifiedBy>Microsoft Office User</cp:lastModifiedBy>
  <cp:revision>17</cp:revision>
  <dcterms:created xsi:type="dcterms:W3CDTF">2019-11-18T16:47:32Z</dcterms:created>
  <dcterms:modified xsi:type="dcterms:W3CDTF">2019-11-19T03:22:11Z</dcterms:modified>
</cp:coreProperties>
</file>