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70" r:id="rId3"/>
    <p:sldId id="266" r:id="rId4"/>
    <p:sldId id="271" r:id="rId5"/>
    <p:sldId id="272" r:id="rId6"/>
    <p:sldId id="273" r:id="rId7"/>
    <p:sldId id="274" r:id="rId8"/>
    <p:sldId id="275" r:id="rId9"/>
    <p:sldId id="277" r:id="rId10"/>
    <p:sldId id="269" r:id="rId11"/>
    <p:sldId id="276" r:id="rId12"/>
    <p:sldId id="280" r:id="rId13"/>
    <p:sldId id="279" r:id="rId14"/>
    <p:sldId id="282" r:id="rId15"/>
    <p:sldId id="295" r:id="rId16"/>
    <p:sldId id="296" r:id="rId17"/>
    <p:sldId id="293" r:id="rId18"/>
    <p:sldId id="298" r:id="rId19"/>
    <p:sldId id="294" r:id="rId20"/>
    <p:sldId id="291" r:id="rId21"/>
    <p:sldId id="289" r:id="rId22"/>
    <p:sldId id="290" r:id="rId23"/>
    <p:sldId id="287" r:id="rId24"/>
    <p:sldId id="297" r:id="rId25"/>
    <p:sldId id="288" r:id="rId26"/>
    <p:sldId id="265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08" autoAdjust="0"/>
    <p:restoredTop sz="94660"/>
  </p:normalViewPr>
  <p:slideViewPr>
    <p:cSldViewPr>
      <p:cViewPr>
        <p:scale>
          <a:sx n="60" d="100"/>
          <a:sy n="60" d="100"/>
        </p:scale>
        <p:origin x="-179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DFAA2-58A5-40F9-B837-4FF7173B3940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95432-6074-4DB5-B716-FEBFF2E8D25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14E09-50BB-4735-99B9-C9AFB502E10E}" type="datetimeFigureOut">
              <a:rPr lang="en-GB" smtClean="0"/>
              <a:pPr/>
              <a:t>09/07/2017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D6214-8155-43E9-B099-1E65D8DBEE2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958975"/>
            <a:ext cx="6982544" cy="1470025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MALTA WATER </a:t>
            </a:r>
            <a:b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SECURITY EXPERIENCE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3568" y="3332584"/>
            <a:ext cx="6400800" cy="1752600"/>
          </a:xfrm>
        </p:spPr>
        <p:txBody>
          <a:bodyPr/>
          <a:lstStyle/>
          <a:p>
            <a:pPr algn="l"/>
            <a:r>
              <a:rPr lang="en-GB" dirty="0" smtClean="0"/>
              <a:t>Beirut, 10</a:t>
            </a:r>
            <a:r>
              <a:rPr lang="en-GB" baseline="30000" dirty="0" smtClean="0"/>
              <a:t>th</a:t>
            </a:r>
            <a:r>
              <a:rPr lang="en-GB" dirty="0" smtClean="0"/>
              <a:t> July 2017</a:t>
            </a:r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869160"/>
            <a:ext cx="17653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9718" y="0"/>
            <a:ext cx="1105330" cy="687505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548" y="17490"/>
            <a:ext cx="9166096" cy="34763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2573" t="67559" b="17777"/>
          <a:stretch>
            <a:fillRect/>
          </a:stretch>
        </p:blipFill>
        <p:spPr>
          <a:xfrm>
            <a:off x="8316416" y="5805264"/>
            <a:ext cx="864096" cy="100811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195736" y="5085184"/>
            <a:ext cx="5904656" cy="146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4168" y="692696"/>
            <a:ext cx="1679984" cy="1276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6031" y="5301208"/>
            <a:ext cx="2321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Manuel Sapiano</a:t>
            </a:r>
          </a:p>
          <a:p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Energy and Water Agency</a:t>
            </a:r>
          </a:p>
          <a:p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Malta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Context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4824536" cy="209259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905850"/>
            <a:ext cx="3131840" cy="3755398"/>
          </a:xfrm>
          <a:prstGeom prst="rect">
            <a:avLst/>
          </a:prstGeom>
          <a:noFill/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99592" y="4464144"/>
          <a:ext cx="4144645" cy="1341120"/>
        </p:xfrm>
        <a:graphic>
          <a:graphicData uri="http://schemas.openxmlformats.org/drawingml/2006/table">
            <a:tbl>
              <a:tblPr/>
              <a:tblGrid>
                <a:gridCol w="2524125"/>
                <a:gridCol w="16205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Calibri"/>
                          <a:ea typeface="Times New Roman"/>
                          <a:cs typeface="Times New Roman"/>
                        </a:rPr>
                        <a:t>Mean Annual per Capita availability of Naturally Renewable Freshwater Resources 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latin typeface="Calibri"/>
                          <a:ea typeface="Times New Roman"/>
                          <a:cs typeface="Times New Roman"/>
                        </a:rPr>
                        <a:t>Classification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Times New Roman"/>
                          <a:cs typeface="Times New Roman"/>
                        </a:rPr>
                        <a:t>&gt;1600m</a:t>
                      </a:r>
                      <a:r>
                        <a:rPr lang="en-GB" sz="1100" baseline="300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Times New Roman"/>
                          <a:cs typeface="Times New Roman"/>
                        </a:rPr>
                        <a:t>Sufficient Availability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Times New Roman"/>
                          <a:cs typeface="Times New Roman"/>
                        </a:rPr>
                        <a:t>1000 - 1600m</a:t>
                      </a:r>
                      <a:r>
                        <a:rPr lang="en-GB" sz="1100" baseline="300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Times New Roman"/>
                          <a:cs typeface="Times New Roman"/>
                        </a:rPr>
                        <a:t>Water Stress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Times New Roman"/>
                          <a:cs typeface="Times New Roman"/>
                        </a:rPr>
                        <a:t>500 – 1000m</a:t>
                      </a:r>
                      <a:r>
                        <a:rPr lang="en-GB" sz="1100" baseline="300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Times New Roman"/>
                          <a:cs typeface="Times New Roman"/>
                        </a:rPr>
                        <a:t>Chronic Water Scarcity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Times New Roman"/>
                          <a:cs typeface="Times New Roman"/>
                        </a:rPr>
                        <a:t>&lt;500m</a:t>
                      </a:r>
                      <a:r>
                        <a:rPr lang="en-GB" sz="1100" baseline="300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Times New Roman"/>
                          <a:cs typeface="Times New Roman"/>
                        </a:rPr>
                        <a:t>Below the manageable capability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Context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1"/>
            <a:ext cx="7427168" cy="21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dirty="0" smtClean="0"/>
              <a:t>Ensuring water supply in a context of water scarcity is a concept which is engrained in Malta’s water culture.</a:t>
            </a:r>
          </a:p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r>
              <a:rPr lang="en-GB" sz="1900" dirty="0" smtClean="0"/>
              <a:t>The Maltese language contains a number of water related terms of Arabic origin, and most of these describe natural water features such as springs ‘</a:t>
            </a:r>
            <a:r>
              <a:rPr lang="en-GB" sz="1900" i="1" dirty="0" err="1" smtClean="0"/>
              <a:t>ghajn</a:t>
            </a:r>
            <a:r>
              <a:rPr lang="en-GB" sz="1900" dirty="0" smtClean="0"/>
              <a:t>’ and valleys </a:t>
            </a:r>
            <a:r>
              <a:rPr lang="en-GB" sz="1900" i="1" dirty="0" smtClean="0"/>
              <a:t>‘</a:t>
            </a:r>
            <a:r>
              <a:rPr lang="en-GB" sz="1900" i="1" dirty="0" err="1" smtClean="0"/>
              <a:t>wied</a:t>
            </a:r>
            <a:r>
              <a:rPr lang="en-GB" sz="1900" i="1" dirty="0" smtClean="0"/>
              <a:t>’ </a:t>
            </a:r>
            <a:r>
              <a:rPr lang="en-GB" sz="1900" dirty="0" smtClean="0"/>
              <a:t>and also water use activities such as rainwater harvesting ‘</a:t>
            </a:r>
            <a:r>
              <a:rPr lang="en-GB" sz="1900" dirty="0" err="1" smtClean="0"/>
              <a:t>bir</a:t>
            </a:r>
            <a:r>
              <a:rPr lang="en-GB" sz="1900" dirty="0" smtClean="0"/>
              <a:t>’ and irrigation ‘</a:t>
            </a:r>
            <a:r>
              <a:rPr lang="en-GB" sz="1900" dirty="0" err="1" smtClean="0"/>
              <a:t>saqqaj</a:t>
            </a:r>
            <a:r>
              <a:rPr lang="en-GB" sz="1900" dirty="0" smtClean="0"/>
              <a:t>’.</a:t>
            </a:r>
          </a:p>
          <a:p>
            <a:pPr marL="0" indent="0">
              <a:buNone/>
            </a:pPr>
            <a:endParaRPr lang="en-GB" sz="8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8" name="Picture 4" descr="wells02"/>
          <p:cNvPicPr>
            <a:picLocks noChangeAspect="1" noChangeArrowheads="1"/>
          </p:cNvPicPr>
          <p:nvPr/>
        </p:nvPicPr>
        <p:blipFill>
          <a:blip r:embed="rId4" cstate="print"/>
          <a:srcRect t="20580" r="19388" b="12527"/>
          <a:stretch>
            <a:fillRect/>
          </a:stretch>
        </p:blipFill>
        <p:spPr bwMode="auto">
          <a:xfrm>
            <a:off x="3779912" y="4005064"/>
            <a:ext cx="4249737" cy="25987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3799581"/>
            <a:ext cx="30963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1565, during the building of the city of Valletta, the first law requiring the development of rainwater harvesting facilities was enacted: </a:t>
            </a:r>
            <a:r>
              <a:rPr kumimoji="0" lang="en-GB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“every house should have an underground tank for the collection of rainwater, under penalty of fifty </a:t>
            </a:r>
            <a:r>
              <a:rPr kumimoji="0" lang="en-GB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scudi</a:t>
            </a:r>
            <a:r>
              <a:rPr kumimoji="0" lang="en-GB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failure to comply”.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Context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pic>
        <p:nvPicPr>
          <p:cNvPr id="8" name="Picture 5" descr="distil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620688"/>
            <a:ext cx="2448272" cy="171425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242980" y="2636912"/>
          <a:ext cx="2568933" cy="1948915"/>
        </p:xfrm>
        <a:graphic>
          <a:graphicData uri="http://schemas.openxmlformats.org/presentationml/2006/ole">
            <p:oleObj spid="_x0000_s1026" name="Image" r:id="rId6" imgW="4398273" imgH="3337567" progId="">
              <p:embed/>
            </p:oleObj>
          </a:graphicData>
        </a:graphic>
      </p:graphicFrame>
      <p:pic>
        <p:nvPicPr>
          <p:cNvPr id="10" name="Picture 4" descr="lapsi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847427"/>
            <a:ext cx="2551170" cy="178120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Content Placeholder 8"/>
          <p:cNvSpPr txBox="1">
            <a:spLocks/>
          </p:cNvSpPr>
          <p:nvPr/>
        </p:nvSpPr>
        <p:spPr>
          <a:xfrm>
            <a:off x="611560" y="1772816"/>
            <a:ext cx="43224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b="1" dirty="0" smtClean="0"/>
              <a:t>Alternative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dirty="0" smtClean="0"/>
              <a:t>Desalination of sea-water was first  introduced in Malta in the early 1880’s, through two distillation plants.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dirty="0" smtClean="0"/>
              <a:t>Multi-stage flash distillation of sea-water was introduced in the 1960’s.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1980’s  saw the introduction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reverse osmosis technology on a commercial scale – at that time </a:t>
            </a:r>
            <a:r>
              <a:rPr kumimoji="0" lang="en-GB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Ghar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Lapsi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Plant was the largest in the Mediterranean.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Policy Approach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Malta’s strategy in the water sector has thus been developed on two main principles: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-   Optimising the efficient use of water resources, and</a:t>
            </a:r>
          </a:p>
          <a:p>
            <a:pPr marL="273050" indent="-273050">
              <a:spcBef>
                <a:spcPts val="0"/>
              </a:spcBef>
              <a:buFontTx/>
              <a:buChar char="-"/>
            </a:pPr>
            <a:r>
              <a:rPr lang="en-GB" sz="2400" dirty="0" smtClean="0"/>
              <a:t> Widening the national water resource base to sustainably address water demand. 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293096"/>
            <a:ext cx="5649317" cy="2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Policy Approach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noProof="0" dirty="0" smtClean="0"/>
              <a:t>which are applied to the comprehensive water-use cycle:</a:t>
            </a:r>
            <a:endParaRPr kumimoji="0" lang="en-GB" sz="24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564904"/>
            <a:ext cx="5760640" cy="37647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Demand Management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noProof="0" dirty="0" smtClean="0"/>
              <a:t>National Scale – Leakage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noProof="0" dirty="0" smtClean="0"/>
              <a:t>Network leakage was reduced from 3,900m</a:t>
            </a:r>
            <a:r>
              <a:rPr lang="en-GB" sz="2400" baseline="30000" noProof="0" dirty="0" smtClean="0"/>
              <a:t>3</a:t>
            </a:r>
            <a:r>
              <a:rPr lang="en-GB" sz="2400" noProof="0" dirty="0" smtClean="0"/>
              <a:t>/hr (ILI of 20) in 1995 to 395m</a:t>
            </a:r>
            <a:r>
              <a:rPr lang="en-GB" sz="2400" baseline="30000" noProof="0" dirty="0" smtClean="0"/>
              <a:t>3</a:t>
            </a:r>
            <a:r>
              <a:rPr lang="en-GB" sz="2400" noProof="0" dirty="0" smtClean="0"/>
              <a:t>/hr (ILI of 1.91) in 2015.  As a result urban water demand today is &lt;60% of what it was in 1994.</a:t>
            </a:r>
            <a:endParaRPr kumimoji="0" lang="en-GB" sz="2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 l="27329" t="43265"/>
          <a:stretch>
            <a:fillRect/>
          </a:stretch>
        </p:blipFill>
        <p:spPr bwMode="auto">
          <a:xfrm>
            <a:off x="3275856" y="3356992"/>
            <a:ext cx="4680520" cy="30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Demand Management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noProof="0" dirty="0" smtClean="0"/>
              <a:t>National Scale – Economic 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1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i="1" noProof="0" dirty="0" err="1" smtClean="0"/>
              <a:t>Risin</a:t>
            </a:r>
            <a:r>
              <a:rPr lang="en-GB" sz="2400" i="1" dirty="0" smtClean="0"/>
              <a:t>g block tariff mechanism which incentivises the efficient use of water.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i="1" dirty="0" smtClean="0"/>
              <a:t>1</a:t>
            </a:r>
            <a:r>
              <a:rPr lang="en-GB" sz="2400" i="1" baseline="30000" dirty="0" smtClean="0"/>
              <a:t>st</a:t>
            </a:r>
            <a:r>
              <a:rPr lang="en-GB" sz="2400" i="1" dirty="0" smtClean="0"/>
              <a:t> block based on a consumption of 90l/cap/day at Eur1.39/m3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GB" sz="240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GB" sz="24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block for all consumption exceeding 90l/cap/day at Eur5.14/m3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i="1" dirty="0" smtClean="0"/>
              <a:t>(over a billing period of three months)</a:t>
            </a:r>
            <a:endParaRPr kumimoji="0" lang="en-GB" sz="240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i="1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Tariff mechanism ensures also a high level of cost recovery for the public utility</a:t>
            </a:r>
            <a:r>
              <a:rPr kumimoji="0" lang="en-GB" sz="24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i="1" baseline="0" dirty="0" smtClean="0"/>
              <a:t>Residential water demand stands at around 110l/cap/day.</a:t>
            </a:r>
            <a:endParaRPr kumimoji="0" lang="en-GB" sz="24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Demand Management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noProof="0" dirty="0" err="1" smtClean="0"/>
              <a:t>Nationa</a:t>
            </a:r>
            <a:r>
              <a:rPr lang="en-GB" sz="2400" b="1" dirty="0" smtClean="0"/>
              <a:t>l Scale – Awareness on Water Conservation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GB" sz="2400" dirty="0" smtClean="0"/>
              <a:t>Educational Centre for children focused on Water Conservation.  A recently opened project financed under the EEA-Norway Grants.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20170516_101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20480"/>
            <a:ext cx="4559828" cy="256490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326754"/>
            <a:ext cx="4499992" cy="253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Demand Management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noProof="0" dirty="0" smtClean="0"/>
              <a:t>National Water Conservation Campaign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noProof="0" dirty="0" smtClean="0"/>
              <a:t>A 3-year National Campaign on Water Conservation addressing all water using sectors is currently being planned.  Campaign will be based on a through “consumer analysis” and will have the following components:</a:t>
            </a:r>
            <a:endParaRPr lang="en-GB" sz="2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- Traditional and Social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noProof="0" dirty="0" smtClean="0"/>
              <a:t>- Public Engagement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- Stakeholder Engagement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noProof="0" dirty="0" smtClean="0"/>
              <a:t>- Demonstration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- Technical Workshops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noProof="0" dirty="0" smtClean="0"/>
              <a:t>- Promotional and Printed Materials</a:t>
            </a:r>
            <a:endParaRPr lang="en-GB" sz="2400" noProof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1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Supply Augmentation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3744416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noProof="0" dirty="0" smtClean="0"/>
              <a:t>National Scale – Increase the capacity of rainwater harvesting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dirty="0" smtClean="0"/>
          </a:p>
          <a:p>
            <a:pPr>
              <a:spcBef>
                <a:spcPct val="20000"/>
              </a:spcBef>
              <a:defRPr/>
            </a:pPr>
            <a:r>
              <a:rPr lang="en-GB" sz="2400" dirty="0" smtClean="0"/>
              <a:t>Projects aimed at the rehabilitation of the storage capacity of valley </a:t>
            </a:r>
            <a:r>
              <a:rPr lang="en-GB" sz="2400" dirty="0" smtClean="0"/>
              <a:t>dams. </a:t>
            </a:r>
            <a:endParaRPr lang="en-GB" sz="2400" dirty="0" smtClean="0"/>
          </a:p>
          <a:p>
            <a:pPr>
              <a:spcBef>
                <a:spcPct val="20000"/>
              </a:spcBef>
              <a:defRPr/>
            </a:pPr>
            <a:endParaRPr lang="en-GB" sz="2400" dirty="0" smtClean="0"/>
          </a:p>
          <a:p>
            <a:pPr>
              <a:spcBef>
                <a:spcPct val="20000"/>
              </a:spcBef>
              <a:defRPr/>
            </a:pPr>
            <a:r>
              <a:rPr lang="en-GB" sz="2400" dirty="0" smtClean="0"/>
              <a:t>Focus on the generation of additional benefits: Ecosystems, Tourism, Recreation, 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 l="1751" t="2703" r="1969" b="2703"/>
          <a:stretch>
            <a:fillRect/>
          </a:stretch>
        </p:blipFill>
        <p:spPr bwMode="auto">
          <a:xfrm>
            <a:off x="4211960" y="1268760"/>
            <a:ext cx="39604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G_63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005064"/>
            <a:ext cx="3744416" cy="2496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7544" y="1628800"/>
            <a:ext cx="735516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Context:</a:t>
            </a:r>
          </a:p>
          <a:p>
            <a:pPr marL="0" indent="0">
              <a:buNone/>
            </a:pPr>
            <a:r>
              <a:rPr lang="en-GB" sz="2400" i="1" dirty="0" smtClean="0"/>
              <a:t>Starting Point: Unavailability </a:t>
            </a:r>
            <a:r>
              <a:rPr lang="en-GB" sz="2400" i="1" dirty="0" smtClean="0"/>
              <a:t>of </a:t>
            </a:r>
            <a:r>
              <a:rPr lang="en-GB" sz="2400" i="1" dirty="0" smtClean="0"/>
              <a:t>sufficient water </a:t>
            </a:r>
            <a:r>
              <a:rPr lang="en-GB" sz="2400" i="1" dirty="0" smtClean="0"/>
              <a:t>resources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b="1" dirty="0" smtClean="0"/>
              <a:t>Objective:</a:t>
            </a:r>
          </a:p>
          <a:p>
            <a:pPr marL="0" indent="0">
              <a:buNone/>
            </a:pPr>
            <a:r>
              <a:rPr lang="en-GB" sz="2400" i="1" dirty="0" smtClean="0"/>
              <a:t>Ensuring an adequate supply of water to the population and their economic activities whilst respecting the needs of the environment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FontTx/>
              <a:buChar char="-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security of supply</a:t>
            </a:r>
          </a:p>
          <a:p>
            <a:pPr marL="0" indent="0">
              <a:buFontTx/>
              <a:buChar char="-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supply and demand</a:t>
            </a:r>
          </a:p>
          <a:p>
            <a:pPr marL="0" indent="0">
              <a:buFontTx/>
              <a:buChar char="-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environmental protection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Supply Augmentation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dirty="0" smtClean="0"/>
              <a:t>National Scale – Optimisation of Reverse Osmosis Desalination Plants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Reduction in the specific power of desalination </a:t>
            </a:r>
            <a:r>
              <a:rPr lang="en-GB" sz="2400" dirty="0" smtClean="0"/>
              <a:t>plants through installation of energy efficient technology..</a:t>
            </a:r>
            <a:endParaRPr lang="en-GB" sz="2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i="1" dirty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406740"/>
            <a:ext cx="5503019" cy="333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Supply Augmentation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5536" y="1412776"/>
            <a:ext cx="7704856" cy="4997153"/>
            <a:chOff x="395536" y="1600200"/>
            <a:chExt cx="7704856" cy="4997153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57200" y="1600200"/>
              <a:ext cx="7643192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Water Reuse – New Water Project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1" name="Object 1"/>
            <p:cNvPicPr>
              <a:picLocks noChangeArrowheads="1"/>
            </p:cNvPicPr>
            <p:nvPr/>
          </p:nvPicPr>
          <p:blipFill>
            <a:blip r:embed="rId4" cstate="print"/>
            <a:srcRect l="-1564" t="-28268" r="-108" b="-7436"/>
            <a:stretch>
              <a:fillRect/>
            </a:stretch>
          </p:blipFill>
          <p:spPr bwMode="auto">
            <a:xfrm>
              <a:off x="2843808" y="2204864"/>
              <a:ext cx="4824536" cy="221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cid:image016.jpg@01D1C301.CEC5D3F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0" y="2616767"/>
              <a:ext cx="1437874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95536" y="4581129"/>
              <a:ext cx="7427168" cy="20162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Three polishing plants will be</a:t>
              </a:r>
              <a:r>
                <a:rPr kumimoji="0" lang="en-GB" sz="24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commissioned during the current year with a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production  capacity of 7 million m</a:t>
              </a:r>
              <a:r>
                <a:rPr kumimoji="0" lang="en-GB" sz="2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of high quality water for re-use in irrigation, landscaping, industry and aquifer recharge. </a:t>
              </a:r>
              <a:endParaRPr lang="en-GB" sz="2400" dirty="0" smtClean="0"/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New</a:t>
              </a:r>
              <a:r>
                <a:rPr kumimoji="0" lang="en-GB" sz="24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Water use in replacement of groundwater use </a:t>
              </a:r>
              <a:r>
                <a:rPr lang="en-GB" sz="2400" dirty="0" smtClean="0"/>
                <a:t>will be supported.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endPara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noProof="0" dirty="0" smtClean="0"/>
              <a:t>Solutions need to be adapted to the local conditions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Investments</a:t>
            </a:r>
            <a:r>
              <a:rPr kumimoji="0" lang="en-GB" sz="240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alone will not solve the ‘water issue’ – the context in which investments are made is equally important.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baseline="0" noProof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solution applicable </a:t>
            </a:r>
            <a:r>
              <a:rPr lang="en-GB" sz="2400" dirty="0" smtClean="0"/>
              <a:t>for one country could fail in  another country. Local issues are important: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seasonal and spatial variability of demand,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400" i="1" baseline="0" dirty="0" smtClean="0"/>
              <a:t> density of supply,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economic </a:t>
            </a:r>
            <a:r>
              <a:rPr lang="en-GB" sz="2400" i="1" dirty="0" smtClean="0"/>
              <a:t>aspects</a:t>
            </a:r>
            <a:endParaRPr kumimoji="0" lang="en-GB" sz="24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73551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dirty="0" smtClean="0"/>
              <a:t>New Frontiers: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i="1" noProof="0" dirty="0" smtClean="0"/>
              <a:t>Desalination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continued reduction of the specific power/cost of desalination – can we arrive at a point where desalination will be competitive to the abstraction of deep groundwater?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noProof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1" i="1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</a:t>
            </a:r>
            <a:r>
              <a:rPr kumimoji="0" lang="en-GB" sz="2400" b="1" i="1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Re-Use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alignment with circular economy principles – moving towards the concept of resource recovery plants instead of urban wastewater treatment </a:t>
            </a:r>
            <a:r>
              <a:rPr lang="en-GB" sz="2400" dirty="0" smtClean="0"/>
              <a:t>plants.</a:t>
            </a:r>
            <a:endParaRPr kumimoji="0" lang="en-GB" sz="240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Outlook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3528392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dirty="0" smtClean="0"/>
              <a:t>New Frontiers: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i="1" noProof="0" dirty="0" smtClean="0"/>
              <a:t>Affordable grey-water reuse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local solutions to reduce domestic water demand.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Low cost shower to toilet water applications have the potential to reduce demand by around 25%.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noProof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ecogozo final flyer_Brochure Inside"/>
          <p:cNvPicPr>
            <a:picLocks noChangeAspect="1" noChangeArrowheads="1"/>
          </p:cNvPicPr>
          <p:nvPr/>
        </p:nvPicPr>
        <p:blipFill>
          <a:blip r:embed="rId4" cstate="print"/>
          <a:srcRect l="31641" t="11424" r="31998" b="33327"/>
          <a:stretch>
            <a:fillRect/>
          </a:stretch>
        </p:blipFill>
        <p:spPr bwMode="auto">
          <a:xfrm>
            <a:off x="4151262" y="2536825"/>
            <a:ext cx="40211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67544" y="1628800"/>
            <a:ext cx="540060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noProof="0" dirty="0" smtClean="0"/>
              <a:t>Need for increased collaboration between regional actors (or facing similar challenges) to </a:t>
            </a:r>
            <a:r>
              <a:rPr lang="en-GB" sz="2400" b="1" noProof="0" dirty="0" smtClean="0"/>
              <a:t>:</a:t>
            </a:r>
            <a:endParaRPr lang="en-GB" sz="2400" b="1" noProof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1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dirty="0" smtClean="0"/>
              <a:t>Current regional </a:t>
            </a:r>
            <a:r>
              <a:rPr lang="en-GB" sz="2400" dirty="0" err="1" smtClean="0"/>
              <a:t>i</a:t>
            </a:r>
            <a:r>
              <a:rPr lang="en-GB" sz="2400" noProof="0" dirty="0" err="1" smtClean="0"/>
              <a:t>nitiatives</a:t>
            </a:r>
            <a:r>
              <a:rPr lang="en-GB" sz="2400" noProof="0" dirty="0" smtClean="0"/>
              <a:t> under the Union for the Mediterranean and the 5+5 process for the development (and implementation) of regional strategies on water management can support the development of regional solutions and foster collaboration in the development of region specific solutions.</a:t>
            </a:r>
            <a:endParaRPr kumimoji="0" lang="en-GB" sz="2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16832"/>
            <a:ext cx="2083435" cy="5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" descr="logo 5m5 agua of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212976"/>
            <a:ext cx="819150" cy="1047750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44208" y="5013176"/>
            <a:ext cx="1391952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858108"/>
            <a:ext cx="4384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Thank-you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7544" y="1628800"/>
            <a:ext cx="735516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3203848" y="3356992"/>
            <a:ext cx="201622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WATER DEMAND</a:t>
            </a:r>
            <a:endParaRPr lang="en-GB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67544" y="1988840"/>
            <a:ext cx="165618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POPULATION</a:t>
            </a:r>
            <a:endParaRPr lang="en-GB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411760" y="1988840"/>
            <a:ext cx="165618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CLIMATE</a:t>
            </a:r>
            <a:endParaRPr lang="en-GB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55976" y="1988840"/>
            <a:ext cx="165618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ECONOMY</a:t>
            </a:r>
            <a:endParaRPr lang="en-GB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300192" y="1988840"/>
            <a:ext cx="165618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PRACTICES</a:t>
            </a:r>
            <a:endParaRPr lang="en-GB" b="1" dirty="0"/>
          </a:p>
        </p:txBody>
      </p:sp>
      <p:cxnSp>
        <p:nvCxnSpPr>
          <p:cNvPr id="15" name="Straight Arrow Connector 14"/>
          <p:cNvCxnSpPr>
            <a:stCxn id="13" idx="2"/>
            <a:endCxn id="8" idx="0"/>
          </p:cNvCxnSpPr>
          <p:nvPr/>
        </p:nvCxnSpPr>
        <p:spPr>
          <a:xfrm flipH="1">
            <a:off x="4211960" y="2636912"/>
            <a:ext cx="291632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  <a:endCxn id="8" idx="0"/>
          </p:cNvCxnSpPr>
          <p:nvPr/>
        </p:nvCxnSpPr>
        <p:spPr>
          <a:xfrm flipH="1">
            <a:off x="4211960" y="2636912"/>
            <a:ext cx="97210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8" idx="0"/>
          </p:cNvCxnSpPr>
          <p:nvPr/>
        </p:nvCxnSpPr>
        <p:spPr>
          <a:xfrm>
            <a:off x="3239852" y="2636912"/>
            <a:ext cx="97210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2"/>
            <a:endCxn id="8" idx="0"/>
          </p:cNvCxnSpPr>
          <p:nvPr/>
        </p:nvCxnSpPr>
        <p:spPr>
          <a:xfrm>
            <a:off x="1295636" y="2636912"/>
            <a:ext cx="291632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67544" y="5013176"/>
            <a:ext cx="1656184" cy="11521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NATURAL RESOURCE DEGRADATION</a:t>
            </a:r>
            <a:endParaRPr lang="en-GB" sz="16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2339752" y="5013176"/>
            <a:ext cx="1728192" cy="11521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UNAVAILABILITY OF WATER SUPPLY</a:t>
            </a:r>
            <a:endParaRPr lang="en-GB" sz="16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4355976" y="5013176"/>
            <a:ext cx="1656184" cy="11521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ILLEGAL WATER WITHDRAWALS</a:t>
            </a:r>
            <a:endParaRPr lang="en-GB" sz="16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6228184" y="5013176"/>
            <a:ext cx="1656184" cy="11521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LONG TERM ECONOMIC IMPACTS</a:t>
            </a:r>
            <a:endParaRPr lang="en-GB" sz="1600" b="1" dirty="0"/>
          </a:p>
        </p:txBody>
      </p:sp>
      <p:cxnSp>
        <p:nvCxnSpPr>
          <p:cNvPr id="27" name="Straight Arrow Connector 26"/>
          <p:cNvCxnSpPr>
            <a:stCxn id="8" idx="2"/>
            <a:endCxn id="22" idx="0"/>
          </p:cNvCxnSpPr>
          <p:nvPr/>
        </p:nvCxnSpPr>
        <p:spPr>
          <a:xfrm flipH="1">
            <a:off x="1295636" y="4221088"/>
            <a:ext cx="291632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2"/>
            <a:endCxn id="23" idx="0"/>
          </p:cNvCxnSpPr>
          <p:nvPr/>
        </p:nvCxnSpPr>
        <p:spPr>
          <a:xfrm flipH="1">
            <a:off x="3203848" y="4221088"/>
            <a:ext cx="100811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2"/>
            <a:endCxn id="24" idx="0"/>
          </p:cNvCxnSpPr>
          <p:nvPr/>
        </p:nvCxnSpPr>
        <p:spPr>
          <a:xfrm>
            <a:off x="4211960" y="4221088"/>
            <a:ext cx="9721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2"/>
            <a:endCxn id="25" idx="0"/>
          </p:cNvCxnSpPr>
          <p:nvPr/>
        </p:nvCxnSpPr>
        <p:spPr>
          <a:xfrm>
            <a:off x="4211960" y="4221088"/>
            <a:ext cx="284431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7544" y="1628800"/>
            <a:ext cx="735516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683568" y="2060848"/>
            <a:ext cx="6840760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CAUSE</a:t>
            </a:r>
            <a:endParaRPr lang="en-GB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83568" y="5661248"/>
            <a:ext cx="6840760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EFFECT</a:t>
            </a:r>
            <a:endParaRPr lang="en-GB" b="1" dirty="0"/>
          </a:p>
        </p:txBody>
      </p:sp>
      <p:sp>
        <p:nvSpPr>
          <p:cNvPr id="11" name="Down Arrow 10"/>
          <p:cNvSpPr/>
          <p:nvPr/>
        </p:nvSpPr>
        <p:spPr>
          <a:xfrm>
            <a:off x="3878209" y="2564904"/>
            <a:ext cx="477767" cy="30963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131840" y="3356992"/>
            <a:ext cx="201622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WATER DEMAND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7544" y="1628800"/>
            <a:ext cx="7355160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smtClean="0"/>
              <a:t>Main focus:</a:t>
            </a:r>
          </a:p>
          <a:p>
            <a:pPr marL="0" indent="0">
              <a:buNone/>
            </a:pPr>
            <a:r>
              <a:rPr lang="en-GB" sz="2400" i="1" dirty="0" smtClean="0"/>
              <a:t>Addressing Water </a:t>
            </a:r>
            <a:r>
              <a:rPr lang="en-GB" sz="2400" i="1" dirty="0" smtClean="0"/>
              <a:t>Demand by all water using sectors</a:t>
            </a:r>
            <a:endParaRPr lang="en-GB" sz="2400" i="1" dirty="0" smtClean="0"/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r>
              <a:rPr lang="en-GB" sz="2400" b="1" dirty="0" smtClean="0"/>
              <a:t>Objective:</a:t>
            </a:r>
          </a:p>
          <a:p>
            <a:pPr marL="0" indent="0">
              <a:buNone/>
            </a:pPr>
            <a:r>
              <a:rPr lang="en-GB" sz="2400" i="1" dirty="0" smtClean="0"/>
              <a:t>Ensuring that water </a:t>
            </a:r>
            <a:r>
              <a:rPr lang="en-GB" sz="2400" i="1" dirty="0" smtClean="0"/>
              <a:t>use</a:t>
            </a:r>
            <a:r>
              <a:rPr lang="en-GB" sz="2400" i="1" dirty="0" smtClean="0"/>
              <a:t> </a:t>
            </a:r>
            <a:r>
              <a:rPr lang="en-GB" sz="2400" i="1" dirty="0" smtClean="0"/>
              <a:t>is kept at the highest efficiency levels possible </a:t>
            </a:r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r>
              <a:rPr lang="en-GB" sz="2400" b="1" dirty="0" smtClean="0"/>
              <a:t>Tools:</a:t>
            </a:r>
          </a:p>
          <a:p>
            <a:pPr marL="0" indent="0">
              <a:buFontTx/>
              <a:buChar char="-"/>
            </a:pPr>
            <a:r>
              <a:rPr lang="en-GB" sz="2400" i="1" dirty="0" smtClean="0"/>
              <a:t> Education and Awareness</a:t>
            </a:r>
          </a:p>
          <a:p>
            <a:pPr marL="0" indent="0">
              <a:buFontTx/>
              <a:buChar char="-"/>
            </a:pPr>
            <a:r>
              <a:rPr lang="en-GB" sz="2400" i="1" dirty="0" smtClean="0"/>
              <a:t> Legislation and Regulation</a:t>
            </a:r>
          </a:p>
          <a:p>
            <a:pPr marL="0" indent="0">
              <a:buFontTx/>
              <a:buChar char="-"/>
            </a:pPr>
            <a:r>
              <a:rPr lang="en-GB" sz="2400" i="1" dirty="0" smtClean="0"/>
              <a:t> Economic Tools</a:t>
            </a:r>
          </a:p>
          <a:p>
            <a:pPr marL="0" indent="0">
              <a:buFontTx/>
              <a:buChar char="-"/>
            </a:pPr>
            <a:r>
              <a:rPr lang="en-GB" sz="2400" i="1" dirty="0" smtClean="0"/>
              <a:t> Technology</a:t>
            </a:r>
          </a:p>
          <a:p>
            <a:pPr marL="0" indent="0">
              <a:buFontTx/>
              <a:buChar char="-"/>
            </a:pPr>
            <a:r>
              <a:rPr lang="en-GB" sz="2400" i="1" dirty="0" smtClean="0"/>
              <a:t> Infrastructure and Works</a:t>
            </a:r>
          </a:p>
          <a:p>
            <a:pPr marL="0" indent="0">
              <a:buNone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7544" y="1628800"/>
            <a:ext cx="7355160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smtClean="0"/>
              <a:t>BUT</a:t>
            </a:r>
          </a:p>
          <a:p>
            <a:pPr marL="0" indent="0">
              <a:buNone/>
            </a:pPr>
            <a:r>
              <a:rPr lang="en-GB" sz="2400" i="1" dirty="0" smtClean="0"/>
              <a:t>In a context of water scarcity, meeting water demand </a:t>
            </a:r>
            <a:r>
              <a:rPr lang="en-GB" sz="2400" i="1" dirty="0" smtClean="0"/>
              <a:t>wil</a:t>
            </a:r>
            <a:r>
              <a:rPr lang="en-GB" sz="2400" i="1" dirty="0" smtClean="0"/>
              <a:t>l still be challenging, </a:t>
            </a:r>
            <a:r>
              <a:rPr lang="en-GB" sz="2400" i="1" dirty="0" smtClean="0"/>
              <a:t>even </a:t>
            </a:r>
            <a:r>
              <a:rPr lang="en-GB" sz="2400" i="1" dirty="0" smtClean="0"/>
              <a:t>if the demand is kept at high efficiency levels.</a:t>
            </a:r>
          </a:p>
          <a:p>
            <a:pPr marL="0" indent="0">
              <a:buNone/>
            </a:pPr>
            <a:endParaRPr lang="en-GB" sz="2400" i="1" dirty="0" smtClean="0"/>
          </a:p>
          <a:p>
            <a:pPr marL="0" indent="0">
              <a:buNone/>
            </a:pPr>
            <a:r>
              <a:rPr lang="en-GB" sz="2400" b="1" dirty="0" smtClean="0"/>
              <a:t>AS</a:t>
            </a:r>
          </a:p>
          <a:p>
            <a:pPr marL="0" indent="0">
              <a:buNone/>
            </a:pPr>
            <a:r>
              <a:rPr lang="en-GB" sz="2400" i="1" dirty="0" smtClean="0"/>
              <a:t>The natural water resources required to </a:t>
            </a:r>
            <a:r>
              <a:rPr lang="en-GB" sz="2400" i="1" dirty="0" smtClean="0"/>
              <a:t>meet water</a:t>
            </a:r>
            <a:r>
              <a:rPr lang="en-GB" sz="2400" i="1" dirty="0" smtClean="0"/>
              <a:t> </a:t>
            </a:r>
            <a:r>
              <a:rPr lang="en-GB" sz="2400" i="1" dirty="0" smtClean="0"/>
              <a:t>demand are simply not </a:t>
            </a:r>
            <a:r>
              <a:rPr lang="en-GB" sz="2400" i="1" dirty="0" smtClean="0"/>
              <a:t>available</a:t>
            </a:r>
            <a:r>
              <a:rPr lang="en-GB" sz="2400" i="1" dirty="0" smtClean="0"/>
              <a:t>.</a:t>
            </a:r>
            <a:endParaRPr lang="en-GB" sz="2400" i="1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b="1" dirty="0" smtClean="0"/>
              <a:t>THEREFORE</a:t>
            </a:r>
          </a:p>
          <a:p>
            <a:pPr marL="0" indent="0">
              <a:buNone/>
            </a:pPr>
            <a:r>
              <a:rPr lang="en-GB" sz="2400" i="1" dirty="0" smtClean="0"/>
              <a:t>Water demand management needs to be implemented in parallel with water supply augmentation.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771800" y="3789040"/>
            <a:ext cx="2880320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WATER DEMAND</a:t>
            </a:r>
            <a:endParaRPr lang="en-GB" b="1" dirty="0"/>
          </a:p>
        </p:txBody>
      </p:sp>
      <p:sp>
        <p:nvSpPr>
          <p:cNvPr id="12" name="Right Arrow 11"/>
          <p:cNvSpPr/>
          <p:nvPr/>
        </p:nvSpPr>
        <p:spPr>
          <a:xfrm rot="2647191">
            <a:off x="660479" y="2602898"/>
            <a:ext cx="2673939" cy="122413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SUPPLY AUGMENTATION</a:t>
            </a:r>
            <a:endParaRPr lang="en-GB" dirty="0"/>
          </a:p>
        </p:txBody>
      </p:sp>
      <p:sp>
        <p:nvSpPr>
          <p:cNvPr id="15" name="Left Arrow 14"/>
          <p:cNvSpPr/>
          <p:nvPr/>
        </p:nvSpPr>
        <p:spPr>
          <a:xfrm rot="18782972">
            <a:off x="4950544" y="2564778"/>
            <a:ext cx="2700932" cy="1223653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DEMAND MANAGEMENT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5733256"/>
            <a:ext cx="3165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“Two pronged strategy”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13" name="Content Placeholder 8"/>
          <p:cNvSpPr>
            <a:spLocks noGrp="1"/>
          </p:cNvSpPr>
          <p:nvPr>
            <p:ph idx="1"/>
          </p:nvPr>
        </p:nvSpPr>
        <p:spPr>
          <a:xfrm>
            <a:off x="467544" y="1628800"/>
            <a:ext cx="468052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UNDERLINE</a:t>
            </a:r>
          </a:p>
          <a:p>
            <a:pPr marL="0" indent="0">
              <a:buNone/>
            </a:pPr>
            <a:r>
              <a:rPr lang="en-GB" sz="2400" i="1" dirty="0" smtClean="0"/>
              <a:t>The importance of a comprehensive approach which </a:t>
            </a:r>
            <a:r>
              <a:rPr lang="en-GB" sz="2400" i="1" dirty="0" smtClean="0"/>
              <a:t>leads to the identification of the best suites set of tools (measures) which </a:t>
            </a:r>
            <a:r>
              <a:rPr lang="en-GB" sz="2400" i="1" dirty="0" smtClean="0"/>
              <a:t>take </a:t>
            </a:r>
            <a:r>
              <a:rPr lang="en-GB" sz="2400" i="1" dirty="0" smtClean="0"/>
              <a:t>full consideration </a:t>
            </a:r>
            <a:r>
              <a:rPr lang="en-GB" sz="2400" i="1" dirty="0" smtClean="0"/>
              <a:t>of (specific) </a:t>
            </a:r>
            <a:r>
              <a:rPr lang="en-GB" sz="2400" i="1" dirty="0" smtClean="0"/>
              <a:t>environmental, social and financial aspects to identify the </a:t>
            </a:r>
            <a:r>
              <a:rPr lang="en-GB" sz="2400" i="1" dirty="0" smtClean="0"/>
              <a:t>best </a:t>
            </a:r>
            <a:r>
              <a:rPr lang="en-GB" sz="2400" i="1" dirty="0" err="1" smtClean="0"/>
              <a:t>implimenteable</a:t>
            </a:r>
            <a:r>
              <a:rPr lang="en-GB" sz="2400" i="1" dirty="0" smtClean="0"/>
              <a:t> </a:t>
            </a:r>
            <a:r>
              <a:rPr lang="en-GB" sz="2400" i="1" dirty="0" smtClean="0"/>
              <a:t>solutions.</a:t>
            </a: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4860032" y="2492896"/>
            <a:ext cx="3024188" cy="3487738"/>
            <a:chOff x="3326" y="1094"/>
            <a:chExt cx="1905" cy="2197"/>
          </a:xfrm>
        </p:grpSpPr>
        <p:pic>
          <p:nvPicPr>
            <p:cNvPr id="16" name="Picture 7" descr="3way+balanc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6" y="1094"/>
              <a:ext cx="1845" cy="2197"/>
            </a:xfrm>
            <a:prstGeom prst="rect">
              <a:avLst/>
            </a:prstGeom>
            <a:noFill/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405" y="2218"/>
              <a:ext cx="539" cy="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GB" sz="1400" b="1">
                  <a:latin typeface="Arial" pitchFamily="34" charset="0"/>
                </a:rPr>
                <a:t>SOCIAL</a:t>
              </a:r>
              <a:endParaRPr lang="en-US" sz="1400" b="1">
                <a:latin typeface="Arial" pitchFamily="34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4138" y="2679"/>
              <a:ext cx="1093" cy="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GB" sz="1400" b="1">
                  <a:latin typeface="Arial" pitchFamily="34" charset="0"/>
                </a:rPr>
                <a:t>ENVIRONMENTAL</a:t>
              </a:r>
              <a:endParaRPr lang="en-US" sz="1400" b="1">
                <a:latin typeface="Arial" pitchFamily="34" charset="0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326" y="2378"/>
              <a:ext cx="719" cy="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GB" sz="1400" b="1">
                  <a:latin typeface="Arial" pitchFamily="34" charset="0"/>
                </a:rPr>
                <a:t>FINANCIAL</a:t>
              </a:r>
              <a:endParaRPr lang="en-US" sz="1400" b="1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Context - Malta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3"/>
            <a:ext cx="9144000" cy="6207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708" y="11353"/>
            <a:ext cx="1081792" cy="685848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5536" y="1628799"/>
            <a:ext cx="3898776" cy="4536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surface area: 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316km</a:t>
            </a:r>
            <a:r>
              <a:rPr kumimoji="0" lang="en-GB" sz="32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Population density: 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1400inh/km</a:t>
            </a:r>
            <a:r>
              <a:rPr kumimoji="0" lang="en-GB" sz="32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Urban land-cover: 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Climate: 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 arid Mediterranean </a:t>
            </a:r>
            <a:r>
              <a:rPr kumimoji="0" lang="en-GB" sz="32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en-GB" sz="320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3200" dirty="0" smtClean="0"/>
              <a:t>high inter- and intra- annual variability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Mean Annual Rainfall: 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550mm, effective rainfall &lt;150mm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 water availability: 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70m</a:t>
            </a:r>
            <a:r>
              <a:rPr kumimoji="0" lang="en-GB" sz="32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/cap/day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6" descr="Basic map of mal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988840"/>
            <a:ext cx="447741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1114</Words>
  <Application>Microsoft Office PowerPoint</Application>
  <PresentationFormat>On-screen Show (4:3)</PresentationFormat>
  <Paragraphs>223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Image</vt:lpstr>
      <vt:lpstr>MALTA WATER  SECURITY EXPERIENCE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Context - Malta</vt:lpstr>
      <vt:lpstr>Context</vt:lpstr>
      <vt:lpstr>Context</vt:lpstr>
      <vt:lpstr>Context</vt:lpstr>
      <vt:lpstr>Policy Approach</vt:lpstr>
      <vt:lpstr>Policy Approach</vt:lpstr>
      <vt:lpstr>Demand Management</vt:lpstr>
      <vt:lpstr>Demand Management</vt:lpstr>
      <vt:lpstr>Demand Management</vt:lpstr>
      <vt:lpstr>Demand Management</vt:lpstr>
      <vt:lpstr>Supply Augmentation</vt:lpstr>
      <vt:lpstr>Supply Augmentation</vt:lpstr>
      <vt:lpstr>Supply Augmentation</vt:lpstr>
      <vt:lpstr>Outlook</vt:lpstr>
      <vt:lpstr>Outlook</vt:lpstr>
      <vt:lpstr>Outlook</vt:lpstr>
      <vt:lpstr>Conclusion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sapim002</dc:creator>
  <cp:lastModifiedBy>sapim002</cp:lastModifiedBy>
  <cp:revision>80</cp:revision>
  <dcterms:created xsi:type="dcterms:W3CDTF">2016-12-14T20:43:52Z</dcterms:created>
  <dcterms:modified xsi:type="dcterms:W3CDTF">2017-07-10T04:39:22Z</dcterms:modified>
</cp:coreProperties>
</file>