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9" r:id="rId2"/>
    <p:sldMasterId id="2147483772" r:id="rId3"/>
    <p:sldMasterId id="2147483852" r:id="rId4"/>
  </p:sldMasterIdLst>
  <p:notesMasterIdLst>
    <p:notesMasterId r:id="rId13"/>
  </p:notesMasterIdLst>
  <p:handoutMasterIdLst>
    <p:handoutMasterId r:id="rId14"/>
  </p:handoutMasterIdLst>
  <p:sldIdLst>
    <p:sldId id="271" r:id="rId5"/>
    <p:sldId id="527" r:id="rId6"/>
    <p:sldId id="540" r:id="rId7"/>
    <p:sldId id="539" r:id="rId8"/>
    <p:sldId id="535" r:id="rId9"/>
    <p:sldId id="538" r:id="rId10"/>
    <p:sldId id="541" r:id="rId11"/>
    <p:sldId id="52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C000"/>
    <a:srgbClr val="000099"/>
    <a:srgbClr val="8FFF8F"/>
    <a:srgbClr val="FFD13F"/>
    <a:srgbClr val="FFFF99"/>
    <a:srgbClr val="CCFFCC"/>
    <a:srgbClr val="FFCC00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044" autoAdjust="0"/>
    <p:restoredTop sz="82722" autoAdjust="0"/>
  </p:normalViewPr>
  <p:slideViewPr>
    <p:cSldViewPr>
      <p:cViewPr varScale="1">
        <p:scale>
          <a:sx n="56" d="100"/>
          <a:sy n="56" d="100"/>
        </p:scale>
        <p:origin x="-21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200"/>
              <a:t>World</a:t>
            </a:r>
            <a:r>
              <a:rPr lang="en-US" sz="1200" baseline="0"/>
              <a:t> Bank PforR and ADB RBL: Social and Non-Social Sectors </a:t>
            </a:r>
            <a:r>
              <a:rPr lang="en-US" sz="1200"/>
              <a:t>By #</a:t>
            </a:r>
            <a:r>
              <a:rPr lang="en-US" sz="1200" baseline="0"/>
              <a:t> of Programs</a:t>
            </a:r>
            <a:endParaRPr lang="en-US" sz="12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Jiro!$C$16</c:f>
              <c:strCache>
                <c:ptCount val="1"/>
                <c:pt idx="0">
                  <c:v>Social </c:v>
                </c:pt>
              </c:strCache>
            </c:strRef>
          </c:tx>
          <c:invertIfNegative val="0"/>
          <c:cat>
            <c:multiLvlStrRef>
              <c:f>Jiro!$A$17:$B$27</c:f>
              <c:multiLvlStrCache>
                <c:ptCount val="11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6">
                    <c:v>2012</c:v>
                  </c:pt>
                  <c:pt idx="7">
                    <c:v>2013</c:v>
                  </c:pt>
                  <c:pt idx="8">
                    <c:v>2014</c:v>
                  </c:pt>
                  <c:pt idx="9">
                    <c:v>2015</c:v>
                  </c:pt>
                  <c:pt idx="10">
                    <c:v>2016</c:v>
                  </c:pt>
                </c:lvl>
                <c:lvl>
                  <c:pt idx="0">
                    <c:v>World Bank PforR</c:v>
                  </c:pt>
                  <c:pt idx="6">
                    <c:v>ADB RBL</c:v>
                  </c:pt>
                </c:lvl>
              </c:multiLvlStrCache>
            </c:multiLvlStrRef>
          </c:cat>
          <c:val>
            <c:numRef>
              <c:f>Jiro!$C$17:$C$27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Jiro!$D$16</c:f>
              <c:strCache>
                <c:ptCount val="1"/>
                <c:pt idx="0">
                  <c:v>Non-Social</c:v>
                </c:pt>
              </c:strCache>
            </c:strRef>
          </c:tx>
          <c:invertIfNegative val="0"/>
          <c:dLbls>
            <c:dLbl>
              <c:idx val="7"/>
              <c:delete val="1"/>
            </c:dLbl>
            <c:dLbl>
              <c:idx val="8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Jiro!$A$17:$B$27</c:f>
              <c:multiLvlStrCache>
                <c:ptCount val="11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6">
                    <c:v>2012</c:v>
                  </c:pt>
                  <c:pt idx="7">
                    <c:v>2013</c:v>
                  </c:pt>
                  <c:pt idx="8">
                    <c:v>2014</c:v>
                  </c:pt>
                  <c:pt idx="9">
                    <c:v>2015</c:v>
                  </c:pt>
                  <c:pt idx="10">
                    <c:v>2016</c:v>
                  </c:pt>
                </c:lvl>
                <c:lvl>
                  <c:pt idx="0">
                    <c:v>World Bank PforR</c:v>
                  </c:pt>
                  <c:pt idx="6">
                    <c:v>ADB RBL</c:v>
                  </c:pt>
                </c:lvl>
              </c:multiLvlStrCache>
            </c:multiLvlStrRef>
          </c:cat>
          <c:val>
            <c:numRef>
              <c:f>Jiro!$D$17:$D$27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3318784"/>
        <c:axId val="53322880"/>
      </c:barChart>
      <c:catAx>
        <c:axId val="53318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53322880"/>
        <c:crosses val="autoZero"/>
        <c:auto val="1"/>
        <c:lblAlgn val="ctr"/>
        <c:lblOffset val="100"/>
        <c:noMultiLvlLbl val="0"/>
      </c:catAx>
      <c:valAx>
        <c:axId val="53322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3318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4957196566645381"/>
          <c:y val="0.19273823781736021"/>
          <c:w val="0.26301804166371096"/>
          <c:h val="7.8027673725250365E-2"/>
        </c:manualLayout>
      </c:layout>
      <c:overlay val="0"/>
      <c:spPr>
        <a:ln w="3175"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World Bank </a:t>
            </a:r>
            <a:r>
              <a:rPr lang="en-US" sz="1400" dirty="0" err="1"/>
              <a:t>PforR</a:t>
            </a:r>
            <a:r>
              <a:rPr lang="en-US" sz="1400" dirty="0"/>
              <a:t> and ADB RBL: Social and Non-Social </a:t>
            </a:r>
            <a:r>
              <a:rPr lang="en-US" sz="1400" dirty="0" smtClean="0"/>
              <a:t>Sectors by Approved Amount</a:t>
            </a:r>
            <a:r>
              <a:rPr lang="en-US" sz="1400" baseline="0" dirty="0" smtClean="0"/>
              <a:t> </a:t>
            </a:r>
          </a:p>
          <a:p>
            <a:pPr>
              <a:defRPr/>
            </a:pPr>
            <a:r>
              <a:rPr lang="en-US" sz="1400" baseline="0" dirty="0" smtClean="0"/>
              <a:t>(US$ millions)</a:t>
            </a:r>
            <a:r>
              <a:rPr lang="en-US" sz="1400" dirty="0" smtClean="0"/>
              <a:t> </a:t>
            </a:r>
            <a:endParaRPr lang="en-US" sz="1400" dirty="0"/>
          </a:p>
        </c:rich>
      </c:tx>
      <c:layout>
        <c:manualLayout>
          <c:xMode val="edge"/>
          <c:yMode val="edge"/>
          <c:x val="0.21731306419446056"/>
          <c:y val="2.170229594431902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Jiro!$C$48</c:f>
              <c:strCache>
                <c:ptCount val="1"/>
                <c:pt idx="0">
                  <c:v>Social </c:v>
                </c:pt>
              </c:strCache>
            </c:strRef>
          </c:tx>
          <c:invertIfNegative val="0"/>
          <c:dLbls>
            <c:numFmt formatCode="&quot;$&quot;#,##0;[Red]&quot;$&quot;#,##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Jiro!$A$49:$B$59</c:f>
              <c:multiLvlStrCache>
                <c:ptCount val="11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6">
                    <c:v>2012</c:v>
                  </c:pt>
                  <c:pt idx="7">
                    <c:v>2013</c:v>
                  </c:pt>
                  <c:pt idx="8">
                    <c:v>2014</c:v>
                  </c:pt>
                  <c:pt idx="9">
                    <c:v>2015</c:v>
                  </c:pt>
                  <c:pt idx="10">
                    <c:v>2016</c:v>
                  </c:pt>
                </c:lvl>
                <c:lvl>
                  <c:pt idx="0">
                    <c:v>World Bank PforR</c:v>
                  </c:pt>
                  <c:pt idx="6">
                    <c:v>ADB RBL</c:v>
                  </c:pt>
                </c:lvl>
              </c:multiLvlStrCache>
            </c:multiLvlStrRef>
          </c:cat>
          <c:val>
            <c:numRef>
              <c:f>Jiro!$C$49:$C$59</c:f>
              <c:numCache>
                <c:formatCode>General</c:formatCode>
                <c:ptCount val="11"/>
                <c:pt idx="0">
                  <c:v>555</c:v>
                </c:pt>
                <c:pt idx="1">
                  <c:v>715</c:v>
                </c:pt>
                <c:pt idx="2">
                  <c:v>918</c:v>
                </c:pt>
                <c:pt idx="3">
                  <c:v>2241</c:v>
                </c:pt>
                <c:pt idx="4">
                  <c:v>1342</c:v>
                </c:pt>
                <c:pt idx="6">
                  <c:v>0</c:v>
                </c:pt>
                <c:pt idx="7">
                  <c:v>200</c:v>
                </c:pt>
                <c:pt idx="8">
                  <c:v>500</c:v>
                </c:pt>
                <c:pt idx="9">
                  <c:v>450</c:v>
                </c:pt>
                <c:pt idx="1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Jiro!$D$48</c:f>
              <c:strCache>
                <c:ptCount val="1"/>
                <c:pt idx="0">
                  <c:v>Non-Social</c:v>
                </c:pt>
              </c:strCache>
            </c:strRef>
          </c:tx>
          <c:invertIfNegative val="0"/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layout>
                <c:manualLayout>
                  <c:x val="4.5871565155862788E-3"/>
                  <c:y val="-2.56410256410255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;[Red]&quot;$&quot;#,##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Jiro!$A$49:$B$59</c:f>
              <c:multiLvlStrCache>
                <c:ptCount val="11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2016</c:v>
                  </c:pt>
                  <c:pt idx="6">
                    <c:v>2012</c:v>
                  </c:pt>
                  <c:pt idx="7">
                    <c:v>2013</c:v>
                  </c:pt>
                  <c:pt idx="8">
                    <c:v>2014</c:v>
                  </c:pt>
                  <c:pt idx="9">
                    <c:v>2015</c:v>
                  </c:pt>
                  <c:pt idx="10">
                    <c:v>2016</c:v>
                  </c:pt>
                </c:lvl>
                <c:lvl>
                  <c:pt idx="0">
                    <c:v>World Bank PforR</c:v>
                  </c:pt>
                  <c:pt idx="6">
                    <c:v>ADB RBL</c:v>
                  </c:pt>
                </c:lvl>
              </c:multiLvlStrCache>
            </c:multiLvlStrRef>
          </c:cat>
          <c:val>
            <c:numRef>
              <c:f>Jiro!$D$49:$D$59</c:f>
              <c:numCache>
                <c:formatCode>General</c:formatCode>
                <c:ptCount val="11"/>
                <c:pt idx="0">
                  <c:v>326</c:v>
                </c:pt>
                <c:pt idx="1">
                  <c:v>150</c:v>
                </c:pt>
                <c:pt idx="2">
                  <c:v>715</c:v>
                </c:pt>
                <c:pt idx="3">
                  <c:v>1005</c:v>
                </c:pt>
                <c:pt idx="4">
                  <c:v>5142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689</c:v>
                </c:pt>
                <c:pt idx="10">
                  <c:v>421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3511296"/>
        <c:axId val="53512832"/>
      </c:barChart>
      <c:catAx>
        <c:axId val="53511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53512832"/>
        <c:crosses val="autoZero"/>
        <c:auto val="1"/>
        <c:lblAlgn val="ctr"/>
        <c:lblOffset val="100"/>
        <c:noMultiLvlLbl val="0"/>
      </c:catAx>
      <c:valAx>
        <c:axId val="53512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35112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65094905378760071"/>
          <c:y val="0.15111582206070395"/>
          <c:w val="0.27942717686604962"/>
          <c:h val="8.0762344175152198E-2"/>
        </c:manualLayout>
      </c:layout>
      <c:overlay val="0"/>
      <c:spPr>
        <a:ln>
          <a:solidFill>
            <a:srgbClr val="FFFFFF">
              <a:lumMod val="50000"/>
            </a:srgbClr>
          </a:solidFill>
        </a:ln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34597947983774"/>
          <c:y val="0.11125064658888442"/>
          <c:w val="0.7853206871868289"/>
          <c:h val="0.56787631473073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RBL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Loan Processing</c:v>
                </c:pt>
                <c:pt idx="1">
                  <c:v>Loan Approval to First Disbursement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6.7</c:v>
                </c:pt>
                <c:pt idx="1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Non-RBL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Loan Processing</c:v>
                </c:pt>
                <c:pt idx="1">
                  <c:v>Loan Approval to First Disbursement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7</c:v>
                </c:pt>
                <c:pt idx="1">
                  <c:v>13.9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602944"/>
        <c:axId val="67338240"/>
      </c:barChart>
      <c:catAx>
        <c:axId val="5360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338240"/>
        <c:crosses val="autoZero"/>
        <c:auto val="1"/>
        <c:lblAlgn val="ctr"/>
        <c:lblOffset val="100"/>
        <c:noMultiLvlLbl val="0"/>
      </c:catAx>
      <c:valAx>
        <c:axId val="673382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602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534977770635811"/>
          <c:y val="0.87911747801597795"/>
          <c:w val="0.50413037656007276"/>
          <c:h val="9.168544169205127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0.91667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8305800" cy="2514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0.89744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8305800" cy="2667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0.02041</cdr:x>
      <cdr:y>0.0219</cdr:y>
    </cdr:from>
    <cdr:to>
      <cdr:x>0.26531</cdr:x>
      <cdr:y>0.08759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762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(Months)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AEC1-6A34-47EE-BE17-6666D825AC26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8F2D-51B6-4038-913A-E548BA288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3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10563-3526-4465-9D68-E45F4ABE74DB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9124FD-9CF3-4FA4-85C4-720BE15BA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24FD-9CF3-4FA4-85C4-720BE15BA6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1E3807-3414-4726-BE2F-B6D7E72E8429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B1AE-6BEF-47AA-9101-58CFD6370B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3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24" indent="-291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653" indent="-23293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514" indent="-23293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375" indent="-23293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1E3807-3414-4726-BE2F-B6D7E72E8429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1E3807-3414-4726-BE2F-B6D7E72E8429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rtl="0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1E3807-3414-4726-BE2F-B6D7E72E8429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rtl="0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1E3807-3414-4726-BE2F-B6D7E72E8429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6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tconferences.com/asiainfrastructure/Sponsors/" TargetMode="Externa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637" y="4114800"/>
            <a:ext cx="8077200" cy="1470025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86800" cy="17526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5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9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5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3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1"/>
            <a:ext cx="9067800" cy="1138989"/>
          </a:xfrm>
        </p:spPr>
        <p:txBody>
          <a:bodyPr>
            <a:normAutofit/>
          </a:bodyPr>
          <a:lstStyle>
            <a:lvl1pPr>
              <a:defRPr sz="36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799" cy="5257800"/>
          </a:xfrm>
          <a:noFill/>
        </p:spPr>
        <p:txBody>
          <a:bodyPr>
            <a:normAutofit/>
          </a:bodyPr>
          <a:lstStyle>
            <a:lvl1pPr marL="342900" indent="-342900">
              <a:spcBef>
                <a:spcPts val="800"/>
              </a:spcBef>
              <a:buClr>
                <a:srgbClr val="000099"/>
              </a:buClr>
              <a:buSzPct val="140000"/>
              <a:buFont typeface="Wingdings" pitchFamily="2" charset="2"/>
              <a:buChar char=""/>
              <a:defRPr sz="3200" b="1"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FFC000"/>
              </a:buClr>
              <a:buSzPct val="140000"/>
              <a:buFont typeface="Wingdings" pitchFamily="2" charset="2"/>
              <a:buChar char=""/>
              <a:defRPr sz="2400" b="1"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ts val="8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" pitchFamily="2" charset="2"/>
              <a:buChar char=""/>
              <a:defRPr sz="2000" b="1"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ts val="800"/>
              </a:spcBef>
              <a:buClr>
                <a:schemeClr val="accent3">
                  <a:lumMod val="75000"/>
                </a:schemeClr>
              </a:buClr>
              <a:buSzPct val="140000"/>
              <a:buFont typeface="Wingdings" pitchFamily="2" charset="2"/>
              <a:buChar char=""/>
              <a:defRPr sz="2000" b="1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7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42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1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3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3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6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0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1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4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4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0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>
            <a:lvl1pPr>
              <a:defRPr sz="36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5492690"/>
          </a:xfrm>
        </p:spPr>
        <p:txBody>
          <a:bodyPr>
            <a:normAutofit/>
          </a:bodyPr>
          <a:lstStyle>
            <a:lvl1pPr marL="342900" indent="-342900">
              <a:spcBef>
                <a:spcPts val="800"/>
              </a:spcBef>
              <a:buClr>
                <a:srgbClr val="000099"/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ts val="800"/>
              </a:spcBef>
              <a:buClr>
                <a:srgbClr val="FF9900"/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FFD13F"/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ts val="800"/>
              </a:spcBef>
              <a:buClr>
                <a:schemeClr val="accent5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ts val="800"/>
              </a:spcBef>
              <a:buClr>
                <a:srgbClr val="00B0F0"/>
              </a:buClr>
              <a:buSzPct val="140000"/>
              <a:buFont typeface="Wingdings" pitchFamily="2" charset="2"/>
              <a:buChar char=""/>
              <a:defRPr sz="2400" b="1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90245" y="990600"/>
            <a:ext cx="4572000" cy="5492690"/>
          </a:xfrm>
        </p:spPr>
        <p:txBody>
          <a:bodyPr>
            <a:normAutofit/>
          </a:bodyPr>
          <a:lstStyle>
            <a:lvl1pPr marL="342900" indent="-342900">
              <a:spcBef>
                <a:spcPts val="800"/>
              </a:spcBef>
              <a:buClr>
                <a:srgbClr val="000099"/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1pPr>
            <a:lvl2pPr marL="742950" indent="-285750">
              <a:spcBef>
                <a:spcPts val="800"/>
              </a:spcBef>
              <a:buClr>
                <a:srgbClr val="FF9900"/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FFD13F"/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3pPr>
            <a:lvl4pPr marL="1600200" indent="-228600">
              <a:spcBef>
                <a:spcPts val="800"/>
              </a:spcBef>
              <a:buClr>
                <a:schemeClr val="accent5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"/>
              <a:defRPr sz="2800" b="1">
                <a:latin typeface="Tahoma" pitchFamily="34" charset="0"/>
                <a:cs typeface="Tahoma" pitchFamily="34" charset="0"/>
              </a:defRPr>
            </a:lvl4pPr>
            <a:lvl5pPr marL="2057400" indent="-228600">
              <a:spcBef>
                <a:spcPts val="800"/>
              </a:spcBef>
              <a:buClr>
                <a:srgbClr val="00B0F0"/>
              </a:buClr>
              <a:buSzPct val="140000"/>
              <a:buFont typeface="Wingdings" pitchFamily="2" charset="2"/>
              <a:buChar char=""/>
              <a:defRPr sz="2400" b="1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57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42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64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8" descr="https://encrypted-tbn0.gstatic.com/images?q=tbn:ANd9GcQakO1P5FCMbeswI97Agvu-xeLaiI9vQPCcJhe9CH8zIXkztQw5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286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8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65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17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59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44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49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1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08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02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0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166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0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1066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95400"/>
            <a:ext cx="8915400" cy="511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7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21" r:id="rId3"/>
    <p:sldLayoutId id="2147483663" r:id="rId4"/>
    <p:sldLayoutId id="2147483664" r:id="rId5"/>
    <p:sldLayoutId id="2147483665" r:id="rId6"/>
    <p:sldLayoutId id="2147483666" r:id="rId7"/>
    <p:sldLayoutId id="2147483808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0099"/>
        </a:buClr>
        <a:buFont typeface="Wingdings" pitchFamily="2" charset="2"/>
        <a:buChar char="n"/>
        <a:defRPr sz="32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28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n"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n"/>
        <a:defRPr sz="2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n"/>
        <a:defRPr sz="20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644">
              <a:schemeClr val="bg1"/>
            </a:gs>
            <a:gs pos="0">
              <a:schemeClr val="accent2">
                <a:alpha val="42000"/>
              </a:schemeClr>
            </a:gs>
            <a:gs pos="9000">
              <a:srgbClr val="FFC000">
                <a:alpha val="56000"/>
              </a:srgbClr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C00D-BF5E-4B5B-B340-CBEE56E79921}" type="datetimeFigureOut">
              <a:rPr lang="en-US" smtClean="0"/>
              <a:pPr/>
              <a:t>13/12/2016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A9B3-DFCD-401E-813C-5BC2E02F3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9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644">
              <a:schemeClr val="bg1"/>
            </a:gs>
            <a:gs pos="0">
              <a:schemeClr val="accent2">
                <a:alpha val="42000"/>
              </a:schemeClr>
            </a:gs>
            <a:gs pos="9000">
              <a:srgbClr val="FFC000">
                <a:alpha val="56000"/>
              </a:srgbClr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Kiyoshi Nakamitsu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C91C-B5E9-4DC2-8E7D-D5FAB299D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A591-C7DF-4208-B2C6-21B295A6CE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AD51C-AA8C-46C3-964E-E01A17812E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site/public-sector-financing/results-based-lending-program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.jpg"/><Relationship Id="rId4" Type="http://schemas.openxmlformats.org/officeDocument/2006/relationships/hyperlink" Target="https://www.adb.org/documents/midterm-review-rbl-progr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289" y="1524000"/>
            <a:ext cx="9144000" cy="2209800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 smtClean="0"/>
              <a:t>Results-based Lending (RBL)</a:t>
            </a:r>
          </a:p>
          <a:p>
            <a:pPr>
              <a:tabLst>
                <a:tab pos="5143500" algn="l"/>
              </a:tabLst>
            </a:pPr>
            <a:endParaRPr lang="en-US" sz="2400" dirty="0" smtClean="0"/>
          </a:p>
          <a:p>
            <a:endParaRPr lang="en-US" sz="2400" dirty="0"/>
          </a:p>
          <a:p>
            <a:r>
              <a:rPr lang="en-US" sz="1600" dirty="0" smtClean="0"/>
              <a:t>Asian Development Bank</a:t>
            </a:r>
          </a:p>
          <a:p>
            <a:r>
              <a:rPr lang="en-US" sz="1600" dirty="0" smtClean="0"/>
              <a:t>Jiro Tominaga and Christian Oliver Mercado</a:t>
            </a:r>
          </a:p>
          <a:p>
            <a:endParaRPr lang="en-US" sz="1600" dirty="0" smtClean="0"/>
          </a:p>
          <a:p>
            <a:r>
              <a:rPr lang="en-US" sz="2000" dirty="0" smtClean="0"/>
              <a:t>World Bank Program </a:t>
            </a:r>
            <a:r>
              <a:rPr lang="en-US" sz="2000" dirty="0"/>
              <a:t>for </a:t>
            </a:r>
            <a:r>
              <a:rPr lang="en-US" sz="2000" dirty="0" smtClean="0"/>
              <a:t>Results </a:t>
            </a:r>
            <a:endParaRPr lang="en-US" sz="2000" dirty="0"/>
          </a:p>
          <a:p>
            <a:r>
              <a:rPr lang="en-US" sz="2000" dirty="0"/>
              <a:t>Client Event for South Asia and East Asia and Pacific Regions</a:t>
            </a:r>
          </a:p>
          <a:p>
            <a:endParaRPr lang="en-US" sz="1600" dirty="0"/>
          </a:p>
          <a:p>
            <a:r>
              <a:rPr lang="en-US" sz="1600" dirty="0" smtClean="0"/>
              <a:t>15 December 2016</a:t>
            </a:r>
          </a:p>
          <a:p>
            <a:r>
              <a:rPr lang="en-US" sz="1600" dirty="0" smtClean="0"/>
              <a:t>Bangkok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78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55330"/>
            <a:ext cx="9144000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lang="en-US" b="1" dirty="0" smtClean="0"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17734"/>
            <a:ext cx="4419600" cy="47782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Based Lending (RBL):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Introduced in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March 2013 on a 6-year pilot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Similarities with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PforR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Support government program</a:t>
            </a:r>
          </a:p>
          <a:p>
            <a:pPr lvl="1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Disburse 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results; not 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Use country program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lvl="1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Pilot with large procurement and Category A projects excluded</a:t>
            </a:r>
          </a:p>
          <a:p>
            <a:pPr lvl="1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Ceiling of 5% of cumulative commitment over the pilot period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138" indent="0">
              <a:lnSpc>
                <a:spcPct val="120000"/>
              </a:lnSpc>
              <a:buNone/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3D45DED-4B22-445F-A0D9-DBCA387CF477}" type="slidenum">
              <a:rPr lang="en-US" sz="1200" smtClean="0"/>
              <a:pPr algn="r"/>
              <a:t>2</a:t>
            </a:fld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84686"/>
              </p:ext>
            </p:extLst>
          </p:nvPr>
        </p:nvGraphicFramePr>
        <p:xfrm>
          <a:off x="5105399" y="2286000"/>
          <a:ext cx="3571875" cy="23317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95401"/>
                <a:gridCol w="1066800"/>
                <a:gridCol w="1209674"/>
              </a:tblGrid>
              <a:tr h="7772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Amount </a:t>
                      </a:r>
                    </a:p>
                    <a:p>
                      <a:pPr algn="ctr"/>
                      <a:r>
                        <a:rPr lang="en-US" sz="1600" dirty="0" smtClean="0"/>
                        <a:t>($ billion)</a:t>
                      </a:r>
                      <a:endParaRPr lang="en-US" sz="1600" dirty="0"/>
                    </a:p>
                  </a:txBody>
                  <a:tcPr anchor="ctr"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Approved</a:t>
                      </a:r>
                      <a:r>
                        <a:rPr lang="en-US" sz="1600" b="1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2.38</a:t>
                      </a:r>
                      <a:endParaRPr lang="en-US" sz="1600" dirty="0"/>
                    </a:p>
                  </a:txBody>
                  <a:tcPr anchor="ctr"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Proposed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1447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Approval and Proposed as of November 2016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44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534400" cy="449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Pilots are Ongoing in All 5 ADB Regions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475642" y="4974595"/>
            <a:ext cx="1371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INDONESIA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Infrastructure-Energy ($</a:t>
            </a:r>
            <a:r>
              <a:rPr lang="en-US" sz="1000" dirty="0"/>
              <a:t>6</a:t>
            </a:r>
            <a:r>
              <a:rPr lang="en-US" sz="1000" dirty="0" smtClean="0"/>
              <a:t>00 m)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42720" y="2312212"/>
            <a:ext cx="1497296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CHINA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Education ($150 m)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3377" y="3959492"/>
            <a:ext cx="11844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PHILIPPINES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Education ($300 m)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0" y="1881325"/>
            <a:ext cx="152602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ARMENIA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Infrastructure - Urban ($88.5 m)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52042" y="5328538"/>
            <a:ext cx="17526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SOLOMON IS.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Infrastructure ($21 m)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59848" y="3224108"/>
            <a:ext cx="1433951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PAKISTAN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Energy ($400 m)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2620" y="3224108"/>
            <a:ext cx="16002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NEPAL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Education ($120 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32419" y="3878014"/>
            <a:ext cx="14730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INDIA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Education ($100 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Health ($300 m)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67858" y="4889815"/>
            <a:ext cx="1600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SRI LANKA</a:t>
            </a:r>
          </a:p>
          <a:p>
            <a:r>
              <a:rPr lang="en-US" sz="1000" dirty="0" smtClean="0"/>
              <a:t>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2 Education projects ($300 m)</a:t>
            </a: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D45DED-4B22-445F-A0D9-DBCA387CF477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65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55330"/>
            <a:ext cx="9144000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RBL in N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on-social </a:t>
            </a:r>
            <a:r>
              <a:rPr lang="en-US" sz="3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ectors Growing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3D45DED-4B22-445F-A0D9-DBCA387CF477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622144"/>
              </p:ext>
            </p:extLst>
          </p:nvPr>
        </p:nvGraphicFramePr>
        <p:xfrm>
          <a:off x="390525" y="1143000"/>
          <a:ext cx="83058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1600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86180"/>
              </p:ext>
            </p:extLst>
          </p:nvPr>
        </p:nvGraphicFramePr>
        <p:xfrm>
          <a:off x="381000" y="3733800"/>
          <a:ext cx="830579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46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55330"/>
            <a:ext cx="9144000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experiences have been positive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267199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mid-term review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found: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on track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policy requirements have been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processing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disbursement compared to other modalities 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Stronger accountability and ownership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as responsibility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for achieving results on government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structures; not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SRI: Education Sector Development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SRI: Skills Sector Development Program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More realistic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</a:t>
            </a:r>
            <a:r>
              <a:rPr lang="en-US" sz="2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were set through </a:t>
            </a:r>
            <a:r>
              <a:rPr lang="en-US" sz="2900" b="0" dirty="0">
                <a:latin typeface="Arial" panose="020B0604020202020204" pitchFamily="34" charset="0"/>
                <a:cs typeface="Arial" panose="020B0604020202020204" pitchFamily="34" charset="0"/>
              </a:rPr>
              <a:t>more careful analysis of the results chain, targets sets were grounded in reality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3D45DED-4B22-445F-A0D9-DBCA387CF477}" type="slidenum">
              <a:rPr lang="en-US" sz="1200" smtClean="0"/>
              <a:pPr algn="r"/>
              <a:t>5</a:t>
            </a:fld>
            <a:endParaRPr lang="en-US" sz="12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79493217"/>
              </p:ext>
            </p:extLst>
          </p:nvPr>
        </p:nvGraphicFramePr>
        <p:xfrm>
          <a:off x="4724400" y="2133600"/>
          <a:ext cx="37338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400" y="1447800"/>
            <a:ext cx="419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RBL and Non-RBL Processing Time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(months)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5330"/>
            <a:ext cx="8534400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of improvement have also been identified</a:t>
            </a:r>
            <a:endParaRPr lang="en-US" b="1" dirty="0" smtClean="0">
              <a:solidFill>
                <a:srgbClr val="00B05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12845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DLI formulations: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Find the right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balance </a:t>
            </a:r>
            <a:r>
              <a:rPr lang="en-US" sz="2800" b="0" dirty="0">
                <a:latin typeface="+mn-lt"/>
                <a:ea typeface="+mn-ea"/>
                <a:cs typeface="+mn-cs"/>
              </a:rPr>
              <a:t>between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stretch-goals and realism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ADB’s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Addition: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Further contributions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to </a:t>
            </a:r>
            <a:r>
              <a:rPr lang="en-US" sz="2800" b="0" dirty="0">
                <a:latin typeface="+mn-lt"/>
                <a:ea typeface="+mn-ea"/>
                <a:cs typeface="+mn-cs"/>
              </a:rPr>
              <a:t>sharpening of government planning and implementation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processes as well as capacity strengthening </a:t>
            </a:r>
            <a:endParaRPr lang="en-US" sz="2800" b="0" dirty="0"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DLI types: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DLIs at outcome level and for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institutional </a:t>
            </a:r>
            <a:r>
              <a:rPr lang="en-US" sz="2800" b="0" dirty="0">
                <a:latin typeface="+mn-lt"/>
                <a:ea typeface="+mn-ea"/>
                <a:cs typeface="+mn-cs"/>
              </a:rPr>
              <a:t>strengthening </a:t>
            </a:r>
            <a:endParaRPr lang="en-US" sz="2800" b="0" dirty="0" smtClean="0"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Boundary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Strengthen risk assessments associated with </a:t>
            </a:r>
            <a:r>
              <a:rPr lang="en-US" sz="2800" b="0" dirty="0">
                <a:latin typeface="+mn-lt"/>
                <a:ea typeface="+mn-ea"/>
                <a:cs typeface="+mn-cs"/>
              </a:rPr>
              <a:t>(</a:t>
            </a:r>
            <a:r>
              <a:rPr lang="en-US" sz="2800" b="0" dirty="0" err="1">
                <a:latin typeface="+mn-lt"/>
                <a:ea typeface="+mn-ea"/>
                <a:cs typeface="+mn-cs"/>
              </a:rPr>
              <a:t>i</a:t>
            </a:r>
            <a:r>
              <a:rPr lang="en-US" sz="2800" b="0" dirty="0">
                <a:latin typeface="+mn-lt"/>
                <a:ea typeface="+mn-ea"/>
                <a:cs typeface="+mn-cs"/>
              </a:rPr>
              <a:t>) the selection of outcomes and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outputs, </a:t>
            </a:r>
            <a:r>
              <a:rPr lang="en-US" sz="2800" b="0" dirty="0">
                <a:latin typeface="+mn-lt"/>
                <a:ea typeface="+mn-ea"/>
                <a:cs typeface="+mn-cs"/>
              </a:rPr>
              <a:t>(ii) the pace of change, and (iii)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shifts </a:t>
            </a:r>
            <a:r>
              <a:rPr lang="en-US" sz="2800" b="0" dirty="0">
                <a:latin typeface="+mn-lt"/>
                <a:ea typeface="+mn-ea"/>
                <a:cs typeface="+mn-cs"/>
              </a:rPr>
              <a:t>in government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priorities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Fiduciary Assessment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Continue ensuring the </a:t>
            </a:r>
            <a:r>
              <a:rPr lang="en-US" sz="2800" b="0" dirty="0">
                <a:latin typeface="+mn-lt"/>
                <a:ea typeface="+mn-ea"/>
                <a:cs typeface="+mn-cs"/>
              </a:rPr>
              <a:t>quality and comprehensiveness of the assessment, and that risks and mitigating measures are </a:t>
            </a:r>
            <a:r>
              <a:rPr lang="en-US" sz="2800" b="0" dirty="0" smtClean="0">
                <a:latin typeface="+mn-lt"/>
                <a:ea typeface="+mn-ea"/>
                <a:cs typeface="+mn-cs"/>
              </a:rPr>
              <a:t>identified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3D45DED-4B22-445F-A0D9-DBCA387CF477}" type="slidenum">
              <a:rPr lang="en-US" sz="1200" smtClean="0"/>
              <a:pPr algn="r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4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486"/>
            <a:ext cx="4632959" cy="5314950"/>
          </a:xfrm>
          <a:noFill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challenges identified: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measures to strengthen RBL modality based on the Mid-Term Review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pilot experiences: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Evaluation Department of ADB will undertake an evaluation in 2017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the plan for remaining pilot phase: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Incorporate evaluation findings in the pilot implementation plan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with development partners: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exploring opportunities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for partnerships and knowledge sharing with the World Bank and other development partners using RBL-like modality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257300"/>
            <a:ext cx="390144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3733800"/>
            <a:ext cx="3901440" cy="217411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D45DED-4B22-445F-A0D9-DBCA387CF477}" type="slidenum">
              <a:rPr lang="en-US" sz="1200" smtClean="0"/>
              <a:pPr algn="r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19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12845" cy="914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Clr>
                <a:srgbClr val="000099"/>
              </a:buClr>
              <a:buSzPct val="140000"/>
              <a:buNone/>
            </a:pPr>
            <a:r>
              <a:rPr lang="en-US" sz="4000" b="1" i="1" dirty="0" smtClean="0">
                <a:solidFill>
                  <a:schemeClr val="accent3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Thank You</a:t>
            </a:r>
          </a:p>
          <a:p>
            <a:pPr marL="0" indent="0" algn="ctr">
              <a:spcBef>
                <a:spcPts val="800"/>
              </a:spcBef>
              <a:buClr>
                <a:srgbClr val="000099"/>
              </a:buClr>
              <a:buSzPct val="140000"/>
              <a:buNone/>
            </a:pPr>
            <a:endParaRPr lang="en-US" sz="4000" b="1" i="1" dirty="0" smtClean="0">
              <a:solidFill>
                <a:schemeClr val="accent3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45DED-4B22-445F-A0D9-DBCA387CF477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438400"/>
            <a:ext cx="7848600" cy="2743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i="1" dirty="0"/>
              <a:t>Visit ADB Results-Based Lending Website</a:t>
            </a:r>
            <a:r>
              <a:rPr lang="en-US" b="1" i="1" dirty="0" smtClean="0"/>
              <a:t>: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www.adb.org/site/public-sector-financing/results-based-lending-programs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b="1" i="1" dirty="0" smtClean="0"/>
              <a:t>Mid-term Review of Results-Based Lending for Programs</a:t>
            </a:r>
            <a:r>
              <a:rPr lang="en-US" b="1" i="1" dirty="0"/>
              <a:t>: </a:t>
            </a:r>
            <a:endParaRPr lang="en-US" b="1" i="1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www.adb.org/documents/midterm-review-rbl-programs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85" y="4953000"/>
            <a:ext cx="3501390" cy="14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ing 1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56171</TotalTime>
  <Words>533</Words>
  <Application>Microsoft Office PowerPoint</Application>
  <PresentationFormat>On-screen Show (4:3)</PresentationFormat>
  <Paragraphs>110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Ying 1</vt:lpstr>
      <vt:lpstr>Custom Design</vt:lpstr>
      <vt:lpstr>5_Custom Design</vt:lpstr>
      <vt:lpstr>Office Theme</vt:lpstr>
      <vt:lpstr>PowerPoint Presentation</vt:lpstr>
      <vt:lpstr>Background</vt:lpstr>
      <vt:lpstr>Pilots are Ongoing in All 5 ADB Regions</vt:lpstr>
      <vt:lpstr>Use of RBL in Non-social Sectors Growing</vt:lpstr>
      <vt:lpstr>Early experiences have been positive</vt:lpstr>
      <vt:lpstr>Areas of improvement have also been identified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Multitranche Financing Facility (MFF)</dc:title>
  <dc:creator>Kiyoshi Nakamitsu</dc:creator>
  <cp:lastModifiedBy>T93</cp:lastModifiedBy>
  <cp:revision>709</cp:revision>
  <cp:lastPrinted>2015-10-25T07:39:05Z</cp:lastPrinted>
  <dcterms:created xsi:type="dcterms:W3CDTF">2013-09-03T06:34:48Z</dcterms:created>
  <dcterms:modified xsi:type="dcterms:W3CDTF">2016-12-13T00:56:11Z</dcterms:modified>
</cp:coreProperties>
</file>