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4" r:id="rId3"/>
    <p:sldId id="284" r:id="rId4"/>
    <p:sldId id="276" r:id="rId5"/>
    <p:sldId id="288" r:id="rId6"/>
    <p:sldId id="289" r:id="rId7"/>
    <p:sldId id="290" r:id="rId8"/>
    <p:sldId id="275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927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59" tIns="48428" rIns="96859" bIns="48428" numCol="1" anchor="t" anchorCtr="0" compatLnSpc="1">
            <a:prstTxWarp prst="textNoShape">
              <a:avLst/>
            </a:prstTxWarp>
          </a:bodyPr>
          <a:lstStyle>
            <a:lvl1pPr defTabSz="968602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275" y="0"/>
            <a:ext cx="3168926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59" tIns="48428" rIns="96859" bIns="48428" numCol="1" anchor="t" anchorCtr="0" compatLnSpc="1">
            <a:prstTxWarp prst="textNoShape">
              <a:avLst/>
            </a:prstTxWarp>
          </a:bodyPr>
          <a:lstStyle>
            <a:lvl1pPr algn="r" defTabSz="968602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975"/>
            <a:ext cx="3168927" cy="4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59" tIns="48428" rIns="96859" bIns="48428" numCol="1" anchor="b" anchorCtr="0" compatLnSpc="1">
            <a:prstTxWarp prst="textNoShape">
              <a:avLst/>
            </a:prstTxWarp>
          </a:bodyPr>
          <a:lstStyle>
            <a:lvl1pPr defTabSz="968602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5" y="9120975"/>
            <a:ext cx="3168926" cy="4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59" tIns="48428" rIns="96859" bIns="48428" numCol="1" anchor="b" anchorCtr="0" compatLnSpc="1">
            <a:prstTxWarp prst="textNoShape">
              <a:avLst/>
            </a:prstTxWarp>
          </a:bodyPr>
          <a:lstStyle>
            <a:lvl1pPr algn="r" defTabSz="968602" eaLnBrk="1" hangingPunct="1">
              <a:defRPr sz="1200">
                <a:latin typeface="Arial" charset="0"/>
              </a:defRPr>
            </a:lvl1pPr>
          </a:lstStyle>
          <a:p>
            <a:fld id="{A4FEF1D3-BF2C-4BDD-8CA7-0511162AEA5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C043A-4951-47E6-9225-5759C54885C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060F-3748-400C-8E89-E3800949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69B5-52AF-411D-89F9-6908604153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F529-4120-4A02-B7B0-BC2EDE580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E327-C129-4063-97FD-1DA33F6C8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B89B5F-E07A-42B9-A058-421AE9C09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4962-D164-42EB-91DE-9C8C3332B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7C6A-68FF-45B0-9888-5CCE69B87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1EAE-BA36-4A85-9091-77FA179BE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8248-18FE-4A11-89C2-0748857B3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E180-7C97-4A89-A224-318D2C376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4CB-0803-46B8-AFDC-8E5A3FB5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879CD6-D63D-44E3-AB2F-D207080DD5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2000"/>
            <a:ext cx="7772400" cy="5715000"/>
          </a:xfrm>
        </p:spPr>
        <p:txBody>
          <a:bodyPr/>
          <a:lstStyle/>
          <a:p>
            <a:r>
              <a:rPr lang="en-US" sz="2400" b="1" dirty="0"/>
              <a:t>Discussion</a:t>
            </a:r>
            <a:br>
              <a:rPr lang="en-US" sz="24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4400" dirty="0"/>
              <a:t>Smart and Illicit: </a:t>
            </a:r>
            <a:br>
              <a:rPr lang="en-US" sz="4400" dirty="0"/>
            </a:br>
            <a:r>
              <a:rPr lang="en-US" sz="2800" dirty="0"/>
              <a:t>Who Becomes an Entrepreneur and Do They Earn More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b="1" dirty="0" smtClean="0"/>
              <a:t>LEVINE-RUBINSTEIN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by Itay Goldstein, Wharton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Quick Summary</a:t>
            </a:r>
            <a:endParaRPr lang="en-US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313612" cy="411480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dirty="0" smtClean="0"/>
              <a:t>Entrepreneurs have been praised as the engine of economic growth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 smtClean="0"/>
              <a:t>Develop new ideas and products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 smtClean="0"/>
              <a:t>Take significant risk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Public policy should aim to encourage entrepreneurial activity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How do we analyze empirically the characteristics that define entrepreneurs and whether they are indeed more successful?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 smtClean="0"/>
              <a:t>Self-employed are very heterogeneous 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 smtClean="0"/>
              <a:t>As a group, they look rather similar to salaried workers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Quick </a:t>
            </a:r>
            <a:r>
              <a:rPr lang="en-US" sz="3200" dirty="0" smtClean="0"/>
              <a:t>Summary – Cont’d</a:t>
            </a:r>
            <a:endParaRPr lang="en-US" sz="32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313612" cy="4114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2400" dirty="0"/>
              <a:t>Paper develops a new proxy: Incorporated self-employed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smtClean="0"/>
              <a:t>Costs and benefits in becoming incorporated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smtClean="0"/>
              <a:t>More beneficial if engaging in more typical entrepreneurial activities</a:t>
            </a:r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Indeed, this </a:t>
            </a:r>
            <a:r>
              <a:rPr lang="en-US" sz="2400" dirty="0"/>
              <a:t>is a distinct group relative to unincorporated self-employed and salaried </a:t>
            </a:r>
            <a:r>
              <a:rPr lang="en-US" sz="2400" dirty="0" smtClean="0"/>
              <a:t>workers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smtClean="0"/>
              <a:t>Engage in non-routine analytical tasks and non-routine direction, control, and planning tasks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smtClean="0"/>
              <a:t>Higher earnings; more hours worked</a:t>
            </a:r>
            <a:endParaRPr lang="en-US" sz="1800" dirty="0"/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Key results: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smtClean="0"/>
              <a:t>Entrepreneurs </a:t>
            </a:r>
            <a:r>
              <a:rPr lang="en-US" sz="1800" dirty="0"/>
              <a:t>are more likely to come from </a:t>
            </a:r>
            <a:r>
              <a:rPr lang="en-US" sz="1800" dirty="0" smtClean="0"/>
              <a:t>high-income families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smtClean="0"/>
              <a:t>Entrepreneurs are more likely to be smart (based on test scores) and illicit (based on reported behavior and record)</a:t>
            </a:r>
          </a:p>
          <a:p>
            <a:pPr lvl="1" algn="just">
              <a:lnSpc>
                <a:spcPct val="80000"/>
              </a:lnSpc>
            </a:pPr>
            <a:r>
              <a:rPr lang="en-US" sz="1800" dirty="0" smtClean="0"/>
              <a:t>Entrepreneurs are indeed more successful based on earnings across different tests and specifications</a:t>
            </a:r>
            <a:endParaRPr lang="en-US" sz="1800" dirty="0"/>
          </a:p>
          <a:p>
            <a:pPr lvl="1" algn="just">
              <a:lnSpc>
                <a:spcPct val="80000"/>
              </a:lnSpc>
            </a:pPr>
            <a:endParaRPr lang="en-US" sz="1600" dirty="0" smtClean="0"/>
          </a:p>
          <a:p>
            <a:pPr lvl="1" algn="just">
              <a:lnSpc>
                <a:spcPct val="80000"/>
              </a:lnSpc>
            </a:pP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9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Comment 1: Incorporated vs. Unincorporated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distinction between incorporated and unincorporated self-employed is a clever way to capture the heterogeneity among self-employed and identify a group that looks more like entrepreneurs</a:t>
            </a:r>
          </a:p>
          <a:p>
            <a:pPr lvl="1"/>
            <a:r>
              <a:rPr lang="en-US" sz="1600" dirty="0" smtClean="0"/>
              <a:t>Although it would be useful to have more information on the full set of considerations driving the incorporation decision; e.g., taxes?</a:t>
            </a:r>
            <a:endParaRPr lang="en-US" sz="16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may not be too surprising that incorporated are different from unincorporated, </a:t>
            </a:r>
            <a:r>
              <a:rPr lang="en-US" sz="2000" dirty="0" smtClean="0"/>
              <a:t>in the way documented, as </a:t>
            </a:r>
            <a:r>
              <a:rPr lang="en-US" sz="2000" dirty="0"/>
              <a:t>incorporation requires </a:t>
            </a:r>
            <a:r>
              <a:rPr lang="en-US" sz="2000" dirty="0" smtClean="0"/>
              <a:t>some sophistication</a:t>
            </a:r>
          </a:p>
          <a:p>
            <a:pPr lvl="1"/>
            <a:r>
              <a:rPr lang="en-US" sz="1600" dirty="0"/>
              <a:t>Does the category of incorporated self-employed capture the true essence </a:t>
            </a:r>
            <a:r>
              <a:rPr lang="en-US" sz="1600" dirty="0" smtClean="0"/>
              <a:t>of entrepreneurship: innovative creative developments, new products</a:t>
            </a:r>
            <a:endParaRPr lang="en-US" sz="1600" dirty="0"/>
          </a:p>
          <a:p>
            <a:pPr lvl="1"/>
            <a:r>
              <a:rPr lang="en-US" sz="1600" dirty="0" smtClean="0"/>
              <a:t>Dig in more into the nature of the business to gain more information</a:t>
            </a:r>
          </a:p>
          <a:p>
            <a:r>
              <a:rPr lang="en-US" sz="2000" dirty="0" smtClean="0"/>
              <a:t>There must be ways to separate the group of salaried employees into subgroups based on proxies for sophistication</a:t>
            </a:r>
          </a:p>
          <a:p>
            <a:pPr lvl="1"/>
            <a:r>
              <a:rPr lang="en-US" sz="1600" dirty="0" smtClean="0"/>
              <a:t>Do incorporated self-employed (“entrepreneurs”) look so different from such subgroups (“the </a:t>
            </a:r>
            <a:r>
              <a:rPr lang="en-US" sz="1600" dirty="0"/>
              <a:t>elite salaried </a:t>
            </a:r>
            <a:r>
              <a:rPr lang="en-US" sz="1600" dirty="0" smtClean="0"/>
              <a:t>employees”)?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7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Comment 2: Smart and Illicit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most interesting results are probably on the fact that entrepreneurs tend to be smart and illicit:</a:t>
            </a:r>
          </a:p>
          <a:p>
            <a:r>
              <a:rPr lang="en-US" sz="2400" dirty="0" smtClean="0"/>
              <a:t>Illicit should naturally lead to being self-employed; hard to maintain an employment relationship</a:t>
            </a:r>
          </a:p>
          <a:p>
            <a:pPr lvl="1"/>
            <a:r>
              <a:rPr lang="en-US" sz="1800" dirty="0" smtClean="0"/>
              <a:t>But, does it necessarily lead to </a:t>
            </a:r>
            <a:r>
              <a:rPr lang="en-US" sz="1800" dirty="0"/>
              <a:t>the </a:t>
            </a:r>
            <a:r>
              <a:rPr lang="en-US" sz="1800" dirty="0" smtClean="0"/>
              <a:t>true </a:t>
            </a:r>
            <a:r>
              <a:rPr lang="en-US" sz="1800" dirty="0"/>
              <a:t>essence of entrepreneurship: innovative creative developments, new </a:t>
            </a:r>
            <a:r>
              <a:rPr lang="en-US" sz="1800" dirty="0" smtClean="0"/>
              <a:t>products?</a:t>
            </a:r>
          </a:p>
          <a:p>
            <a:r>
              <a:rPr lang="en-US" sz="2400" dirty="0" smtClean="0"/>
              <a:t>Result found only in interaction between smart and illicit</a:t>
            </a:r>
          </a:p>
          <a:p>
            <a:pPr lvl="1"/>
            <a:r>
              <a:rPr lang="en-US" sz="1800" dirty="0" smtClean="0"/>
              <a:t>Why no direct effect? Why consider this interaction and not with other variables? E.g., interaction between smart and family income?</a:t>
            </a:r>
          </a:p>
          <a:p>
            <a:r>
              <a:rPr lang="en-US" sz="2400" dirty="0" smtClean="0"/>
              <a:t>The usual way we think about entrepreneurs being non-conservative translates into school drop-outs</a:t>
            </a:r>
          </a:p>
          <a:p>
            <a:pPr lvl="1"/>
            <a:r>
              <a:rPr lang="en-US" sz="1800" dirty="0" smtClean="0"/>
              <a:t>But here years of education is positively correlated with entrepreneurship; why? How can we reconcile with overall message of smart and illicit? 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4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Comment 3: Entrepreneurship and Risk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basic nature of entrepreneurial activity involves high levels of risk taking</a:t>
            </a:r>
          </a:p>
          <a:p>
            <a:pPr lvl="1"/>
            <a:r>
              <a:rPr lang="en-US" sz="1800" dirty="0" smtClean="0"/>
              <a:t>When coming up with an innovative new product, there must be significant uncertainty on its future success leading to a large variance in future earnings</a:t>
            </a:r>
          </a:p>
          <a:p>
            <a:r>
              <a:rPr lang="en-US" sz="2400" dirty="0" smtClean="0"/>
              <a:t>Yet, the evidence in the paper does not capture this important dimension of entrepreneurship</a:t>
            </a:r>
          </a:p>
          <a:p>
            <a:pPr lvl="1"/>
            <a:r>
              <a:rPr lang="en-US" sz="1800" dirty="0" smtClean="0"/>
              <a:t>No evidence that incorporated self employed at the bottom of the distribution are doing much worse than salaried employees at the bottom of the distribution</a:t>
            </a:r>
          </a:p>
          <a:p>
            <a:r>
              <a:rPr lang="en-US" sz="2400" dirty="0" smtClean="0"/>
              <a:t>This goes back to the question of whether the proxy for entrepreneurs captures true essence of entrepreneurship rather than just sophisticated self-employed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9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Comment 4: Lessons for Development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Finance matters:</a:t>
            </a:r>
          </a:p>
          <a:p>
            <a:pPr lvl="1"/>
            <a:r>
              <a:rPr lang="en-US" sz="2000" dirty="0" smtClean="0"/>
              <a:t>Evidence in the paper is fairly limited concerning the role of finance; only shows that family income has positive effect on being incorporated self-employed </a:t>
            </a:r>
          </a:p>
          <a:p>
            <a:pPr lvl="1"/>
            <a:r>
              <a:rPr lang="en-US" sz="2000" dirty="0" smtClean="0"/>
              <a:t>This could capture other things rather than access to credit (despite many controls) </a:t>
            </a:r>
          </a:p>
          <a:p>
            <a:pPr lvl="1"/>
            <a:r>
              <a:rPr lang="en-US" sz="2000" dirty="0" smtClean="0"/>
              <a:t>No direct evidence for the role of the financial sector</a:t>
            </a:r>
          </a:p>
          <a:p>
            <a:r>
              <a:rPr lang="en-US" sz="2400" dirty="0"/>
              <a:t>Social norms regarding </a:t>
            </a:r>
            <a:r>
              <a:rPr lang="en-US" sz="2400" dirty="0" smtClean="0"/>
              <a:t>non-routine </a:t>
            </a:r>
            <a:r>
              <a:rPr lang="en-US" sz="2400" dirty="0"/>
              <a:t>behaviors might matter </a:t>
            </a:r>
            <a:r>
              <a:rPr lang="en-US" sz="2400" dirty="0" smtClean="0"/>
              <a:t>too</a:t>
            </a:r>
          </a:p>
          <a:p>
            <a:pPr lvl="1"/>
            <a:r>
              <a:rPr lang="en-US" sz="2000" dirty="0" smtClean="0"/>
              <a:t>This is a tricky conclusion…</a:t>
            </a:r>
          </a:p>
          <a:p>
            <a:pPr lvl="1"/>
            <a:r>
              <a:rPr lang="en-US" sz="2000" dirty="0" smtClean="0"/>
              <a:t>Encouraging illicit behavior will surely backfire by changing the system as a whole</a:t>
            </a:r>
          </a:p>
          <a:p>
            <a:pPr lvl="1"/>
            <a:r>
              <a:rPr lang="en-US" sz="2000" dirty="0" smtClean="0"/>
              <a:t>How to design a system that tolerates exactly the right amount of non-routine behavior?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3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Identifying entrepreneurs’ characteristics and success is an important task</a:t>
            </a:r>
          </a:p>
          <a:p>
            <a:r>
              <a:rPr lang="en-US" sz="2400" dirty="0" smtClean="0"/>
              <a:t>Paper provides a clever and novel look at the data and achieves important progress relative to existing literature</a:t>
            </a:r>
          </a:p>
          <a:p>
            <a:r>
              <a:rPr lang="en-US" sz="2400" dirty="0" smtClean="0"/>
              <a:t>There is room for more work on identifying true entrepreneurship in the data, studying its relation to illicit behavior and risk taking, and deriving lessons for policy and developments</a:t>
            </a:r>
          </a:p>
          <a:p>
            <a:r>
              <a:rPr lang="en-US" sz="2400" dirty="0" smtClean="0"/>
              <a:t>These will surely wait for the next paper…</a:t>
            </a:r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D7E9-84A7-49F0-A613-25A14EB9EB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15198</TotalTime>
  <Words>731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Discussion  Smart and Illicit:  Who Becomes an Entrepreneur and Do They Earn More?  LEVINE-RUBINSTEIN     by Itay Goldstein, Wharton</vt:lpstr>
      <vt:lpstr>Quick Summary</vt:lpstr>
      <vt:lpstr>Quick Summary – Cont’d</vt:lpstr>
      <vt:lpstr>Comment 1: Incorporated vs. Unincorporated </vt:lpstr>
      <vt:lpstr>Comment 2: Smart and Illicit  </vt:lpstr>
      <vt:lpstr>Comment 3: Entrepreneurship and Risk  </vt:lpstr>
      <vt:lpstr>Comment 4: Lessons for Development  </vt:lpstr>
      <vt:lpstr>Conclusion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Fuqua School of Business</dc:creator>
  <cp:lastModifiedBy>Goldstein, Itay</cp:lastModifiedBy>
  <cp:revision>491</cp:revision>
  <dcterms:created xsi:type="dcterms:W3CDTF">2003-07-11T14:21:18Z</dcterms:created>
  <dcterms:modified xsi:type="dcterms:W3CDTF">2016-11-01T21:18:29Z</dcterms:modified>
</cp:coreProperties>
</file>