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7" r:id="rId2"/>
    <p:sldId id="317" r:id="rId3"/>
    <p:sldId id="312" r:id="rId4"/>
    <p:sldId id="315" r:id="rId5"/>
    <p:sldId id="318" r:id="rId6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jitha Bashir" initials="SB" lastIdx="1" clrIdx="0">
    <p:extLst>
      <p:ext uri="{19B8F6BF-5375-455C-9EA6-DF929625EA0E}">
        <p15:presenceInfo xmlns:p15="http://schemas.microsoft.com/office/powerpoint/2012/main" userId="S-1-5-21-88094858-919529-1617787245-215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A800"/>
    <a:srgbClr val="60BC52"/>
    <a:srgbClr val="98CB4B"/>
    <a:srgbClr val="2380C3"/>
    <a:srgbClr val="A15CA0"/>
    <a:srgbClr val="69A043"/>
    <a:srgbClr val="4F74A2"/>
    <a:srgbClr val="FFFFFF"/>
    <a:srgbClr val="A8D064"/>
    <a:srgbClr val="05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63" autoAdjust="0"/>
    <p:restoredTop sz="92143"/>
  </p:normalViewPr>
  <p:slideViewPr>
    <p:cSldViewPr snapToGrid="0" snapToObjects="1">
      <p:cViewPr varScale="1">
        <p:scale>
          <a:sx n="91" d="100"/>
          <a:sy n="91" d="100"/>
        </p:scale>
        <p:origin x="1517" y="72"/>
      </p:cViewPr>
      <p:guideLst>
        <p:guide orient="horz" pos="2160"/>
        <p:guide pos="2880"/>
      </p:guideLst>
    </p:cSldViewPr>
  </p:slideViewPr>
  <p:notesTextViewPr>
    <p:cViewPr>
      <p:scale>
        <a:sx n="70" d="100"/>
        <a:sy n="7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22C10-531B-4442-97F7-3456E0ED3A20}" type="datetimeFigureOut">
              <a:rPr lang="en-US" smtClean="0"/>
              <a:pPr/>
              <a:t>5/22/2019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1872A-645D-614D-8FC6-1EC4E99385F3}" type="slidenum">
              <a:rPr lang="en-US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4426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35CCC-D46A-2549-A665-5C54AB751718}" type="datetimeFigureOut">
              <a:rPr lang="en-US" smtClean="0"/>
              <a:pPr/>
              <a:t>5/22/2019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A509C-B8DA-DB4F-BED2-AD3110C3976B}" type="slidenum">
              <a:rPr lang="en-US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3349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A509C-B8DA-DB4F-BED2-AD3110C3976B}" type="slidenum">
              <a:rPr lang="en-US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673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ML" dirty="0" smtClean="0"/>
              <a:t>Préparation à la 4RI passe par la formation des nouvelles compétences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A509C-B8DA-DB4F-BED2-AD3110C3976B}" type="slidenum">
              <a:rPr lang="en-US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128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13929"/>
            <a:ext cx="9144000" cy="57228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3992" y="3310467"/>
            <a:ext cx="5244352" cy="1267012"/>
          </a:xfrm>
        </p:spPr>
        <p:txBody>
          <a:bodyPr anchor="b">
            <a:normAutofit/>
          </a:bodyPr>
          <a:lstStyle>
            <a:lvl1pPr algn="l">
              <a:defRPr sz="3400" b="1" i="0">
                <a:solidFill>
                  <a:srgbClr val="0564A2"/>
                </a:solidFill>
                <a:latin typeface="Ariel"/>
                <a:cs typeface="Arie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3992" y="4721121"/>
            <a:ext cx="5244352" cy="1193706"/>
          </a:xfrm>
        </p:spPr>
        <p:txBody>
          <a:bodyPr>
            <a:noAutofit/>
          </a:bodyPr>
          <a:lstStyle>
            <a:lvl1pPr marL="0" indent="0" algn="l">
              <a:buNone/>
              <a:defRPr sz="2000" b="0" i="1">
                <a:solidFill>
                  <a:schemeClr val="tx1">
                    <a:lumMod val="50000"/>
                    <a:lumOff val="50000"/>
                  </a:schemeClr>
                </a:solidFill>
                <a:latin typeface="Ariel"/>
                <a:cs typeface="Arie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PASET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0728" y="313929"/>
            <a:ext cx="5577472" cy="277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7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13929"/>
            <a:ext cx="9144000" cy="5942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633133"/>
            <a:ext cx="4656614" cy="1267012"/>
          </a:xfrm>
        </p:spPr>
        <p:txBody>
          <a:bodyPr anchor="b">
            <a:normAutofit/>
          </a:bodyPr>
          <a:lstStyle>
            <a:lvl1pPr algn="l">
              <a:defRPr sz="3400" b="1">
                <a:solidFill>
                  <a:srgbClr val="0564A2"/>
                </a:solidFill>
                <a:latin typeface="Ariel"/>
                <a:cs typeface="Arie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043787"/>
            <a:ext cx="4656614" cy="1193706"/>
          </a:xfrm>
        </p:spPr>
        <p:txBody>
          <a:bodyPr>
            <a:noAutofit/>
          </a:bodyPr>
          <a:lstStyle>
            <a:lvl1pPr marL="0" indent="0" algn="l">
              <a:buNone/>
              <a:defRPr sz="2000" b="0" i="1">
                <a:solidFill>
                  <a:schemeClr val="tx1">
                    <a:lumMod val="50000"/>
                    <a:lumOff val="50000"/>
                  </a:schemeClr>
                </a:solidFill>
                <a:latin typeface="Ariel"/>
                <a:cs typeface="Arie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PASET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2995" y="322395"/>
            <a:ext cx="4646692" cy="231073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692400" y="2633133"/>
            <a:ext cx="6045200" cy="1588"/>
          </a:xfrm>
          <a:prstGeom prst="line">
            <a:avLst/>
          </a:prstGeom>
          <a:ln w="28575" cap="flat" cmpd="sng" algn="ctr">
            <a:solidFill>
              <a:srgbClr val="A8D06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57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8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1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9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4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4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337300"/>
            <a:ext cx="9143999" cy="520700"/>
          </a:xfrm>
          <a:prstGeom prst="rect">
            <a:avLst/>
          </a:prstGeom>
          <a:solidFill>
            <a:srgbClr val="2380C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22601" y="601133"/>
            <a:ext cx="5740394" cy="922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0" y="1841499"/>
            <a:ext cx="7905746" cy="4213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6392A18B-6F81-4746-B2A2-CB9DA7AC3454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9" name="Picture 8" descr="PASET_logo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30661" y="313929"/>
            <a:ext cx="2433347" cy="1210071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 rot="5400000" flipH="1" flipV="1">
            <a:off x="2338949" y="1061905"/>
            <a:ext cx="922866" cy="1321"/>
          </a:xfrm>
          <a:prstGeom prst="line">
            <a:avLst/>
          </a:prstGeom>
          <a:ln w="28575" cap="flat" cmpd="sng" algn="ctr">
            <a:solidFill>
              <a:srgbClr val="A8D06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0" y="0"/>
            <a:ext cx="9144000" cy="177800"/>
          </a:xfrm>
          <a:prstGeom prst="rect">
            <a:avLst/>
          </a:prstGeom>
          <a:solidFill>
            <a:srgbClr val="98CB4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0564A2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rgbClr val="60BC52"/>
        </a:buClr>
        <a:buSzPct val="125000"/>
        <a:buFont typeface="Wingdings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2723" y="3181211"/>
            <a:ext cx="5620870" cy="754852"/>
          </a:xfrm>
        </p:spPr>
        <p:txBody>
          <a:bodyPr>
            <a:normAutofit fontScale="90000"/>
          </a:bodyPr>
          <a:lstStyle/>
          <a:p>
            <a:r>
              <a:rPr dirty="0"/>
              <a:t/>
            </a:r>
            <a:br>
              <a:rPr dirty="0"/>
            </a:br>
            <a:r>
              <a:rPr lang="fr-FR" sz="2400" i="1" dirty="0">
                <a:solidFill>
                  <a:srgbClr val="FF0000"/>
                </a:solidFill>
                <a:latin typeface="+mn-lt"/>
              </a:rPr>
              <a:t>Vers une Afrique numérique : Préparer nos jeunes pour l'avenir </a:t>
            </a:r>
            <a:br>
              <a:rPr lang="fr-FR" sz="2400" i="1" dirty="0">
                <a:solidFill>
                  <a:srgbClr val="FF0000"/>
                </a:solidFill>
                <a:latin typeface="+mn-lt"/>
              </a:rPr>
            </a:br>
            <a:r>
              <a:rPr lang="fr-FR" sz="2400" i="1" dirty="0">
                <a:solidFill>
                  <a:srgbClr val="FF0000"/>
                </a:solidFill>
                <a:latin typeface="+mn-lt"/>
              </a:rPr>
              <a:t>PR</a:t>
            </a:r>
            <a:r>
              <a:rPr lang="fr-FR" sz="2400" i="1" dirty="0">
                <a:solidFill>
                  <a:srgbClr val="FF0000"/>
                </a:solidFill>
              </a:rPr>
              <a:t>É</a:t>
            </a:r>
            <a:r>
              <a:rPr lang="fr-FR" sz="2400" i="1" dirty="0">
                <a:solidFill>
                  <a:srgbClr val="FF0000"/>
                </a:solidFill>
                <a:latin typeface="+mn-lt"/>
              </a:rPr>
              <a:t>SENTATION DE LA DÉLÉGATION DE PAYS À LA SESSION PL</a:t>
            </a:r>
            <a:r>
              <a:rPr lang="fr-FR" sz="2400" i="1" dirty="0">
                <a:solidFill>
                  <a:srgbClr val="FF0000"/>
                </a:solidFill>
              </a:rPr>
              <a:t>É</a:t>
            </a:r>
            <a:r>
              <a:rPr lang="fr-FR" sz="2400" i="1" dirty="0">
                <a:solidFill>
                  <a:srgbClr val="FF0000"/>
                </a:solidFill>
                <a:latin typeface="+mn-lt"/>
              </a:rPr>
              <a:t>NIÈRE FINALE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6419" y="5534148"/>
            <a:ext cx="4656614" cy="119370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latin typeface="+mn-lt"/>
              </a:rPr>
              <a:t>5</a:t>
            </a:r>
            <a:r>
              <a:rPr lang="fr-FR" sz="2400" baseline="30000" dirty="0">
                <a:latin typeface="+mn-lt"/>
              </a:rPr>
              <a:t>e </a:t>
            </a:r>
            <a:r>
              <a:rPr lang="fr-FR" sz="2400" dirty="0">
                <a:latin typeface="+mn-lt"/>
              </a:rPr>
              <a:t>Forum du PASET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latin typeface="+mn-lt"/>
              </a:rPr>
              <a:t>Kigali (Rwanda)/22 mai 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6419" y="3936063"/>
            <a:ext cx="5618603" cy="10772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Nom du pays </a:t>
            </a:r>
            <a:r>
              <a:rPr lang="fr-FR" sz="3200" b="1" dirty="0" smtClean="0">
                <a:solidFill>
                  <a:schemeClr val="bg1"/>
                </a:solidFill>
              </a:rPr>
              <a:t>: MALI</a:t>
            </a:r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5657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1571" y="556807"/>
            <a:ext cx="5861423" cy="922867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2380C3"/>
                </a:solidFill>
                <a:latin typeface="+mn-lt"/>
              </a:rPr>
              <a:t>Changements des cours dispensés dans le cadre de l'enseignement supérieur et l'EFTP en préparation de la quatrième révolution industrielle et de l'économie numérique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67" y="2042070"/>
            <a:ext cx="8524466" cy="430514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1600" b="1" dirty="0" smtClean="0">
                <a:latin typeface="+mn-lt"/>
              </a:rPr>
              <a:t>Renforcer les mécanisme d’identification des besoins de formation des  compétences particulièrement dans les compétences intermédiaires,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600" b="1" dirty="0" smtClean="0">
                <a:latin typeface="+mn-lt"/>
              </a:rPr>
              <a:t>Adapter les curricula à ces besoins qui prennent en compte des atteintes dès le début de la mise en place,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600" b="1" dirty="0" smtClean="0">
                <a:latin typeface="+mn-lt"/>
              </a:rPr>
              <a:t>Faire a</a:t>
            </a:r>
            <a:r>
              <a:rPr lang="fr-FR" sz="1600" b="1" dirty="0" smtClean="0">
                <a:latin typeface="+mn-lt"/>
              </a:rPr>
              <a:t>dhérer et former </a:t>
            </a:r>
            <a:r>
              <a:rPr lang="fr-FR" sz="1600" b="1" dirty="0">
                <a:latin typeface="+mn-lt"/>
              </a:rPr>
              <a:t>l</a:t>
            </a:r>
            <a:r>
              <a:rPr lang="fr-FR" sz="1600" b="1" dirty="0" smtClean="0">
                <a:latin typeface="+mn-lt"/>
              </a:rPr>
              <a:t>es </a:t>
            </a:r>
            <a:r>
              <a:rPr lang="fr-FR" sz="1600" b="1" dirty="0" smtClean="0">
                <a:latin typeface="+mn-lt"/>
              </a:rPr>
              <a:t>enseignants en lien avec ce curricula,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600" b="1" dirty="0" smtClean="0">
                <a:latin typeface="+mn-lt"/>
              </a:rPr>
              <a:t>Mettre en place un système d’apprentissage en ligne,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600" b="1" dirty="0" smtClean="0">
                <a:latin typeface="+mn-lt"/>
              </a:rPr>
              <a:t>Renforcer les mécanismes d’évaluation des enseignements et des enseignants,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600" b="1" dirty="0" smtClean="0">
                <a:latin typeface="+mn-lt"/>
              </a:rPr>
              <a:t>Etablir des standards avec partage d’expériences pédagogiques,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1600" b="1" dirty="0">
              <a:latin typeface="+mn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1" dirty="0" smtClean="0">
                <a:latin typeface="+mn-lt"/>
              </a:rPr>
              <a:t>Exemples de Singapour et de l’Inde (Cartographie des compétences et adaptation des curricula)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1600" b="1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33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1571" y="556807"/>
            <a:ext cx="5861423" cy="922867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2380C3"/>
                </a:solidFill>
                <a:latin typeface="+mn-lt"/>
              </a:rPr>
              <a:t>Connectivité des TIC pour les systèmes d'enseignement supérieur et d'EFTP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7" y="1827629"/>
            <a:ext cx="8367577" cy="418258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2000" b="1" dirty="0" smtClean="0">
                <a:latin typeface="+mn-lt"/>
              </a:rPr>
              <a:t>Rendre opérationnel le réseau </a:t>
            </a:r>
            <a:r>
              <a:rPr lang="fr-FR" sz="2000" b="1" dirty="0" err="1" smtClean="0">
                <a:latin typeface="+mn-lt"/>
              </a:rPr>
              <a:t>MaliRen</a:t>
            </a:r>
            <a:r>
              <a:rPr lang="fr-FR" sz="2000" b="1" dirty="0" smtClean="0">
                <a:latin typeface="+mn-lt"/>
              </a:rPr>
              <a:t>, avec une bande passante à haut débit pour les </a:t>
            </a:r>
            <a:r>
              <a:rPr lang="fr-FR" sz="2000" b="1" dirty="0" smtClean="0">
                <a:latin typeface="+mn-lt"/>
              </a:rPr>
              <a:t>Institutions d’Enseignement Supérieur et de Recherche,</a:t>
            </a:r>
            <a:endParaRPr lang="fr-FR" sz="2000" b="1" dirty="0" smtClean="0"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2000" b="1" dirty="0" smtClean="0">
                <a:latin typeface="+mn-lt"/>
              </a:rPr>
              <a:t>Mettre en place une </a:t>
            </a:r>
            <a:r>
              <a:rPr lang="fr-FR" sz="2000" b="1" dirty="0" smtClean="0">
                <a:latin typeface="+mn-lt"/>
              </a:rPr>
              <a:t>plateforme numérique,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2000" b="1" dirty="0" smtClean="0">
                <a:latin typeface="+mn-lt"/>
              </a:rPr>
              <a:t>Faire adhérer et former </a:t>
            </a:r>
            <a:r>
              <a:rPr lang="fr-FR" sz="2000" b="1" dirty="0">
                <a:latin typeface="+mn-lt"/>
              </a:rPr>
              <a:t>l</a:t>
            </a:r>
            <a:r>
              <a:rPr lang="fr-FR" sz="2000" b="1" dirty="0" smtClean="0">
                <a:latin typeface="+mn-lt"/>
              </a:rPr>
              <a:t>es </a:t>
            </a:r>
            <a:r>
              <a:rPr lang="fr-FR" sz="2000" b="1" dirty="0" smtClean="0">
                <a:latin typeface="+mn-lt"/>
              </a:rPr>
              <a:t>enseignants à produire des supports numériques,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2000" b="1" dirty="0" smtClean="0">
                <a:latin typeface="+mn-lt"/>
              </a:rPr>
              <a:t>Mettre en place </a:t>
            </a:r>
            <a:r>
              <a:rPr lang="fr-FR" sz="2000" b="1" dirty="0" smtClean="0">
                <a:latin typeface="+mn-lt"/>
              </a:rPr>
              <a:t>un </a:t>
            </a:r>
            <a:r>
              <a:rPr lang="fr-FR" sz="2000" b="1" dirty="0" smtClean="0">
                <a:latin typeface="+mn-lt"/>
              </a:rPr>
              <a:t>mécanisme pérenne d’acquisition d’équipements pour les étudiants,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2000" b="1" dirty="0" smtClean="0">
                <a:latin typeface="+mn-lt"/>
              </a:rPr>
              <a:t>Renforcer les partages d’expériences pédagogiques par les réseaux </a:t>
            </a:r>
            <a:r>
              <a:rPr lang="fr-FR" sz="2000" b="1" dirty="0" smtClean="0">
                <a:latin typeface="+mn-lt"/>
              </a:rPr>
              <a:t>existants.  </a:t>
            </a:r>
            <a:endParaRPr lang="fr-FR" sz="2000" dirty="0" smtClean="0"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fr-FR" sz="2000" dirty="0"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fr-FR" sz="200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1700" dirty="0">
              <a:effectLst/>
              <a:latin typeface="+mn-lt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206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1" y="451413"/>
            <a:ext cx="5740394" cy="1072587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+mn-lt"/>
              </a:rPr>
              <a:t>Utilisation de la technologie dans la transformation de l'enseignement supérieur et de l'EFTP</a:t>
            </a:r>
            <a:endParaRPr lang="fr-FR" b="0" dirty="0">
              <a:solidFill>
                <a:srgbClr val="2380C3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5" y="1524000"/>
            <a:ext cx="8367577" cy="5001768"/>
          </a:xfrm>
        </p:spPr>
        <p:txBody>
          <a:bodyPr>
            <a:noAutofit/>
          </a:bodyPr>
          <a:lstStyle/>
          <a:p>
            <a:endParaRPr lang="fr-FR" sz="1800" b="1" dirty="0">
              <a:latin typeface="+mn-lt"/>
            </a:endParaRPr>
          </a:p>
          <a:p>
            <a:pPr algn="just"/>
            <a:r>
              <a:rPr lang="fr-FR" sz="2000" b="1" dirty="0" smtClean="0">
                <a:latin typeface="+mn-lt"/>
              </a:rPr>
              <a:t>Renforcer la Plateforme </a:t>
            </a:r>
            <a:r>
              <a:rPr lang="fr-FR" sz="2000" b="1" dirty="0" err="1" smtClean="0">
                <a:latin typeface="+mn-lt"/>
              </a:rPr>
              <a:t>Claroline</a:t>
            </a:r>
            <a:r>
              <a:rPr lang="fr-FR" sz="2000" b="1" dirty="0" smtClean="0">
                <a:latin typeface="+mn-lt"/>
              </a:rPr>
              <a:t>, </a:t>
            </a:r>
          </a:p>
          <a:p>
            <a:pPr algn="just"/>
            <a:r>
              <a:rPr lang="fr-FR" sz="2000" b="1" dirty="0" smtClean="0">
                <a:latin typeface="+mn-lt"/>
              </a:rPr>
              <a:t>Adhésion, équipement et formation des enseignants,</a:t>
            </a:r>
          </a:p>
          <a:p>
            <a:pPr algn="just"/>
            <a:r>
              <a:rPr lang="fr-FR" sz="2000" b="1" dirty="0" smtClean="0">
                <a:latin typeface="+mn-lt"/>
              </a:rPr>
              <a:t>Evaluation:</a:t>
            </a:r>
          </a:p>
          <a:p>
            <a:pPr lvl="1" algn="just"/>
            <a:r>
              <a:rPr lang="fr-FR" b="1" dirty="0" smtClean="0">
                <a:latin typeface="+mn-lt"/>
              </a:rPr>
              <a:t>Réduction </a:t>
            </a:r>
            <a:r>
              <a:rPr lang="fr-FR" b="1" dirty="0" smtClean="0">
                <a:latin typeface="+mn-lt"/>
              </a:rPr>
              <a:t>du taux de déperdition, </a:t>
            </a:r>
            <a:endParaRPr lang="fr-FR" b="1" dirty="0" smtClean="0">
              <a:latin typeface="+mn-lt"/>
            </a:endParaRPr>
          </a:p>
          <a:p>
            <a:pPr lvl="1" algn="just"/>
            <a:r>
              <a:rPr lang="fr-FR" b="1" dirty="0">
                <a:latin typeface="+mn-lt"/>
              </a:rPr>
              <a:t>A</a:t>
            </a:r>
            <a:r>
              <a:rPr lang="fr-FR" b="1" dirty="0" smtClean="0">
                <a:latin typeface="+mn-lt"/>
              </a:rPr>
              <a:t>mélioration </a:t>
            </a:r>
            <a:r>
              <a:rPr lang="fr-FR" b="1" dirty="0" smtClean="0">
                <a:latin typeface="+mn-lt"/>
              </a:rPr>
              <a:t>du taux de réussite aux examens, </a:t>
            </a:r>
            <a:endParaRPr lang="fr-FR" b="1" dirty="0" smtClean="0">
              <a:latin typeface="+mn-lt"/>
            </a:endParaRPr>
          </a:p>
          <a:p>
            <a:pPr lvl="1" algn="just"/>
            <a:r>
              <a:rPr lang="fr-FR" b="1" dirty="0">
                <a:latin typeface="+mn-lt"/>
              </a:rPr>
              <a:t>E</a:t>
            </a:r>
            <a:r>
              <a:rPr lang="fr-FR" b="1" dirty="0" smtClean="0">
                <a:latin typeface="+mn-lt"/>
              </a:rPr>
              <a:t>nquête </a:t>
            </a:r>
            <a:r>
              <a:rPr lang="fr-FR" b="1" dirty="0" smtClean="0">
                <a:latin typeface="+mn-lt"/>
              </a:rPr>
              <a:t>de </a:t>
            </a:r>
            <a:r>
              <a:rPr lang="fr-FR" b="1" dirty="0" smtClean="0">
                <a:latin typeface="+mn-lt"/>
              </a:rPr>
              <a:t>satisfaction</a:t>
            </a:r>
            <a:r>
              <a:rPr lang="fr-FR" b="1" dirty="0">
                <a:latin typeface="+mn-lt"/>
              </a:rPr>
              <a:t>.</a:t>
            </a:r>
            <a:r>
              <a:rPr lang="fr-FR" b="1" dirty="0" smtClean="0">
                <a:latin typeface="+mn-lt"/>
              </a:rPr>
              <a:t> </a:t>
            </a:r>
            <a:endParaRPr lang="fr-FR" b="1" dirty="0" smtClean="0">
              <a:latin typeface="+mn-lt"/>
            </a:endParaRPr>
          </a:p>
          <a:p>
            <a:endParaRPr lang="fr-FR" sz="1800" b="1" dirty="0">
              <a:solidFill>
                <a:srgbClr val="FF0000"/>
              </a:solidFill>
              <a:latin typeface="+mn-lt"/>
            </a:endParaRPr>
          </a:p>
          <a:p>
            <a:endParaRPr lang="fr-FR" sz="1800" b="1" dirty="0">
              <a:solidFill>
                <a:srgbClr val="FF0000"/>
              </a:solidFill>
              <a:latin typeface="+mn-lt"/>
            </a:endParaRPr>
          </a:p>
          <a:p>
            <a:endParaRPr lang="fr-FR" sz="1800" b="1" dirty="0">
              <a:latin typeface="+mn-lt"/>
            </a:endParaRPr>
          </a:p>
          <a:p>
            <a:endParaRPr lang="fr-FR" sz="1800" b="1" dirty="0">
              <a:latin typeface="+mn-lt"/>
            </a:endParaRPr>
          </a:p>
          <a:p>
            <a:endParaRPr lang="fr-FR" sz="1800" b="1" dirty="0">
              <a:latin typeface="+mn-lt"/>
            </a:endParaRPr>
          </a:p>
          <a:p>
            <a:endParaRPr lang="fr-FR" sz="1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297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4E189-339C-4ECB-AAF4-1404E20BA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Planifier à l'avance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E9FAB-2456-4BDF-8965-E6A9E01E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1800" b="1" dirty="0" smtClean="0"/>
              <a:t>Connecter </a:t>
            </a:r>
            <a:r>
              <a:rPr lang="fr-FR" sz="1800" b="1" dirty="0" smtClean="0"/>
              <a:t>et interconnecter toutes les </a:t>
            </a:r>
            <a:r>
              <a:rPr lang="fr-FR" sz="1800" b="1" dirty="0" smtClean="0"/>
              <a:t>Institutions </a:t>
            </a:r>
            <a:r>
              <a:rPr lang="fr-FR" sz="1800" b="1" dirty="0"/>
              <a:t>d’Enseignement Supérieur et de Recherche</a:t>
            </a:r>
            <a:r>
              <a:rPr lang="fr-FR" sz="1800" b="1" dirty="0" smtClean="0"/>
              <a:t> </a:t>
            </a:r>
            <a:r>
              <a:rPr lang="fr-FR" sz="1800" b="1" dirty="0" smtClean="0"/>
              <a:t>par </a:t>
            </a:r>
            <a:r>
              <a:rPr lang="fr-FR" sz="1800" b="1" dirty="0" smtClean="0"/>
              <a:t>Fibre optique,</a:t>
            </a:r>
            <a:endParaRPr lang="fr-FR" sz="1800" b="1" dirty="0" smtClean="0"/>
          </a:p>
          <a:p>
            <a:pPr algn="just"/>
            <a:r>
              <a:rPr lang="fr-FR" sz="1800" b="1" dirty="0" smtClean="0"/>
              <a:t>Créer l’Université Virtuelle du Mali,</a:t>
            </a:r>
            <a:endParaRPr lang="fr-FR" sz="1800" b="1" dirty="0" smtClean="0"/>
          </a:p>
          <a:p>
            <a:pPr algn="just"/>
            <a:r>
              <a:rPr lang="fr-FR" sz="1800" b="1" dirty="0" smtClean="0"/>
              <a:t>Règlementer la production et diffusion des supports numériques par les enseignants, </a:t>
            </a:r>
          </a:p>
          <a:p>
            <a:pPr algn="just"/>
            <a:r>
              <a:rPr lang="fr-FR" sz="1800" b="1" dirty="0" smtClean="0"/>
              <a:t>Ministères partenaires: </a:t>
            </a:r>
          </a:p>
          <a:p>
            <a:pPr lvl="1" algn="just"/>
            <a:r>
              <a:rPr lang="fr-FR" sz="1400" b="1" dirty="0" smtClean="0"/>
              <a:t>Ministère de l’Economie Numérique et de la Prospective,</a:t>
            </a:r>
          </a:p>
          <a:p>
            <a:pPr lvl="1" algn="just"/>
            <a:r>
              <a:rPr lang="fr-FR" sz="1400" b="1" dirty="0" smtClean="0"/>
              <a:t>Ministère de l’Economie et des Finances,</a:t>
            </a:r>
          </a:p>
          <a:p>
            <a:pPr lvl="1" algn="just"/>
            <a:r>
              <a:rPr lang="fr-FR" sz="1400" b="1" dirty="0" smtClean="0"/>
              <a:t>Ministère de l’Education Nationale,</a:t>
            </a:r>
          </a:p>
          <a:p>
            <a:pPr lvl="1" algn="just"/>
            <a:r>
              <a:rPr lang="fr-FR" sz="1400" b="1" dirty="0" smtClean="0"/>
              <a:t>Ministère de l’Emploi et de la Formation Professionnelle,</a:t>
            </a:r>
          </a:p>
          <a:p>
            <a:pPr lvl="1" algn="just"/>
            <a:r>
              <a:rPr lang="fr-FR" sz="1400" b="1" dirty="0" smtClean="0"/>
              <a:t>Ministère de la Promotion de l’Investissement, des Petites et Moyennes Entreprises et de l’Entrepreneuriat National. </a:t>
            </a:r>
            <a:r>
              <a:rPr lang="fr-FR" sz="1400" b="1" dirty="0" smtClean="0"/>
              <a:t> </a:t>
            </a:r>
            <a:endParaRPr lang="fr-FR" sz="1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6F32F-8C44-4A23-BD62-7CD5772C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878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5056</TotalTime>
  <Words>353</Words>
  <Application>Microsoft Office PowerPoint</Application>
  <PresentationFormat>Affichage à l'écran (4:3)</PresentationFormat>
  <Paragraphs>50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Ariel</vt:lpstr>
      <vt:lpstr>Calibri</vt:lpstr>
      <vt:lpstr>Wingdings</vt:lpstr>
      <vt:lpstr>Office Theme</vt:lpstr>
      <vt:lpstr> Vers une Afrique numérique : Préparer nos jeunes pour l'avenir  PRÉSENTATION DE LA DÉLÉGATION DE PAYS À LA SESSION PLÉNIÈRE FINALE</vt:lpstr>
      <vt:lpstr>Changements des cours dispensés dans le cadre de l'enseignement supérieur et l'EFTP en préparation de la quatrième révolution industrielle et de l'économie numérique</vt:lpstr>
      <vt:lpstr>Connectivité des TIC pour les systèmes d'enseignement supérieur et d'EFTP</vt:lpstr>
      <vt:lpstr>Utilisation de la technologie dans la transformation de l'enseignement supérieur et de l'EFTP</vt:lpstr>
      <vt:lpstr>Planifier à l'avance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Renero</dc:creator>
  <cp:lastModifiedBy>Mahamadou Cissé</cp:lastModifiedBy>
  <cp:revision>279</cp:revision>
  <cp:lastPrinted>2017-03-02T19:53:12Z</cp:lastPrinted>
  <dcterms:created xsi:type="dcterms:W3CDTF">2017-01-19T01:51:15Z</dcterms:created>
  <dcterms:modified xsi:type="dcterms:W3CDTF">2019-05-22T06:59:39Z</dcterms:modified>
</cp:coreProperties>
</file>