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5197" r:id="rId1"/>
    <p:sldMasterId id="2147485265" r:id="rId2"/>
    <p:sldMasterId id="2147485478" r:id="rId3"/>
  </p:sldMasterIdLst>
  <p:notesMasterIdLst>
    <p:notesMasterId r:id="rId38"/>
  </p:notesMasterIdLst>
  <p:handoutMasterIdLst>
    <p:handoutMasterId r:id="rId39"/>
  </p:handoutMasterIdLst>
  <p:sldIdLst>
    <p:sldId id="256" r:id="rId4"/>
    <p:sldId id="541" r:id="rId5"/>
    <p:sldId id="484" r:id="rId6"/>
    <p:sldId id="532" r:id="rId7"/>
    <p:sldId id="485" r:id="rId8"/>
    <p:sldId id="486" r:id="rId9"/>
    <p:sldId id="534" r:id="rId10"/>
    <p:sldId id="530" r:id="rId11"/>
    <p:sldId id="487" r:id="rId12"/>
    <p:sldId id="488" r:id="rId13"/>
    <p:sldId id="489" r:id="rId14"/>
    <p:sldId id="490" r:id="rId15"/>
    <p:sldId id="492" r:id="rId16"/>
    <p:sldId id="493" r:id="rId17"/>
    <p:sldId id="500" r:id="rId18"/>
    <p:sldId id="536" r:id="rId19"/>
    <p:sldId id="506" r:id="rId20"/>
    <p:sldId id="531" r:id="rId21"/>
    <p:sldId id="513" r:id="rId22"/>
    <p:sldId id="515" r:id="rId23"/>
    <p:sldId id="516" r:id="rId24"/>
    <p:sldId id="520" r:id="rId25"/>
    <p:sldId id="517" r:id="rId26"/>
    <p:sldId id="519" r:id="rId27"/>
    <p:sldId id="521" r:id="rId28"/>
    <p:sldId id="522" r:id="rId29"/>
    <p:sldId id="527" r:id="rId30"/>
    <p:sldId id="540" r:id="rId31"/>
    <p:sldId id="539" r:id="rId32"/>
    <p:sldId id="538" r:id="rId33"/>
    <p:sldId id="537" r:id="rId34"/>
    <p:sldId id="528" r:id="rId35"/>
    <p:sldId id="542" r:id="rId36"/>
    <p:sldId id="529" r:id="rId37"/>
  </p:sldIdLst>
  <p:sldSz cx="9144000" cy="6858000" type="screen4x3"/>
  <p:notesSz cx="6858000" cy="9144000"/>
  <p:defaultTextStyle>
    <a:defPPr>
      <a:defRPr lang="en-NZ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C4FF"/>
    <a:srgbClr val="009BCC"/>
    <a:srgbClr val="425166"/>
    <a:srgbClr val="000066"/>
    <a:srgbClr val="00BD12"/>
    <a:srgbClr val="8497B0"/>
    <a:srgbClr val="007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6" autoAdjust="0"/>
    <p:restoredTop sz="95247" autoAdjust="0"/>
  </p:normalViewPr>
  <p:slideViewPr>
    <p:cSldViewPr snapToGrid="0" snapToObjects="1">
      <p:cViewPr varScale="1">
        <p:scale>
          <a:sx n="82" d="100"/>
          <a:sy n="82" d="100"/>
        </p:scale>
        <p:origin x="902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4104"/>
    </p:cViewPr>
  </p:sorterViewPr>
  <p:notesViewPr>
    <p:cSldViewPr snapToGrid="0" snapToObjects="1">
      <p:cViewPr varScale="1">
        <p:scale>
          <a:sx n="88" d="100"/>
          <a:sy n="88" d="100"/>
        </p:scale>
        <p:origin x="3820" y="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30" y="6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CE4AC253-6983-4740-A49D-46501041C704}" type="datetimeFigureOut">
              <a:rPr lang="en-US"/>
              <a:pPr>
                <a:defRPr/>
              </a:pPr>
              <a:t>6/5/2018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84932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30" y="8684932"/>
            <a:ext cx="2972421" cy="457513"/>
          </a:xfrm>
          <a:prstGeom prst="rect">
            <a:avLst/>
          </a:prstGeom>
        </p:spPr>
        <p:txBody>
          <a:bodyPr vert="horz" wrap="square" lIns="89730" tIns="44865" rIns="89730" bIns="4486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anose="02020603050405020304" pitchFamily="18" charset="0"/>
              </a:defRPr>
            </a:lvl1pPr>
          </a:lstStyle>
          <a:p>
            <a:fld id="{8CA72447-61BA-4EDB-A7BD-471361742339}" type="slidenum">
              <a:rPr lang="en-NZ" altLang="en-US"/>
              <a:pPr/>
              <a:t>‹#›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25138430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30" y="6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8879B4B1-326D-4F39-B92A-070E48B00E41}" type="datetimeFigureOut">
              <a:rPr lang="en-US"/>
              <a:pPr>
                <a:defRPr/>
              </a:pPr>
              <a:t>6/5/2018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30" tIns="44865" rIns="89730" bIns="4486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344025"/>
            <a:ext cx="5485158" cy="4114488"/>
          </a:xfrm>
          <a:prstGeom prst="rect">
            <a:avLst/>
          </a:prstGeom>
        </p:spPr>
        <p:txBody>
          <a:bodyPr vert="horz" lIns="89730" tIns="44865" rIns="89730" bIns="4486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4932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30" y="8684932"/>
            <a:ext cx="2972421" cy="457513"/>
          </a:xfrm>
          <a:prstGeom prst="rect">
            <a:avLst/>
          </a:prstGeom>
        </p:spPr>
        <p:txBody>
          <a:bodyPr vert="horz" wrap="square" lIns="89730" tIns="44865" rIns="89730" bIns="4486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anose="02020603050405020304" pitchFamily="18" charset="0"/>
              </a:defRPr>
            </a:lvl1pPr>
          </a:lstStyle>
          <a:p>
            <a:fld id="{3E47DE0F-EA6B-46BD-8CD1-53B999A331BA}" type="slidenum">
              <a:rPr lang="en-NZ" altLang="en-US"/>
              <a:pPr/>
              <a:t>‹#›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7569354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1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4202689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32FBD-AEEE-4797-A892-3764AA4CCCF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54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32FBD-AEEE-4797-A892-3764AA4CCCF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622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32FBD-AEEE-4797-A892-3764AA4CCCF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37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32FBD-AEEE-4797-A892-3764AA4CCCF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23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32FBD-AEEE-4797-A892-3764AA4CCCF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075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32FBD-AEEE-4797-A892-3764AA4CCCF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872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32FBD-AEEE-4797-A892-3764AA4CCCF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708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32FBD-AEEE-4797-A892-3764AA4CCCF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11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32FBD-AEEE-4797-A892-3764AA4CCCF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56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32FBD-AEEE-4797-A892-3764AA4CCCF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503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32FBD-AEEE-4797-A892-3764AA4CCC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680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32FBD-AEEE-4797-A892-3764AA4CCCF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6193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009BCC"/>
                </a:solidFill>
                <a:latin typeface="+mn-lt"/>
                <a:cs typeface="Arial" panose="020B0604020202020204" pitchFamily="34" charset="0"/>
              </a:rPr>
              <a:t>Examples</a:t>
            </a:r>
          </a:p>
          <a:p>
            <a:pPr marL="128591" indent="-128591">
              <a:lnSpc>
                <a:spcPct val="80000"/>
              </a:lnSpc>
              <a:spcBef>
                <a:spcPts val="225"/>
              </a:spcBef>
              <a:spcAft>
                <a:spcPts val="451"/>
              </a:spcAft>
              <a:buFont typeface="Wingdings" panose="05000000000000000000" pitchFamily="2" charset="2"/>
              <a:buChar char="§"/>
            </a:pPr>
            <a:r>
              <a:rPr lang="en-US" b="0" dirty="0">
                <a:latin typeface="+mn-lt"/>
                <a:cs typeface="Arial" panose="020B0604020202020204" pitchFamily="34" charset="0"/>
              </a:rPr>
              <a:t>integrated financial management information systems</a:t>
            </a:r>
          </a:p>
          <a:p>
            <a:pPr marL="128591" indent="-128591">
              <a:lnSpc>
                <a:spcPct val="80000"/>
              </a:lnSpc>
              <a:spcBef>
                <a:spcPts val="225"/>
              </a:spcBef>
              <a:spcAft>
                <a:spcPts val="451"/>
              </a:spcAft>
              <a:buFont typeface="Wingdings" panose="05000000000000000000" pitchFamily="2" charset="2"/>
              <a:buChar char="§"/>
            </a:pPr>
            <a:r>
              <a:rPr lang="en-US" b="0" dirty="0">
                <a:latin typeface="+mn-lt"/>
                <a:cs typeface="Arial" panose="020B0604020202020204" pitchFamily="34" charset="0"/>
              </a:rPr>
              <a:t>Complex plant</a:t>
            </a:r>
          </a:p>
          <a:p>
            <a:pPr marL="128591" indent="-128591">
              <a:lnSpc>
                <a:spcPct val="80000"/>
              </a:lnSpc>
              <a:spcBef>
                <a:spcPts val="225"/>
              </a:spcBef>
              <a:spcAft>
                <a:spcPts val="451"/>
              </a:spcAft>
              <a:buFont typeface="Wingdings" panose="05000000000000000000" pitchFamily="2" charset="2"/>
              <a:buChar char="§"/>
            </a:pPr>
            <a:r>
              <a:rPr lang="en-US" b="0" dirty="0">
                <a:latin typeface="+mn-lt"/>
                <a:cs typeface="Arial" panose="020B0604020202020204" pitchFamily="34" charset="0"/>
              </a:rPr>
              <a:t>Design and build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32FBD-AEEE-4797-A892-3764AA4CCCF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8736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32FBD-AEEE-4797-A892-3764AA4CCCF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2697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32FBD-AEEE-4797-A892-3764AA4CCCF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449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32FBD-AEEE-4797-A892-3764AA4CCCF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6076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32FBD-AEEE-4797-A892-3764AA4CCCF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988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27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7793799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28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22035797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32FBD-AEEE-4797-A892-3764AA4CCCF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398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31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4079449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32FBD-AEEE-4797-A892-3764AA4CCCF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8849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7DE0F-EA6B-46BD-8CD1-53B999A331BA}" type="slidenum">
              <a:rPr lang="en-NZ" altLang="en-US" smtClean="0"/>
              <a:pPr/>
              <a:t>33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646435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32FBD-AEEE-4797-A892-3764AA4CCCF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81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32FBD-AEEE-4797-A892-3764AA4CCCF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917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32FBD-AEEE-4797-A892-3764AA4CCCF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35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32FBD-AEEE-4797-A892-3764AA4CCCF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030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32FBD-AEEE-4797-A892-3764AA4CCCF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338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32FBD-AEEE-4797-A892-3764AA4CCCF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69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311650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marL="0" marR="0" indent="0" algn="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 typeface="Wingdings" charset="0"/>
              <a:buNone/>
              <a:tabLst/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000" y="4699001"/>
            <a:ext cx="5058833" cy="1375832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5942013" y="6107113"/>
            <a:ext cx="2551112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613890" y="6487515"/>
            <a:ext cx="19479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Copyright World Bank 2017 </a:t>
            </a:r>
            <a:endParaRPr lang="en-US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48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4"/>
            <a:ext cx="8410104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33913DC0-674D-4404-A816-29B1C73883C6}" type="slidenum">
              <a:rPr lang="en-NZ" altLang="en-US"/>
              <a:pPr/>
              <a:t>‹#›</a:t>
            </a:fld>
            <a:endParaRPr lang="en-NZ" alt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88550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C01FA9-B7D5-4ABD-A23B-3F3BA2A93D6C}" type="slidenum">
              <a:rPr lang="en-NZ" altLang="en-US"/>
              <a:pPr/>
              <a:t>‹#›</a:t>
            </a:fld>
            <a:endParaRPr lang="en-NZ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37138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D1595A-542D-4322-9184-21258C1D8FA3}" type="slidenum">
              <a:rPr lang="en-NZ" altLang="en-US"/>
              <a:pPr/>
              <a:t>‹#›</a:t>
            </a:fld>
            <a:endParaRPr lang="en-NZ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101688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NZ" dirty="0"/>
          </a:p>
        </p:txBody>
      </p:sp>
      <p:sp>
        <p:nvSpPr>
          <p:cNvPr id="7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7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7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7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7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7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8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8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8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8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8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8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8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8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8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8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9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9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9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9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9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9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9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9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9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9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10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10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10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10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10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10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10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10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10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10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11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11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11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11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11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11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11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11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11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11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12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12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12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12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12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12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12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12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12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12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13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34183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093047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3844259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5595471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734668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668193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60349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47649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46509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46509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46509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46509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23215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1945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1831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1831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1831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1831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4101439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3974439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396304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396304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396304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396304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58631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57361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7247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57247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57247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57247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763646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750946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749806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749806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749806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749806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34909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100304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3851516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5602728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735394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61074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48374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47235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47235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47235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47235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23287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2017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1903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1903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1903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1903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4108696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3981696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397030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397030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397030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397030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58703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57433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57319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57319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57319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57319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764371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751671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750532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750532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750532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750532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Footer Placeholder 1"/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132" name="Slide Number Placeholder 2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fld id="{A28588D8-E072-45D9-B934-40DAE49E3E00}" type="slidenum">
              <a:rPr lang="en-NZ" altLang="en-US"/>
              <a:pPr/>
              <a:t>‹#›</a:t>
            </a:fld>
            <a:endParaRPr lang="en-NZ" altLang="en-US" dirty="0"/>
          </a:p>
        </p:txBody>
      </p:sp>
    </p:spTree>
    <p:extLst>
      <p:ext uri="{BB962C8B-B14F-4D97-AF65-F5344CB8AC3E}">
        <p14:creationId xmlns:p14="http://schemas.microsoft.com/office/powerpoint/2010/main" val="752720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4064001"/>
            <a:ext cx="3978929" cy="1751263"/>
          </a:xfrm>
        </p:spPr>
        <p:txBody>
          <a:bodyPr/>
          <a:lstStyle>
            <a:lvl1pPr>
              <a:defRPr sz="3000" b="0" i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F031C0-DFBF-4705-9F33-B55CF9F08C3A}" type="slidenum">
              <a:rPr lang="en-NZ" altLang="en-US"/>
              <a:pPr/>
              <a:t>‹#›</a:t>
            </a:fld>
            <a:endParaRPr lang="en-NZ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963431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46513" y="5302250"/>
            <a:ext cx="5297487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3075216"/>
            <a:ext cx="3978929" cy="1950356"/>
          </a:xfrm>
        </p:spPr>
        <p:txBody>
          <a:bodyPr/>
          <a:lstStyle>
            <a:lvl1pPr>
              <a:defRPr sz="3000" b="0" i="0" baseline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080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32417"/>
            <a:ext cx="8445500" cy="506941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A44E375D-E523-4CBC-AF1A-001A2BAF4D3B}" type="slidenum">
              <a:rPr lang="en-NZ" altLang="en-US"/>
              <a:pPr/>
              <a:t>‹#›</a:t>
            </a:fld>
            <a:endParaRPr lang="en-NZ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31841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87C5401E-8EA7-4287-94ED-CDE460761370}" type="slidenum">
              <a:rPr lang="en-NZ" altLang="en-US"/>
              <a:pPr/>
              <a:t>‹#›</a:t>
            </a:fld>
            <a:endParaRPr lang="en-NZ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70291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CCFD7078-37A7-4675-B842-CE04C529DE8B}" type="slidenum">
              <a:rPr lang="en-NZ" altLang="en-US"/>
              <a:pPr/>
              <a:t>‹#›</a:t>
            </a:fld>
            <a:endParaRPr lang="en-NZ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12744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347133" y="114088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351366" y="371686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A65AC9E5-0BE2-4D32-80C8-CEA2DEB14F8B}" type="slidenum">
              <a:rPr lang="en-NZ" altLang="en-US"/>
              <a:pPr/>
              <a:t>‹#›</a:t>
            </a:fld>
            <a:endParaRPr lang="en-NZ" alt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0365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311650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2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000" y="4699001"/>
            <a:ext cx="5058833" cy="1375832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5942013" y="6107113"/>
            <a:ext cx="2551112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613890" y="6487515"/>
            <a:ext cx="19479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Copyright World Bank 2017 </a:t>
            </a:r>
            <a:endParaRPr lang="en-US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537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1" name="Rectangle 67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3174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/>
          <a:lstStyle>
            <a:lvl1pPr>
              <a:defRPr sz="2200" b="0" i="0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79" y="968964"/>
            <a:ext cx="8529637" cy="52499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1B67F99-D2BE-4A39-921A-52745B17B684}" type="slidenum">
              <a:rPr lang="en-NZ" altLang="en-US"/>
              <a:pPr/>
              <a:t>‹#›</a:t>
            </a:fld>
            <a:endParaRPr lang="en-NZ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189081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301626"/>
            <a:ext cx="8461375" cy="77061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404258"/>
            <a:ext cx="8478837" cy="46822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7DCF-486A-48B5-BEF0-63E1AE98C3FE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7543" y="6356350"/>
            <a:ext cx="5088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1170214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2"/>
          <p:cNvSpPr txBox="1">
            <a:spLocks/>
          </p:cNvSpPr>
          <p:nvPr userDrawn="1"/>
        </p:nvSpPr>
        <p:spPr>
          <a:xfrm>
            <a:off x="357188" y="6356349"/>
            <a:ext cx="628073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en-NZ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NZ" altLang="en-US" sz="110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 smtClean="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NZ" altLang="en-US" sz="110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7234" y="6140906"/>
            <a:ext cx="2724540" cy="70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81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7DCF-486A-48B5-BEF0-63E1AE98C3FE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 flipV="1">
            <a:off x="0" y="-2"/>
            <a:ext cx="9144000" cy="685800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" y="1170214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39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29671-56AE-4FCE-A387-1F9A11EBF7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1" y="1170214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032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0" y="2"/>
            <a:ext cx="9144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311652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4" y="1189791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3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3"/>
            <a:ext cx="2821170" cy="1393637"/>
          </a:xfrm>
        </p:spPr>
        <p:txBody>
          <a:bodyPr anchor="b"/>
          <a:lstStyle>
            <a:lvl1pPr marL="0" marR="0" indent="0" algn="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 typeface="Wingdings" charset="0"/>
              <a:buNone/>
              <a:tabLst/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001" y="4699001"/>
            <a:ext cx="5058833" cy="1375832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5942014" y="6107115"/>
            <a:ext cx="2551112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9456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0" y="2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302127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396005" y="1189791"/>
            <a:ext cx="703947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408677" y="3000005"/>
            <a:ext cx="7026799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001" y="4699001"/>
            <a:ext cx="5058833" cy="1375832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3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5716589" y="6116640"/>
            <a:ext cx="2719387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814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A2B04E1C-E937-4DE0-BF67-FCDD8B7A7A5E}" type="slidenum">
              <a:rPr lang="en-NZ" altLang="en-US"/>
              <a:pPr/>
              <a:t>‹#›</a:t>
            </a:fld>
            <a:endParaRPr lang="en-NZ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613890" y="6442907"/>
            <a:ext cx="19479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Copyright World Bank 2017 </a:t>
            </a:r>
            <a:endParaRPr lang="en-US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3320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E757C-757B-4724-B75F-B6AD15735910}" type="slidenum">
              <a:rPr lang="en-NZ" altLang="en-US"/>
              <a:pPr/>
              <a:t>‹#›</a:t>
            </a:fld>
            <a:endParaRPr lang="en-NZ" altLang="en-US"/>
          </a:p>
        </p:txBody>
      </p:sp>
      <p:sp>
        <p:nvSpPr>
          <p:cNvPr id="65" name="Rectangle 64"/>
          <p:cNvSpPr/>
          <p:nvPr userDrawn="1"/>
        </p:nvSpPr>
        <p:spPr>
          <a:xfrm>
            <a:off x="3613890" y="6442907"/>
            <a:ext cx="19479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Copyright World Bank 2017 </a:t>
            </a:r>
            <a:endParaRPr lang="en-US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1370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4" y="301625"/>
            <a:ext cx="8439487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599260"/>
            <a:ext cx="8440305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934" y="1025408"/>
            <a:ext cx="8435473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800682B-6087-4FF1-AFA7-883D4B032743}" type="slidenum">
              <a:rPr lang="en-NZ" altLang="en-US"/>
              <a:pPr/>
              <a:t>‹#›</a:t>
            </a:fld>
            <a:endParaRPr lang="en-NZ" alt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613890" y="6442907"/>
            <a:ext cx="19479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Copyright World Bank 2017 </a:t>
            </a:r>
            <a:endParaRPr lang="en-US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202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302125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396005" y="1189789"/>
            <a:ext cx="703947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408676" y="3000005"/>
            <a:ext cx="7026799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000" y="4699001"/>
            <a:ext cx="5058833" cy="1375832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5716588" y="6116638"/>
            <a:ext cx="2719387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613890" y="6487515"/>
            <a:ext cx="19479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Copyright World Bank 2017 </a:t>
            </a:r>
            <a:endParaRPr lang="en-US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222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934" y="306742"/>
            <a:ext cx="3010890" cy="5616076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295615"/>
            <a:ext cx="5207000" cy="5592567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E3AF3A-7A9A-4A12-9BC3-7E21E59B4522}" type="slidenum">
              <a:rPr lang="en-NZ" altLang="en-US"/>
              <a:pPr/>
              <a:t>‹#›</a:t>
            </a:fld>
            <a:endParaRPr lang="en-NZ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982811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96EBFA-8D5A-479D-A980-B0923AA75EBC}" type="slidenum">
              <a:rPr lang="en-NZ" altLang="en-US"/>
              <a:pPr/>
              <a:t>‹#›</a:t>
            </a:fld>
            <a:endParaRPr lang="en-NZ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87894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288636"/>
            <a:ext cx="8569158" cy="461819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841" y="1443789"/>
            <a:ext cx="5307263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93" y="1003049"/>
            <a:ext cx="3087853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E963899A-7337-44D0-B524-4F916EBF1EB8}" type="slidenum">
              <a:rPr lang="en-NZ" altLang="en-US"/>
              <a:pPr/>
              <a:t>‹#›</a:t>
            </a:fld>
            <a:endParaRPr lang="en-NZ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3336219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4"/>
            <a:ext cx="8410104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33913DC0-674D-4404-A816-29B1C73883C6}" type="slidenum">
              <a:rPr lang="en-NZ" altLang="en-US"/>
              <a:pPr/>
              <a:t>‹#›</a:t>
            </a:fld>
            <a:endParaRPr lang="en-NZ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440605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C01FA9-B7D5-4ABD-A23B-3F3BA2A93D6C}" type="slidenum">
              <a:rPr lang="en-NZ" altLang="en-US"/>
              <a:pPr/>
              <a:t>‹#›</a:t>
            </a:fld>
            <a:endParaRPr lang="en-NZ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8576730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D1595A-542D-4322-9184-21258C1D8FA3}" type="slidenum">
              <a:rPr lang="en-NZ" altLang="en-US"/>
              <a:pPr/>
              <a:t>‹#›</a:t>
            </a:fld>
            <a:endParaRPr lang="en-NZ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886502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7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7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7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7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7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7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8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9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9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9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9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9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9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9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9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9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9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0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0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0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0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0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0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0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0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0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0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1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11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1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1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1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1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1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11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11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1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2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2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2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2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12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12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12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12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12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12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13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34183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093047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3844259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5595471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734668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668193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60349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47649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46509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46509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46509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46509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23215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1945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1831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1831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1831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1831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4101439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3974439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396304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396304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396304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396304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58631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57361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7247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57247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57247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57247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763646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750946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749806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749806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749806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749806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34909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100304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3851516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5602728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735394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61074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48374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47235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47235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47235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47235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23287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2017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1903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1903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1903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1903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4108696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3981696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397030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397030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397030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397030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58703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57433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57319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57319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57319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57319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764371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751671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750532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750532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750532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750532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Footer Placeholder 1"/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32" name="Slide Number Placeholder 2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fld id="{A28588D8-E072-45D9-B934-40DAE49E3E00}" type="slidenum">
              <a:rPr lang="en-NZ" altLang="en-US"/>
              <a:pPr/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24248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4064001"/>
            <a:ext cx="3978929" cy="1751263"/>
          </a:xfrm>
        </p:spPr>
        <p:txBody>
          <a:bodyPr/>
          <a:lstStyle>
            <a:lvl1pPr>
              <a:defRPr sz="3000" b="0" i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F031C0-DFBF-4705-9F33-B55CF9F08C3A}" type="slidenum">
              <a:rPr lang="en-NZ" altLang="en-US"/>
              <a:pPr/>
              <a:t>‹#›</a:t>
            </a:fld>
            <a:endParaRPr lang="en-NZ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400896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46513" y="5302250"/>
            <a:ext cx="5297487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3075216"/>
            <a:ext cx="3978929" cy="1950356"/>
          </a:xfrm>
        </p:spPr>
        <p:txBody>
          <a:bodyPr/>
          <a:lstStyle>
            <a:lvl1pPr>
              <a:defRPr sz="3000" b="0" i="0" baseline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5525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32417"/>
            <a:ext cx="8445500" cy="5069416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A44E375D-E523-4CBC-AF1A-001A2BAF4D3B}" type="slidenum">
              <a:rPr lang="en-NZ" altLang="en-US"/>
              <a:pPr/>
              <a:t>‹#›</a:t>
            </a:fld>
            <a:endParaRPr lang="en-NZ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5756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A2B04E1C-E937-4DE0-BF67-FCDD8B7A7A5E}" type="slidenum">
              <a:rPr lang="en-NZ" altLang="en-US"/>
              <a:pPr/>
              <a:t>‹#›</a:t>
            </a:fld>
            <a:endParaRPr lang="en-NZ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613890" y="6487515"/>
            <a:ext cx="19479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Copyright World Bank 2017 </a:t>
            </a:r>
            <a:endParaRPr lang="en-US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0112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87C5401E-8EA7-4287-94ED-CDE460761370}" type="slidenum">
              <a:rPr lang="en-NZ" altLang="en-US"/>
              <a:pPr/>
              <a:t>‹#›</a:t>
            </a:fld>
            <a:endParaRPr lang="en-NZ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660193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CCFD7078-37A7-4675-B842-CE04C529DE8B}" type="slidenum">
              <a:rPr lang="en-NZ" altLang="en-US"/>
              <a:pPr/>
              <a:t>‹#›</a:t>
            </a:fld>
            <a:endParaRPr lang="en-NZ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11858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347133" y="1140883"/>
            <a:ext cx="4159249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351366" y="3716867"/>
            <a:ext cx="4159249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A65AC9E5-0BE2-4D32-80C8-CEA2DEB14F8B}" type="slidenum">
              <a:rPr lang="en-NZ" altLang="en-US"/>
              <a:pPr/>
              <a:t>‹#›</a:t>
            </a:fld>
            <a:endParaRPr lang="en-NZ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3381068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1" name="Rectangle 67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81845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/>
          <a:lstStyle>
            <a:lvl1pPr>
              <a:defRPr sz="2200" b="0" i="0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79" y="968964"/>
            <a:ext cx="8529637" cy="52499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1B67F99-D2BE-4A39-921A-52745B17B684}" type="slidenum">
              <a:rPr lang="en-NZ" altLang="en-US"/>
              <a:pPr/>
              <a:t>‹#›</a:t>
            </a:fld>
            <a:endParaRPr lang="en-N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613890" y="6442907"/>
            <a:ext cx="19479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Copyright World Bank 2017 </a:t>
            </a:r>
            <a:endParaRPr lang="en-US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5202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0" y="2"/>
            <a:ext cx="9144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311652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4" y="1189791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3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3"/>
            <a:ext cx="2821170" cy="1393637"/>
          </a:xfrm>
        </p:spPr>
        <p:txBody>
          <a:bodyPr anchor="b"/>
          <a:lstStyle>
            <a:lvl1pPr marL="0" marR="0" indent="0" algn="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 typeface="Wingdings" charset="0"/>
              <a:buNone/>
              <a:tabLst/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001" y="4699001"/>
            <a:ext cx="5058833" cy="1375832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5942014" y="6107115"/>
            <a:ext cx="2551112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587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302125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396005" y="1189789"/>
            <a:ext cx="703947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408676" y="3000005"/>
            <a:ext cx="7026799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08000" y="4699001"/>
            <a:ext cx="5058833" cy="1375832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7"/>
          </p:nvPr>
        </p:nvSpPr>
        <p:spPr>
          <a:xfrm>
            <a:off x="5716588" y="6116638"/>
            <a:ext cx="2719387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NZ" dirty="0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NZ" dirty="0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 dirty="0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6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E757C-757B-4724-B75F-B6AD15735910}" type="slidenum">
              <a:rPr lang="en-NZ" altLang="en-US"/>
              <a:pPr/>
              <a:t>‹#›</a:t>
            </a:fld>
            <a:endParaRPr lang="en-NZ" altLang="en-US" dirty="0"/>
          </a:p>
        </p:txBody>
      </p:sp>
      <p:sp>
        <p:nvSpPr>
          <p:cNvPr id="65" name="Rectangle 64"/>
          <p:cNvSpPr>
            <a:spLocks noChangeArrowheads="1"/>
          </p:cNvSpPr>
          <p:nvPr userDrawn="1"/>
        </p:nvSpPr>
        <p:spPr bwMode="auto">
          <a:xfrm>
            <a:off x="0" y="1279752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3613890" y="6487515"/>
            <a:ext cx="19479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Copyright World Bank 2017 </a:t>
            </a:r>
            <a:endParaRPr lang="en-US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9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NZ" dirty="0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NZ" dirty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4" y="301625"/>
            <a:ext cx="8439487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599260"/>
            <a:ext cx="8440305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934" y="1025408"/>
            <a:ext cx="8435473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800682B-6087-4FF1-AFA7-883D4B032743}" type="slidenum">
              <a:rPr lang="en-NZ" altLang="en-US"/>
              <a:pPr/>
              <a:t>‹#›</a:t>
            </a:fld>
            <a:endParaRPr lang="en-NZ" altLang="en-US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360363" y="909079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613890" y="6487515"/>
            <a:ext cx="19479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Copyright World Bank 2017 </a:t>
            </a:r>
            <a:endParaRPr lang="en-US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01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934" y="306742"/>
            <a:ext cx="3010890" cy="5616076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295615"/>
            <a:ext cx="5207000" cy="5592567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E3AF3A-7A9A-4A12-9BC3-7E21E59B4522}" type="slidenum">
              <a:rPr lang="en-NZ" altLang="en-US"/>
              <a:pPr/>
              <a:t>‹#›</a:t>
            </a:fld>
            <a:endParaRPr lang="en-NZ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613890" y="6487515"/>
            <a:ext cx="19479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Copyright World Bank 2017 </a:t>
            </a:r>
            <a:endParaRPr lang="en-US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68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796EBFA-8D5A-479D-A980-B0923AA75EBC}" type="slidenum">
              <a:rPr lang="en-NZ" altLang="en-US"/>
              <a:pPr/>
              <a:t>‹#›</a:t>
            </a:fld>
            <a:endParaRPr lang="en-NZ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613890" y="6487515"/>
            <a:ext cx="19479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Copyright World Bank 2017 </a:t>
            </a:r>
            <a:endParaRPr lang="en-US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2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288636"/>
            <a:ext cx="8569158" cy="461819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841" y="1443789"/>
            <a:ext cx="5307263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93" y="1003049"/>
            <a:ext cx="3087853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E963899A-7337-44D0-B524-4F916EBF1EB8}" type="slidenum">
              <a:rPr lang="en-NZ" altLang="en-US"/>
              <a:pPr/>
              <a:t>‹#›</a:t>
            </a:fld>
            <a:endParaRPr lang="en-NZ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25620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47975" y="6356350"/>
            <a:ext cx="5600700" cy="328613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213" y="6329363"/>
            <a:ext cx="2133600" cy="365125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2" r:id="rId1"/>
    <p:sldLayoutId id="2147485463" r:id="rId2"/>
    <p:sldLayoutId id="2147485464" r:id="rId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anose="05000000000000000000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NZ" dirty="0"/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NZ" dirty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0363" y="6356350"/>
            <a:ext cx="3175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100" b="0">
                <a:solidFill>
                  <a:srgbClr val="595959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fld id="{CBCB7F7A-AC76-4493-94FD-1AD22EF1D635}" type="slidenum">
              <a:rPr lang="en-NZ" altLang="en-US"/>
              <a:pPr/>
              <a:t>‹#›</a:t>
            </a:fld>
            <a:endParaRPr lang="en-NZ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1363" y="6356350"/>
            <a:ext cx="5915025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pic>
        <p:nvPicPr>
          <p:cNvPr id="2057" name="Picture 1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3613890" y="6487515"/>
            <a:ext cx="19479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Copyright World Bank 2017 </a:t>
            </a:r>
            <a:endParaRPr lang="en-US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5" r:id="rId1"/>
    <p:sldLayoutId id="2147485466" r:id="rId2"/>
    <p:sldLayoutId id="2147485467" r:id="rId3"/>
    <p:sldLayoutId id="2147485450" r:id="rId4"/>
    <p:sldLayoutId id="2147485451" r:id="rId5"/>
    <p:sldLayoutId id="2147485452" r:id="rId6"/>
    <p:sldLayoutId id="2147485453" r:id="rId7"/>
    <p:sldLayoutId id="2147485454" r:id="rId8"/>
    <p:sldLayoutId id="2147485455" r:id="rId9"/>
    <p:sldLayoutId id="2147485468" r:id="rId10"/>
    <p:sldLayoutId id="2147485456" r:id="rId11"/>
    <p:sldLayoutId id="2147485469" r:id="rId12"/>
    <p:sldLayoutId id="2147485457" r:id="rId13"/>
    <p:sldLayoutId id="2147485458" r:id="rId14"/>
    <p:sldLayoutId id="2147485459" r:id="rId15"/>
    <p:sldLayoutId id="2147485460" r:id="rId16"/>
    <p:sldLayoutId id="2147485470" r:id="rId17"/>
    <p:sldLayoutId id="2147485461" r:id="rId18"/>
    <p:sldLayoutId id="2147485471" r:id="rId19"/>
    <p:sldLayoutId id="2147485472" r:id="rId20"/>
    <p:sldLayoutId id="2147485474" r:id="rId21"/>
    <p:sldLayoutId id="2147485476" r:id="rId22"/>
    <p:sldLayoutId id="2147485477" r:id="rId2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NZ"/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NZ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Paragraph content</a:t>
            </a:r>
          </a:p>
          <a:p>
            <a:pPr lvl="1"/>
            <a:r>
              <a:rPr lang="en-US"/>
              <a:t>Bullets</a:t>
            </a:r>
          </a:p>
          <a:p>
            <a:pPr lvl="5"/>
            <a:r>
              <a:rPr lang="en-US"/>
              <a:t>Bullets</a:t>
            </a:r>
          </a:p>
          <a:p>
            <a:pPr lvl="3"/>
            <a:r>
              <a:rPr lang="en-US"/>
              <a:t>Bullets</a:t>
            </a:r>
          </a:p>
          <a:p>
            <a:pPr lvl="4"/>
            <a:r>
              <a:rPr lang="en-US"/>
              <a:t>Bullets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0363" y="6356350"/>
            <a:ext cx="3175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100" b="0">
                <a:solidFill>
                  <a:srgbClr val="595959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fld id="{CBCB7F7A-AC76-4493-94FD-1AD22EF1D635}" type="slidenum">
              <a:rPr lang="en-NZ" altLang="en-US"/>
              <a:pPr/>
              <a:t>‹#›</a:t>
            </a:fld>
            <a:endParaRPr lang="en-N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1363" y="6356350"/>
            <a:ext cx="5915025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pic>
        <p:nvPicPr>
          <p:cNvPr id="2057" name="Picture 1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5150" y="6311900"/>
            <a:ext cx="19827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3613890" y="6442907"/>
            <a:ext cx="19479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Copyright World Bank 2017 </a:t>
            </a:r>
            <a:endParaRPr lang="en-US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46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9" r:id="rId1"/>
    <p:sldLayoutId id="2147485480" r:id="rId2"/>
    <p:sldLayoutId id="2147485481" r:id="rId3"/>
    <p:sldLayoutId id="2147485482" r:id="rId4"/>
    <p:sldLayoutId id="2147485483" r:id="rId5"/>
    <p:sldLayoutId id="2147485484" r:id="rId6"/>
    <p:sldLayoutId id="2147485485" r:id="rId7"/>
    <p:sldLayoutId id="2147485486" r:id="rId8"/>
    <p:sldLayoutId id="2147485487" r:id="rId9"/>
    <p:sldLayoutId id="2147485488" r:id="rId10"/>
    <p:sldLayoutId id="2147485489" r:id="rId11"/>
    <p:sldLayoutId id="2147485490" r:id="rId12"/>
    <p:sldLayoutId id="2147485491" r:id="rId13"/>
    <p:sldLayoutId id="2147485492" r:id="rId14"/>
    <p:sldLayoutId id="2147485493" r:id="rId15"/>
    <p:sldLayoutId id="2147485494" r:id="rId16"/>
    <p:sldLayoutId id="2147485495" r:id="rId17"/>
    <p:sldLayoutId id="2147485496" r:id="rId18"/>
    <p:sldLayoutId id="2147485497" r:id="rId19"/>
    <p:sldLayoutId id="2147485498" r:id="rId20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chemeClr val="tx1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itunes.apple.com/us/app/world-bank-group-finances/id465555488?mt=8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itunes.apple.com/us/app/world-bank-project-procurement/id911312962?mt=8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ubdocs.worldbank.org/en/123601488224013672/PPSD-Short-Form-Final.pdf" TargetMode="External"/><Relationship Id="rId5" Type="http://schemas.openxmlformats.org/officeDocument/2006/relationships/hyperlink" Target="http://www.worldbank.org/en/projects-operations/products-and-services/brief/procurement-new-framework" TargetMode="External"/><Relationship Id="rId4" Type="http://schemas.openxmlformats.org/officeDocument/2006/relationships/hyperlink" Target="http://www.worldbank.org/en/projects-operations/products-and-services/brief/procurement-new-framework#SPD" TargetMode="External"/><Relationship Id="rId9" Type="http://schemas.openxmlformats.org/officeDocument/2006/relationships/hyperlink" Target="https://www.devbusiness.com/Search/Search.aspx?PreLoadProjects=1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006" y="5730286"/>
            <a:ext cx="3399139" cy="66492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8362" y="500063"/>
            <a:ext cx="8677407" cy="3064668"/>
          </a:xfrm>
        </p:spPr>
        <p:txBody>
          <a:bodyPr anchor="t" anchorCtr="0">
            <a:normAutofit/>
          </a:bodyPr>
          <a:lstStyle/>
          <a:p>
            <a:pPr algn="ctr">
              <a:defRPr/>
            </a:pPr>
            <a:r>
              <a:rPr lang="en-US" dirty="0">
                <a:ea typeface="+mj-ea"/>
                <a:cs typeface="+mj-cs"/>
              </a:rPr>
              <a:t>2016 Procurement Framework</a:t>
            </a:r>
            <a:br>
              <a:rPr lang="en-US" dirty="0">
                <a:ea typeface="+mj-ea"/>
                <a:cs typeface="+mj-cs"/>
              </a:rPr>
            </a:br>
            <a:br>
              <a:rPr lang="en-US" dirty="0">
                <a:ea typeface="+mj-ea"/>
                <a:cs typeface="+mj-cs"/>
              </a:rPr>
            </a:br>
            <a:r>
              <a:rPr lang="en-US" sz="3200" cap="none" dirty="0">
                <a:ea typeface="+mj-ea"/>
                <a:cs typeface="+mj-cs"/>
              </a:rPr>
              <a:t>Selection Methods and Approaches </a:t>
            </a:r>
            <a:br>
              <a:rPr lang="en-US" sz="3200" cap="none" dirty="0">
                <a:ea typeface="+mj-ea"/>
                <a:cs typeface="+mj-cs"/>
              </a:rPr>
            </a:br>
            <a:br>
              <a:rPr lang="en-US" sz="3200" cap="none" dirty="0">
                <a:ea typeface="+mj-ea"/>
                <a:cs typeface="+mj-cs"/>
              </a:rPr>
            </a:br>
            <a:r>
              <a:rPr lang="en-US" sz="3200" cap="none" dirty="0">
                <a:ea typeface="+mj-ea"/>
                <a:cs typeface="+mj-cs"/>
              </a:rPr>
              <a:t> Goods, Works, Non-consulting and  </a:t>
            </a:r>
            <a:br>
              <a:rPr lang="en-US" sz="3200" cap="none" dirty="0">
                <a:ea typeface="+mj-ea"/>
                <a:cs typeface="+mj-cs"/>
              </a:rPr>
            </a:br>
            <a:r>
              <a:rPr lang="en-US" sz="3200" cap="none" dirty="0">
                <a:ea typeface="+mj-ea"/>
                <a:cs typeface="+mj-cs"/>
              </a:rPr>
              <a:t>Consulting Services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70385" y="5810903"/>
            <a:ext cx="1287532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  <a:buClrTx/>
            </a:pPr>
            <a:r>
              <a:rPr lang="en-US" altLang="en-US" sz="1800" dirty="0">
                <a:latin typeface="+mn-lt"/>
                <a:cs typeface="Arial" panose="020B0604020202020204" pitchFamily="34" charset="0"/>
              </a:rPr>
              <a:t>April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82" y="5484141"/>
            <a:ext cx="4060380" cy="10541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82695" y="1469645"/>
            <a:ext cx="2019263" cy="854080"/>
            <a:chOff x="683703" y="1267087"/>
            <a:chExt cx="2692351" cy="1138773"/>
          </a:xfrm>
        </p:grpSpPr>
        <p:sp>
          <p:nvSpPr>
            <p:cNvPr id="11" name="TextBox 10"/>
            <p:cNvSpPr txBox="1"/>
            <p:nvPr/>
          </p:nvSpPr>
          <p:spPr>
            <a:xfrm>
              <a:off x="683703" y="1267087"/>
              <a:ext cx="1746454" cy="1138773"/>
            </a:xfrm>
            <a:prstGeom prst="rect">
              <a:avLst/>
            </a:prstGeom>
            <a:solidFill>
              <a:srgbClr val="FF9933"/>
            </a:solidFill>
          </p:spPr>
          <p:txBody>
            <a:bodyPr wrap="square" rtlCol="0">
              <a:spAutoFit/>
            </a:bodyPr>
            <a:lstStyle/>
            <a:p>
              <a:r>
                <a:rPr lang="en-US" sz="4950" dirty="0">
                  <a:solidFill>
                    <a:schemeClr val="bg1"/>
                  </a:solidFill>
                  <a:latin typeface="+mn-lt"/>
                </a:rPr>
                <a:t>6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1369255" y="1299246"/>
              <a:ext cx="2006799" cy="1055665"/>
            </a:xfrm>
            <a:prstGeom prst="ellipse">
              <a:avLst/>
            </a:prstGeom>
            <a:solidFill>
              <a:srgbClr val="FF9933"/>
            </a:solidFill>
            <a:ln w="66675">
              <a:solidFill>
                <a:srgbClr val="FFC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82695" y="4802470"/>
            <a:ext cx="2019263" cy="854080"/>
            <a:chOff x="683703" y="1246915"/>
            <a:chExt cx="2692351" cy="1138773"/>
          </a:xfrm>
        </p:grpSpPr>
        <p:sp>
          <p:nvSpPr>
            <p:cNvPr id="30" name="TextBox 29"/>
            <p:cNvSpPr txBox="1"/>
            <p:nvPr/>
          </p:nvSpPr>
          <p:spPr>
            <a:xfrm>
              <a:off x="683703" y="1246915"/>
              <a:ext cx="1746454" cy="1138773"/>
            </a:xfrm>
            <a:prstGeom prst="rect">
              <a:avLst/>
            </a:prstGeom>
            <a:solidFill>
              <a:srgbClr val="A0D565"/>
            </a:solidFill>
          </p:spPr>
          <p:txBody>
            <a:bodyPr wrap="square" rtlCol="0">
              <a:spAutoFit/>
            </a:bodyPr>
            <a:lstStyle/>
            <a:p>
              <a:r>
                <a:rPr lang="en-US" sz="4950" dirty="0">
                  <a:solidFill>
                    <a:schemeClr val="bg1"/>
                  </a:solidFill>
                  <a:latin typeface="+mn-lt"/>
                </a:rPr>
                <a:t>8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1369255" y="1261538"/>
              <a:ext cx="2006799" cy="1055665"/>
            </a:xfrm>
            <a:prstGeom prst="ellipse">
              <a:avLst/>
            </a:prstGeom>
            <a:solidFill>
              <a:srgbClr val="A0D565"/>
            </a:solidFill>
            <a:ln w="66675">
              <a:solidFill>
                <a:srgbClr val="CAE8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82695" y="3080791"/>
            <a:ext cx="2019263" cy="854080"/>
            <a:chOff x="683703" y="1267087"/>
            <a:chExt cx="2692351" cy="1138773"/>
          </a:xfrm>
        </p:grpSpPr>
        <p:sp>
          <p:nvSpPr>
            <p:cNvPr id="38" name="TextBox 37"/>
            <p:cNvSpPr txBox="1"/>
            <p:nvPr/>
          </p:nvSpPr>
          <p:spPr>
            <a:xfrm>
              <a:off x="683703" y="1267087"/>
              <a:ext cx="1746454" cy="1138773"/>
            </a:xfrm>
            <a:prstGeom prst="rect">
              <a:avLst/>
            </a:prstGeom>
            <a:solidFill>
              <a:srgbClr val="E65F59"/>
            </a:solidFill>
          </p:spPr>
          <p:txBody>
            <a:bodyPr wrap="square" rtlCol="0">
              <a:spAutoFit/>
            </a:bodyPr>
            <a:lstStyle/>
            <a:p>
              <a:r>
                <a:rPr lang="en-US" sz="4950" dirty="0">
                  <a:solidFill>
                    <a:schemeClr val="bg1"/>
                  </a:solidFill>
                  <a:latin typeface="+mn-lt"/>
                </a:rPr>
                <a:t>7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1369255" y="1280392"/>
              <a:ext cx="2006799" cy="1089174"/>
            </a:xfrm>
            <a:prstGeom prst="ellipse">
              <a:avLst/>
            </a:prstGeom>
            <a:solidFill>
              <a:srgbClr val="E65F59"/>
            </a:solidFill>
            <a:ln w="66675">
              <a:solidFill>
                <a:srgbClr val="F09E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51414" y="1706675"/>
            <a:ext cx="159598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US" sz="1650" kern="0" dirty="0">
                <a:solidFill>
                  <a:schemeClr val="bg1"/>
                </a:solidFill>
                <a:latin typeface="+mn-lt"/>
              </a:rPr>
              <a:t>Commodities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1414" y="3090770"/>
            <a:ext cx="1595984" cy="750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US" sz="1425" kern="0" dirty="0">
                <a:solidFill>
                  <a:schemeClr val="bg1"/>
                </a:solidFill>
                <a:latin typeface="+mn-lt"/>
              </a:rPr>
              <a:t>Community Driven Development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51414" y="4909229"/>
            <a:ext cx="15959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US" sz="1650" kern="0" dirty="0">
                <a:solidFill>
                  <a:schemeClr val="bg1"/>
                </a:solidFill>
                <a:latin typeface="+mn-lt"/>
              </a:rPr>
              <a:t>Force Accounts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388866" y="1408796"/>
            <a:ext cx="6423854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0" kern="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Can use:</a:t>
            </a:r>
          </a:p>
          <a:p>
            <a:pPr marL="685800" lvl="1" indent="-285750">
              <a:buFont typeface="Wingdings" panose="05000000000000000000" pitchFamily="2" charset="2"/>
              <a:buChar char=""/>
            </a:pPr>
            <a:r>
              <a:rPr lang="en-US" sz="1800" b="0" kern="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Framework Agreement</a:t>
            </a:r>
          </a:p>
          <a:p>
            <a:pPr marL="685800" lvl="1" indent="-285750">
              <a:buFont typeface="Wingdings" panose="05000000000000000000" pitchFamily="2" charset="2"/>
              <a:buChar char=""/>
            </a:pPr>
            <a:r>
              <a:rPr lang="en-US" sz="1800" b="0" kern="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Request For Quotation (RFQ)</a:t>
            </a:r>
          </a:p>
          <a:p>
            <a:pPr marL="685800" lvl="1" indent="-285750">
              <a:buFont typeface="Wingdings" panose="05000000000000000000" pitchFamily="2" charset="2"/>
              <a:buChar char=""/>
            </a:pPr>
            <a:r>
              <a:rPr lang="en-US" sz="1800" b="0" kern="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E-reverse auction where there are PQ/registered firms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392844" y="2808978"/>
            <a:ext cx="6374436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0" kern="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Call for participation of local communities/NGOs with local know-how, Goods, or employ local labor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0" kern="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usually a large number of small-value contracts often in remote areas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0" kern="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use RFQ: local competitive bidding for Goods or Works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0" kern="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use direct contracting: small-value GWNcS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392844" y="4757704"/>
            <a:ext cx="6282352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0" kern="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works and non-consultant services carried out by government department using own personnel and equipment – Force Account unit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0" kern="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use department’s own procedures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0" kern="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apply rigorous quality checks and inspections</a:t>
            </a:r>
          </a:p>
        </p:txBody>
      </p:sp>
      <p:sp>
        <p:nvSpPr>
          <p:cNvPr id="21" name="Title 5"/>
          <p:cNvSpPr txBox="1">
            <a:spLocks/>
          </p:cNvSpPr>
          <p:nvPr/>
        </p:nvSpPr>
        <p:spPr bwMode="auto">
          <a:xfrm>
            <a:off x="421843" y="233408"/>
            <a:ext cx="84613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3200" kern="0" dirty="0">
                <a:solidFill>
                  <a:srgbClr val="002345"/>
                </a:solidFill>
                <a:ea typeface="ＭＳ Ｐゴシック" charset="0"/>
              </a:rPr>
              <a:t>Selection Arrangements (Cont’d)</a:t>
            </a:r>
          </a:p>
        </p:txBody>
      </p:sp>
    </p:spTree>
    <p:extLst>
      <p:ext uri="{BB962C8B-B14F-4D97-AF65-F5344CB8AC3E}">
        <p14:creationId xmlns:p14="http://schemas.microsoft.com/office/powerpoint/2010/main" val="3247901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71955" y="1620049"/>
            <a:ext cx="4493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  <a:latin typeface="+mj-lt"/>
              </a:rPr>
              <a:t>Framework Agreements (FA)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2178" y="2256425"/>
            <a:ext cx="8240955" cy="5909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  <a:spcAft>
                <a:spcPts val="900"/>
              </a:spcAft>
            </a:pPr>
            <a:r>
              <a:rPr lang="en-US" sz="1800" b="0" dirty="0">
                <a:latin typeface="+mn-lt"/>
                <a:cs typeface="Arial" panose="020B0604020202020204" pitchFamily="34" charset="0"/>
              </a:rPr>
              <a:t>An agreement with one or more firms to supply GWNcS, on an as-needed basis, over an agreed period of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2178" y="2795731"/>
            <a:ext cx="5133676" cy="26586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sz="1800" b="0" dirty="0">
                <a:solidFill>
                  <a:schemeClr val="bg2"/>
                </a:solidFill>
                <a:latin typeface="+mn-lt"/>
                <a:cs typeface="Arial" panose="020B0604020202020204" pitchFamily="34" charset="0"/>
              </a:rPr>
              <a:t>Key changes </a:t>
            </a:r>
          </a:p>
          <a:p>
            <a:pPr marL="342900" indent="-342900">
              <a:lnSpc>
                <a:spcPct val="90000"/>
              </a:lnSpc>
              <a:spcBef>
                <a:spcPts val="225"/>
              </a:spcBef>
              <a:spcAft>
                <a:spcPts val="451"/>
              </a:spcAft>
              <a:buFont typeface="Wingdings" panose="05000000000000000000" pitchFamily="2" charset="2"/>
              <a:buChar char="§"/>
            </a:pPr>
            <a:r>
              <a:rPr lang="en-US" sz="1800" b="0" dirty="0">
                <a:latin typeface="+mn-lt"/>
                <a:cs typeface="Arial" panose="020B0604020202020204" pitchFamily="34" charset="0"/>
              </a:rPr>
              <a:t>for new FA = restrictions on use have been removed  </a:t>
            </a:r>
          </a:p>
          <a:p>
            <a:pPr marL="342900" indent="-342900">
              <a:lnSpc>
                <a:spcPct val="90000"/>
              </a:lnSpc>
              <a:spcBef>
                <a:spcPts val="225"/>
              </a:spcBef>
              <a:spcAft>
                <a:spcPts val="451"/>
              </a:spcAft>
              <a:buFont typeface="Wingdings" panose="05000000000000000000" pitchFamily="2" charset="2"/>
              <a:buChar char="§"/>
            </a:pPr>
            <a:r>
              <a:rPr lang="en-US" sz="1800" b="0" dirty="0">
                <a:latin typeface="+mn-lt"/>
                <a:cs typeface="Arial" panose="020B0604020202020204" pitchFamily="34" charset="0"/>
              </a:rPr>
              <a:t>for pre-existing FA = consistent with Core Procurement Principles</a:t>
            </a:r>
          </a:p>
          <a:p>
            <a:pPr marL="342900" indent="-342900">
              <a:lnSpc>
                <a:spcPct val="90000"/>
              </a:lnSpc>
              <a:spcBef>
                <a:spcPts val="225"/>
              </a:spcBef>
              <a:spcAft>
                <a:spcPts val="451"/>
              </a:spcAft>
              <a:buFont typeface="Wingdings" panose="05000000000000000000" pitchFamily="2" charset="2"/>
              <a:buChar char="§"/>
            </a:pPr>
            <a:r>
              <a:rPr lang="en-US" sz="1800" b="0" dirty="0">
                <a:latin typeface="+mn-lt"/>
                <a:cs typeface="Arial" panose="020B0604020202020204" pitchFamily="34" charset="0"/>
              </a:rPr>
              <a:t>more detailed procedures provided for the operation of FAs</a:t>
            </a:r>
          </a:p>
          <a:p>
            <a:pPr marL="342900" indent="-342900">
              <a:lnSpc>
                <a:spcPct val="90000"/>
              </a:lnSpc>
              <a:spcBef>
                <a:spcPts val="225"/>
              </a:spcBef>
              <a:spcAft>
                <a:spcPts val="451"/>
              </a:spcAft>
              <a:buFont typeface="Wingdings" panose="05000000000000000000" pitchFamily="2" charset="2"/>
              <a:buChar char="§"/>
            </a:pPr>
            <a:r>
              <a:rPr lang="en-US" sz="1800" b="0" dirty="0">
                <a:latin typeface="+mn-lt"/>
                <a:cs typeface="Arial" panose="020B0604020202020204" pitchFamily="34" charset="0"/>
              </a:rPr>
              <a:t>use of FAs now expanded beyond GWNcS to include Consulting Services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344317" y="3172784"/>
            <a:ext cx="2544012" cy="2675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9BCC"/>
                </a:solidFill>
                <a:latin typeface="+mn-lt"/>
                <a:cs typeface="Arial" panose="020B0604020202020204" pitchFamily="34" charset="0"/>
              </a:rPr>
              <a:t>Examples</a:t>
            </a:r>
          </a:p>
          <a:p>
            <a:pPr marL="285750" indent="-285750">
              <a:lnSpc>
                <a:spcPct val="90000"/>
              </a:lnSpc>
              <a:spcBef>
                <a:spcPts val="225"/>
              </a:spcBef>
              <a:spcAft>
                <a:spcPts val="451"/>
              </a:spcAft>
              <a:buFont typeface="Wingdings" panose="05000000000000000000" pitchFamily="2" charset="2"/>
              <a:buChar char="§"/>
            </a:pPr>
            <a:r>
              <a:rPr lang="en-US" b="0" dirty="0">
                <a:latin typeface="+mn-lt"/>
                <a:cs typeface="Arial" panose="020B0604020202020204" pitchFamily="34" charset="0"/>
              </a:rPr>
              <a:t>desktops + laptops</a:t>
            </a:r>
          </a:p>
          <a:p>
            <a:pPr marL="285750" indent="-285750">
              <a:lnSpc>
                <a:spcPct val="90000"/>
              </a:lnSpc>
              <a:spcBef>
                <a:spcPts val="225"/>
              </a:spcBef>
              <a:spcAft>
                <a:spcPts val="451"/>
              </a:spcAft>
              <a:buFont typeface="Wingdings" panose="05000000000000000000" pitchFamily="2" charset="2"/>
              <a:buChar char="§"/>
            </a:pPr>
            <a:r>
              <a:rPr lang="en-US" b="0" dirty="0">
                <a:latin typeface="+mn-lt"/>
                <a:cs typeface="Arial" panose="020B0604020202020204" pitchFamily="34" charset="0"/>
              </a:rPr>
              <a:t>stationery + consumables</a:t>
            </a:r>
          </a:p>
          <a:p>
            <a:pPr marL="285750" indent="-285750">
              <a:lnSpc>
                <a:spcPct val="90000"/>
              </a:lnSpc>
              <a:spcBef>
                <a:spcPts val="225"/>
              </a:spcBef>
              <a:spcAft>
                <a:spcPts val="451"/>
              </a:spcAft>
              <a:buFont typeface="Wingdings" panose="05000000000000000000" pitchFamily="2" charset="2"/>
              <a:buChar char="§"/>
            </a:pPr>
            <a:r>
              <a:rPr lang="en-US" b="0" dirty="0">
                <a:latin typeface="+mn-lt"/>
                <a:cs typeface="Arial" panose="020B0604020202020204" pitchFamily="34" charset="0"/>
              </a:rPr>
              <a:t>pharmaceuticals</a:t>
            </a:r>
          </a:p>
          <a:p>
            <a:pPr marL="285750" indent="-285750">
              <a:lnSpc>
                <a:spcPct val="90000"/>
              </a:lnSpc>
              <a:spcBef>
                <a:spcPts val="225"/>
              </a:spcBef>
              <a:spcAft>
                <a:spcPts val="451"/>
              </a:spcAft>
              <a:buFont typeface="Wingdings" panose="05000000000000000000" pitchFamily="2" charset="2"/>
              <a:buChar char="§"/>
            </a:pPr>
            <a:r>
              <a:rPr lang="en-US" b="0" dirty="0">
                <a:latin typeface="+mn-lt"/>
                <a:cs typeface="Arial" panose="020B0604020202020204" pitchFamily="34" charset="0"/>
              </a:rPr>
              <a:t>vehicles</a:t>
            </a:r>
          </a:p>
          <a:p>
            <a:pPr marL="285750" indent="-285750">
              <a:lnSpc>
                <a:spcPct val="90000"/>
              </a:lnSpc>
              <a:spcBef>
                <a:spcPts val="225"/>
              </a:spcBef>
              <a:spcAft>
                <a:spcPts val="451"/>
              </a:spcAft>
              <a:buFont typeface="Wingdings" panose="05000000000000000000" pitchFamily="2" charset="2"/>
              <a:buChar char="§"/>
            </a:pPr>
            <a:r>
              <a:rPr lang="en-US" b="0" dirty="0">
                <a:latin typeface="+mn-lt"/>
                <a:cs typeface="Arial" panose="020B0604020202020204" pitchFamily="34" charset="0"/>
              </a:rPr>
              <a:t>panel of experts</a:t>
            </a:r>
          </a:p>
          <a:p>
            <a:pPr marL="285750" indent="-285750">
              <a:lnSpc>
                <a:spcPct val="90000"/>
              </a:lnSpc>
              <a:spcBef>
                <a:spcPts val="225"/>
              </a:spcBef>
              <a:spcAft>
                <a:spcPts val="451"/>
              </a:spcAft>
              <a:buFont typeface="Wingdings" panose="05000000000000000000" pitchFamily="2" charset="2"/>
              <a:buChar char="§"/>
            </a:pPr>
            <a:r>
              <a:rPr lang="en-US" b="0" dirty="0">
                <a:latin typeface="+mn-lt"/>
                <a:cs typeface="Arial" panose="020B0604020202020204" pitchFamily="34" charset="0"/>
              </a:rPr>
              <a:t>emergency response</a:t>
            </a:r>
          </a:p>
          <a:p>
            <a:pPr marL="285750" indent="-285750">
              <a:lnSpc>
                <a:spcPct val="90000"/>
              </a:lnSpc>
              <a:spcBef>
                <a:spcPts val="225"/>
              </a:spcBef>
              <a:spcAft>
                <a:spcPts val="451"/>
              </a:spcAft>
              <a:buFont typeface="Wingdings" panose="05000000000000000000" pitchFamily="2" charset="2"/>
              <a:buChar char="§"/>
            </a:pPr>
            <a:r>
              <a:rPr lang="en-US" b="0" dirty="0">
                <a:latin typeface="+mn-lt"/>
                <a:cs typeface="Arial" panose="020B0604020202020204" pitchFamily="34" charset="0"/>
              </a:rPr>
              <a:t>small works</a:t>
            </a:r>
          </a:p>
        </p:txBody>
      </p:sp>
      <p:sp>
        <p:nvSpPr>
          <p:cNvPr id="9" name="Title 5"/>
          <p:cNvSpPr txBox="1">
            <a:spLocks/>
          </p:cNvSpPr>
          <p:nvPr/>
        </p:nvSpPr>
        <p:spPr bwMode="auto">
          <a:xfrm>
            <a:off x="421843" y="233408"/>
            <a:ext cx="84613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3200" kern="0" dirty="0">
                <a:solidFill>
                  <a:srgbClr val="002345"/>
                </a:solidFill>
                <a:ea typeface="ＭＳ Ｐゴシック" charset="0"/>
              </a:rPr>
              <a:t>Particular Types of Contractual Arrangements</a:t>
            </a:r>
          </a:p>
        </p:txBody>
      </p:sp>
    </p:spTree>
    <p:extLst>
      <p:ext uri="{BB962C8B-B14F-4D97-AF65-F5344CB8AC3E}">
        <p14:creationId xmlns:p14="http://schemas.microsoft.com/office/powerpoint/2010/main" val="4288580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03000" y="1844116"/>
            <a:ext cx="5580218" cy="3416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0" kern="0" dirty="0">
                <a:latin typeface="+mn-lt"/>
                <a:cs typeface="Arial" panose="020B0604020202020204" pitchFamily="34" charset="0"/>
              </a:rPr>
              <a:t>Approach and negotiate with only one firm. </a:t>
            </a:r>
            <a:endParaRPr lang="en-US" sz="1800" b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61793" y="2901130"/>
            <a:ext cx="2078868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kern="0" dirty="0">
                <a:solidFill>
                  <a:srgbClr val="EDB73F"/>
                </a:solidFill>
                <a:cs typeface="Arial" panose="020B0604020202020204" pitchFamily="34" charset="0"/>
              </a:rPr>
              <a:t>OPEN COMPETITION</a:t>
            </a:r>
            <a:endParaRPr lang="en-US" sz="1500" dirty="0">
              <a:solidFill>
                <a:srgbClr val="EDB73F"/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4726" y="3852145"/>
            <a:ext cx="2078868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kern="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LIMITED COMPETITION</a:t>
            </a:r>
            <a:endParaRPr lang="en-US" sz="1500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63003" y="1844116"/>
            <a:ext cx="2078868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kern="0" dirty="0">
                <a:solidFill>
                  <a:srgbClr val="44546A"/>
                </a:solidFill>
                <a:cs typeface="Arial" panose="020B0604020202020204" pitchFamily="34" charset="0"/>
              </a:rPr>
              <a:t>DIRECT APPROACH </a:t>
            </a:r>
            <a:endParaRPr lang="en-US" sz="1500" dirty="0">
              <a:solidFill>
                <a:srgbClr val="44546A"/>
              </a:solidFill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5672" y="2220031"/>
            <a:ext cx="173660" cy="1917825"/>
          </a:xfrm>
          <a:prstGeom prst="rect">
            <a:avLst/>
          </a:prstGeom>
          <a:gradFill>
            <a:gsLst>
              <a:gs pos="48000">
                <a:schemeClr val="bg1">
                  <a:lumMod val="50000"/>
                </a:schemeClr>
              </a:gs>
              <a:gs pos="7000">
                <a:sysClr val="window" lastClr="FFFFFF">
                  <a:lumMod val="65000"/>
                </a:sysClr>
              </a:gs>
              <a:gs pos="100000">
                <a:sysClr val="windowText" lastClr="000000">
                  <a:lumMod val="75000"/>
                  <a:lumOff val="25000"/>
                </a:sysClr>
              </a:gs>
            </a:gsLst>
            <a:path path="circle">
              <a:fillToRect l="50000" t="50000" r="50000" b="50000"/>
            </a:path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20772" y="1700108"/>
            <a:ext cx="619542" cy="619542"/>
            <a:chOff x="4797778" y="1162756"/>
            <a:chExt cx="699911" cy="699911"/>
          </a:xfrm>
        </p:grpSpPr>
        <p:sp>
          <p:nvSpPr>
            <p:cNvPr id="31" name="Oval 30"/>
            <p:cNvSpPr/>
            <p:nvPr/>
          </p:nvSpPr>
          <p:spPr>
            <a:xfrm>
              <a:off x="4797778" y="1162756"/>
              <a:ext cx="699911" cy="69991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prstClr val="white"/>
                </a:solidFill>
                <a:latin typeface="Calibri"/>
                <a:ea typeface="+mn-ea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4890911" y="1255889"/>
              <a:ext cx="513644" cy="513644"/>
            </a:xfrm>
            <a:prstGeom prst="ellipse">
              <a:avLst/>
            </a:prstGeom>
            <a:solidFill>
              <a:srgbClr val="296480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prstClr val="white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20772" y="3813417"/>
            <a:ext cx="619542" cy="619542"/>
            <a:chOff x="4797778" y="1162756"/>
            <a:chExt cx="699911" cy="699911"/>
          </a:xfrm>
        </p:grpSpPr>
        <p:sp>
          <p:nvSpPr>
            <p:cNvPr id="34" name="Oval 33"/>
            <p:cNvSpPr/>
            <p:nvPr/>
          </p:nvSpPr>
          <p:spPr>
            <a:xfrm>
              <a:off x="4797778" y="1162756"/>
              <a:ext cx="699911" cy="69991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prstClr val="white"/>
                </a:solidFill>
                <a:latin typeface="Calibri"/>
                <a:ea typeface="+mn-ea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4890911" y="1255889"/>
              <a:ext cx="513644" cy="513644"/>
            </a:xfrm>
            <a:prstGeom prst="ellipse">
              <a:avLst/>
            </a:prstGeom>
            <a:solidFill>
              <a:srgbClr val="F4614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prstClr val="white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01260" y="2748573"/>
            <a:ext cx="619542" cy="619542"/>
            <a:chOff x="4797778" y="1162756"/>
            <a:chExt cx="699911" cy="699911"/>
          </a:xfrm>
        </p:grpSpPr>
        <p:sp>
          <p:nvSpPr>
            <p:cNvPr id="37" name="Oval 36"/>
            <p:cNvSpPr/>
            <p:nvPr/>
          </p:nvSpPr>
          <p:spPr>
            <a:xfrm>
              <a:off x="4797778" y="1162756"/>
              <a:ext cx="699911" cy="69991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prstClr val="white"/>
                </a:solidFill>
                <a:latin typeface="Calibri"/>
                <a:ea typeface="+mn-ea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890911" y="1255889"/>
              <a:ext cx="513644" cy="513644"/>
            </a:xfrm>
            <a:prstGeom prst="ellipse">
              <a:avLst/>
            </a:prstGeom>
            <a:solidFill>
              <a:srgbClr val="F1C96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prstClr val="white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44414" y="1836705"/>
            <a:ext cx="393949" cy="4247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40">
              <a:lnSpc>
                <a:spcPct val="90000"/>
              </a:lnSpc>
            </a:pP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5527" y="2841156"/>
            <a:ext cx="393949" cy="4247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40">
              <a:lnSpc>
                <a:spcPct val="90000"/>
              </a:lnSpc>
            </a:pP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3207" y="3893695"/>
            <a:ext cx="393949" cy="4247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40">
              <a:lnSpc>
                <a:spcPct val="90000"/>
              </a:lnSpc>
            </a:pP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89059" y="2873522"/>
            <a:ext cx="5580218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0" kern="0" dirty="0">
                <a:latin typeface="+mn-lt"/>
                <a:cs typeface="Arial" panose="020B0604020202020204" pitchFamily="34" charset="0"/>
              </a:rPr>
              <a:t>Opportunity is openly advertised. All eligible firms have equal opportunity to participate. This is the Bank’s preferred option.</a:t>
            </a:r>
            <a:endParaRPr lang="en-US" sz="1800" b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89059" y="3879639"/>
            <a:ext cx="5580218" cy="5909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0" kern="0" dirty="0">
                <a:latin typeface="+mn-lt"/>
                <a:cs typeface="Arial" panose="020B0604020202020204" pitchFamily="34" charset="0"/>
              </a:rPr>
              <a:t>Competition is limited to those firms that are invited to participate. No open advertisement. </a:t>
            </a:r>
            <a:endParaRPr lang="en-US" sz="1800" b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5672" y="5218834"/>
            <a:ext cx="7617718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endParaRPr lang="en-US" sz="1800" b="0" kern="0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800" b="0" i="1" kern="0" dirty="0">
                <a:latin typeface="Andes" panose="02000000000000000000" pitchFamily="50" charset="0"/>
                <a:cs typeface="Arial" panose="020B0604020202020204" pitchFamily="34" charset="0"/>
              </a:rPr>
              <a:t>NOTE: All of these options may be used when approaching </a:t>
            </a:r>
            <a:r>
              <a:rPr lang="en-US" sz="1800" i="1" kern="0" dirty="0">
                <a:latin typeface="Andes" panose="02000000000000000000" pitchFamily="50" charset="0"/>
                <a:cs typeface="Arial" panose="020B0604020202020204" pitchFamily="34" charset="0"/>
              </a:rPr>
              <a:t>national or international </a:t>
            </a:r>
            <a:r>
              <a:rPr lang="en-US" sz="1800" b="0" i="1" kern="0" dirty="0">
                <a:latin typeface="Andes" panose="02000000000000000000" pitchFamily="50" charset="0"/>
                <a:cs typeface="Arial" panose="020B0604020202020204" pitchFamily="34" charset="0"/>
              </a:rPr>
              <a:t>markets.</a:t>
            </a:r>
            <a:endParaRPr lang="en-US" sz="1800" b="0" i="1" dirty="0">
              <a:latin typeface="Andes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5" name="Title 5"/>
          <p:cNvSpPr txBox="1">
            <a:spLocks/>
          </p:cNvSpPr>
          <p:nvPr/>
        </p:nvSpPr>
        <p:spPr bwMode="auto">
          <a:xfrm>
            <a:off x="421843" y="233408"/>
            <a:ext cx="84613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3200" kern="0" dirty="0">
                <a:solidFill>
                  <a:srgbClr val="002345"/>
                </a:solidFill>
                <a:ea typeface="ＭＳ Ｐゴシック" charset="0"/>
              </a:rPr>
              <a:t>Market Approach Options</a:t>
            </a:r>
          </a:p>
        </p:txBody>
      </p:sp>
    </p:spTree>
    <p:extLst>
      <p:ext uri="{BB962C8B-B14F-4D97-AF65-F5344CB8AC3E}">
        <p14:creationId xmlns:p14="http://schemas.microsoft.com/office/powerpoint/2010/main" val="996802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93263" y="2311758"/>
            <a:ext cx="5714373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0" dirty="0">
                <a:latin typeface="+mn-lt"/>
                <a:cs typeface="Arial" panose="020B0604020202020204" pitchFamily="34" charset="0"/>
              </a:rPr>
              <a:t>Shortlisting process normally used with RFBs. PQ is optional depending upon the category of procurement, size, risk and complexity.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14395" y="3329405"/>
            <a:ext cx="2078868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kern="0" dirty="0">
                <a:solidFill>
                  <a:srgbClr val="FF4B4B"/>
                </a:solidFill>
                <a:latin typeface="+mn-lt"/>
                <a:cs typeface="Arial" panose="020B0604020202020204" pitchFamily="34" charset="0"/>
              </a:rPr>
              <a:t>INITIAL SELECTION</a:t>
            </a:r>
            <a:endParaRPr lang="en-US" sz="1500" dirty="0">
              <a:solidFill>
                <a:srgbClr val="FF4B4B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14395" y="2362254"/>
            <a:ext cx="2078868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kern="0" dirty="0">
                <a:solidFill>
                  <a:srgbClr val="44546A"/>
                </a:solidFill>
                <a:latin typeface="+mn-lt"/>
                <a:cs typeface="Arial" panose="020B0604020202020204" pitchFamily="34" charset="0"/>
              </a:rPr>
              <a:t>PRE-QUALIFICATION </a:t>
            </a:r>
            <a:endParaRPr lang="en-US" sz="1500" dirty="0">
              <a:solidFill>
                <a:srgbClr val="44546A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9619" y="2006407"/>
            <a:ext cx="175205" cy="1195208"/>
          </a:xfrm>
          <a:prstGeom prst="rect">
            <a:avLst/>
          </a:prstGeom>
          <a:gradFill>
            <a:gsLst>
              <a:gs pos="48000">
                <a:schemeClr val="bg1">
                  <a:lumMod val="50000"/>
                </a:schemeClr>
              </a:gs>
              <a:gs pos="7000">
                <a:sysClr val="window" lastClr="FFFFFF">
                  <a:lumMod val="65000"/>
                </a:sysClr>
              </a:gs>
              <a:gs pos="100000">
                <a:sysClr val="windowText" lastClr="000000">
                  <a:lumMod val="75000"/>
                  <a:lumOff val="25000"/>
                </a:sysClr>
              </a:gs>
            </a:gsLst>
            <a:path path="circle">
              <a:fillToRect l="50000" t="50000" r="50000" b="50000"/>
            </a:path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55244" y="2269906"/>
            <a:ext cx="619542" cy="619542"/>
            <a:chOff x="4797778" y="1162756"/>
            <a:chExt cx="699911" cy="699911"/>
          </a:xfrm>
        </p:grpSpPr>
        <p:sp>
          <p:nvSpPr>
            <p:cNvPr id="31" name="Oval 30"/>
            <p:cNvSpPr/>
            <p:nvPr/>
          </p:nvSpPr>
          <p:spPr>
            <a:xfrm>
              <a:off x="4797778" y="1162756"/>
              <a:ext cx="699911" cy="69991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4890911" y="1255889"/>
              <a:ext cx="513644" cy="513644"/>
            </a:xfrm>
            <a:prstGeom prst="ellipse">
              <a:avLst/>
            </a:prstGeom>
            <a:solidFill>
              <a:srgbClr val="296480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19238" y="3113796"/>
            <a:ext cx="619542" cy="619542"/>
            <a:chOff x="4797778" y="1162756"/>
            <a:chExt cx="699911" cy="699911"/>
          </a:xfrm>
        </p:grpSpPr>
        <p:sp>
          <p:nvSpPr>
            <p:cNvPr id="37" name="Oval 36"/>
            <p:cNvSpPr/>
            <p:nvPr/>
          </p:nvSpPr>
          <p:spPr>
            <a:xfrm>
              <a:off x="4797778" y="1162756"/>
              <a:ext cx="699911" cy="69991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890911" y="1255889"/>
              <a:ext cx="513644" cy="513644"/>
            </a:xfrm>
            <a:prstGeom prst="ellipse">
              <a:avLst/>
            </a:prstGeom>
            <a:solidFill>
              <a:srgbClr val="FF4B4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58107" y="2376798"/>
            <a:ext cx="413816" cy="4247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40">
              <a:lnSpc>
                <a:spcPct val="90000"/>
              </a:lnSpc>
            </a:pPr>
            <a:r>
              <a:rPr lang="en-US" sz="2400" kern="0" dirty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en-US" sz="2400" dirty="0">
              <a:solidFill>
                <a:prstClr val="white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9167" y="3216365"/>
            <a:ext cx="344239" cy="4247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40">
              <a:lnSpc>
                <a:spcPct val="90000"/>
              </a:lnSpc>
            </a:pPr>
            <a:r>
              <a:rPr lang="en-US" sz="2400" kern="0" dirty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en-US" sz="2400" dirty="0">
              <a:solidFill>
                <a:prstClr val="white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42002" y="3275447"/>
            <a:ext cx="5662982" cy="5909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0" dirty="0">
                <a:latin typeface="+mn-lt"/>
                <a:cs typeface="Arial" panose="020B0604020202020204" pitchFamily="34" charset="0"/>
              </a:rPr>
              <a:t>Shortlisting process normally used with RFPs. It must be used when Competitive Dialogue (CD) s adopted.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49979" y="4103269"/>
            <a:ext cx="5923095" cy="5909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0" dirty="0">
                <a:latin typeface="Andes" panose="02000000000000000000" pitchFamily="50" charset="0"/>
                <a:cs typeface="Arial" panose="020B0604020202020204" pitchFamily="34" charset="0"/>
              </a:rPr>
              <a:t>Appropriate </a:t>
            </a:r>
            <a:r>
              <a:rPr lang="en-US" sz="1800" b="0" dirty="0">
                <a:latin typeface="+mn-lt"/>
                <a:cs typeface="Arial" panose="020B0604020202020204" pitchFamily="34" charset="0"/>
              </a:rPr>
              <a:t>when</a:t>
            </a:r>
            <a:r>
              <a:rPr lang="en-US" sz="1800" b="0" dirty="0">
                <a:latin typeface="Andes" panose="02000000000000000000" pitchFamily="50" charset="0"/>
                <a:cs typeface="Arial" panose="020B0604020202020204" pitchFamily="34" charset="0"/>
              </a:rPr>
              <a:t> the Borrower can describe the requirements in detailed specifications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00211" y="5145486"/>
            <a:ext cx="2078868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kern="0" dirty="0">
                <a:solidFill>
                  <a:srgbClr val="996633"/>
                </a:solidFill>
                <a:latin typeface="+mn-lt"/>
                <a:cs typeface="Arial" panose="020B0604020202020204" pitchFamily="34" charset="0"/>
              </a:rPr>
              <a:t>MULTI STAGE</a:t>
            </a:r>
            <a:endParaRPr lang="en-US" sz="1500" dirty="0">
              <a:solidFill>
                <a:srgbClr val="996633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4396" y="4168709"/>
            <a:ext cx="2078868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kern="0" dirty="0">
                <a:solidFill>
                  <a:srgbClr val="70AD47"/>
                </a:solidFill>
                <a:latin typeface="+mn-lt"/>
                <a:cs typeface="Arial" panose="020B0604020202020204" pitchFamily="34" charset="0"/>
              </a:rPr>
              <a:t>SINGLE STAGE </a:t>
            </a:r>
            <a:endParaRPr lang="en-US" sz="1500" dirty="0">
              <a:solidFill>
                <a:srgbClr val="70AD4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9619" y="4167656"/>
            <a:ext cx="175205" cy="1059544"/>
          </a:xfrm>
          <a:prstGeom prst="rect">
            <a:avLst/>
          </a:prstGeom>
          <a:gradFill>
            <a:gsLst>
              <a:gs pos="48000">
                <a:schemeClr val="bg1">
                  <a:lumMod val="50000"/>
                </a:schemeClr>
              </a:gs>
              <a:gs pos="7000">
                <a:sysClr val="window" lastClr="FFFFFF">
                  <a:lumMod val="65000"/>
                </a:sysClr>
              </a:gs>
              <a:gs pos="100000">
                <a:sysClr val="windowText" lastClr="000000">
                  <a:lumMod val="75000"/>
                  <a:lumOff val="25000"/>
                </a:sysClr>
              </a:gs>
            </a:gsLst>
            <a:path path="circle">
              <a:fillToRect l="50000" t="50000" r="50000" b="50000"/>
            </a:path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18341" y="4038813"/>
            <a:ext cx="619542" cy="619542"/>
            <a:chOff x="4797778" y="1162756"/>
            <a:chExt cx="699911" cy="699911"/>
          </a:xfrm>
        </p:grpSpPr>
        <p:sp>
          <p:nvSpPr>
            <p:cNvPr id="44" name="Oval 43"/>
            <p:cNvSpPr/>
            <p:nvPr/>
          </p:nvSpPr>
          <p:spPr>
            <a:xfrm>
              <a:off x="4797778" y="1162756"/>
              <a:ext cx="699911" cy="69991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890911" y="1255889"/>
              <a:ext cx="513644" cy="513644"/>
            </a:xfrm>
            <a:prstGeom prst="ellipse">
              <a:avLst/>
            </a:prstGeom>
            <a:solidFill>
              <a:srgbClr val="70AD47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11514" y="5092673"/>
            <a:ext cx="619542" cy="619542"/>
            <a:chOff x="4797778" y="1162756"/>
            <a:chExt cx="699911" cy="699911"/>
          </a:xfrm>
        </p:grpSpPr>
        <p:sp>
          <p:nvSpPr>
            <p:cNvPr id="47" name="Oval 46"/>
            <p:cNvSpPr/>
            <p:nvPr/>
          </p:nvSpPr>
          <p:spPr>
            <a:xfrm>
              <a:off x="4797778" y="1162756"/>
              <a:ext cx="699911" cy="69991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890911" y="1255889"/>
              <a:ext cx="513644" cy="513644"/>
            </a:xfrm>
            <a:prstGeom prst="ellipse">
              <a:avLst/>
            </a:prstGeom>
            <a:solidFill>
              <a:srgbClr val="99663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59584" y="4168709"/>
            <a:ext cx="393949" cy="4247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40">
              <a:lnSpc>
                <a:spcPct val="90000"/>
              </a:lnSpc>
            </a:pPr>
            <a:r>
              <a:rPr lang="en-US" sz="2400" kern="0" dirty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7</a:t>
            </a:r>
            <a:endParaRPr lang="en-US" sz="2400" dirty="0">
              <a:solidFill>
                <a:prstClr val="white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0550" y="5227200"/>
            <a:ext cx="561471" cy="3416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40">
              <a:lnSpc>
                <a:spcPct val="90000"/>
              </a:lnSpc>
            </a:pPr>
            <a:r>
              <a:rPr lang="en-US" sz="1800" kern="0" dirty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en-US" sz="1800" dirty="0">
              <a:solidFill>
                <a:prstClr val="white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42002" y="5042062"/>
            <a:ext cx="5714373" cy="10895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0" dirty="0">
                <a:latin typeface="+mn-lt"/>
                <a:cs typeface="Arial" panose="020B0604020202020204" pitchFamily="34" charset="0"/>
              </a:rPr>
              <a:t>Appropriate when the Borrower describes the requirements in terms of business/functional needs. Examples: complex Plant, Design and Build Works, turnkey ICT contracts. </a:t>
            </a:r>
          </a:p>
        </p:txBody>
      </p:sp>
      <p:sp>
        <p:nvSpPr>
          <p:cNvPr id="33" name="Title 5"/>
          <p:cNvSpPr txBox="1">
            <a:spLocks/>
          </p:cNvSpPr>
          <p:nvPr/>
        </p:nvSpPr>
        <p:spPr bwMode="auto">
          <a:xfrm>
            <a:off x="421843" y="233408"/>
            <a:ext cx="84613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3200" kern="0" dirty="0">
                <a:solidFill>
                  <a:srgbClr val="002345"/>
                </a:solidFill>
                <a:ea typeface="ＭＳ Ｐゴシック" charset="0"/>
              </a:rPr>
              <a:t>Market Approach Options (cont’d)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A7A9A4D-58AA-4E5D-A18E-9EA7EF6EF1DE}"/>
              </a:ext>
            </a:extLst>
          </p:cNvPr>
          <p:cNvGrpSpPr/>
          <p:nvPr/>
        </p:nvGrpSpPr>
        <p:grpSpPr>
          <a:xfrm>
            <a:off x="225699" y="1455447"/>
            <a:ext cx="619542" cy="619542"/>
            <a:chOff x="4797778" y="1162756"/>
            <a:chExt cx="699911" cy="69991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1A63A97-58AC-449E-AF32-CB6CBB52A8FC}"/>
                </a:ext>
              </a:extLst>
            </p:cNvPr>
            <p:cNvSpPr/>
            <p:nvPr/>
          </p:nvSpPr>
          <p:spPr>
            <a:xfrm>
              <a:off x="4797778" y="1162756"/>
              <a:ext cx="699911" cy="69991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3A5C395-2B77-441F-B1DE-BF98EAB22A97}"/>
                </a:ext>
              </a:extLst>
            </p:cNvPr>
            <p:cNvSpPr/>
            <p:nvPr/>
          </p:nvSpPr>
          <p:spPr>
            <a:xfrm>
              <a:off x="4890911" y="1255889"/>
              <a:ext cx="513644" cy="513644"/>
            </a:xfrm>
            <a:prstGeom prst="ellipse">
              <a:avLst/>
            </a:prstGeom>
            <a:solidFill>
              <a:srgbClr val="296480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0F3DBCB-5F32-40B6-B37E-39C56364B5CA}"/>
              </a:ext>
            </a:extLst>
          </p:cNvPr>
          <p:cNvSpPr/>
          <p:nvPr/>
        </p:nvSpPr>
        <p:spPr>
          <a:xfrm>
            <a:off x="346106" y="1556925"/>
            <a:ext cx="36580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40">
              <a:lnSpc>
                <a:spcPct val="90000"/>
              </a:lnSpc>
            </a:pPr>
            <a:r>
              <a:rPr lang="en-US" sz="2400" kern="0" dirty="0">
                <a:solidFill>
                  <a:prstClr val="white"/>
                </a:solidFill>
                <a:cs typeface="Arial" panose="020B0604020202020204" pitchFamily="34" charset="0"/>
              </a:rPr>
              <a:t>4</a:t>
            </a:r>
            <a:endParaRPr lang="en-US" sz="24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6282C3B-519E-4D27-8203-3FBDFD6F80B4}"/>
              </a:ext>
            </a:extLst>
          </p:cNvPr>
          <p:cNvSpPr txBox="1"/>
          <p:nvPr/>
        </p:nvSpPr>
        <p:spPr>
          <a:xfrm>
            <a:off x="1014395" y="1525032"/>
            <a:ext cx="2078868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kern="0" dirty="0">
                <a:solidFill>
                  <a:srgbClr val="44546A"/>
                </a:solidFill>
                <a:latin typeface="+mn-lt"/>
                <a:cs typeface="Arial" panose="020B0604020202020204" pitchFamily="34" charset="0"/>
              </a:rPr>
              <a:t>POST-QUALIFICATION </a:t>
            </a:r>
            <a:endParaRPr lang="en-US" sz="1500" dirty="0">
              <a:solidFill>
                <a:srgbClr val="44546A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C9D6CD1-DA61-4F8A-AAE3-742EFAA9EA10}"/>
              </a:ext>
            </a:extLst>
          </p:cNvPr>
          <p:cNvSpPr txBox="1"/>
          <p:nvPr/>
        </p:nvSpPr>
        <p:spPr>
          <a:xfrm>
            <a:off x="3093264" y="1536152"/>
            <a:ext cx="5736412" cy="5909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0" dirty="0">
                <a:latin typeface="+mn-lt"/>
                <a:cs typeface="Arial" panose="020B0604020202020204" pitchFamily="34" charset="0"/>
              </a:rPr>
              <a:t>Verification of qualifications and capability of bidder recommended for contract award</a:t>
            </a:r>
          </a:p>
        </p:txBody>
      </p:sp>
    </p:spTree>
    <p:extLst>
      <p:ext uri="{BB962C8B-B14F-4D97-AF65-F5344CB8AC3E}">
        <p14:creationId xmlns:p14="http://schemas.microsoft.com/office/powerpoint/2010/main" val="1459895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16537" y="1897811"/>
            <a:ext cx="6088446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0" dirty="0">
                <a:latin typeface="+mn-lt"/>
                <a:cs typeface="Arial" panose="020B0604020202020204" pitchFamily="34" charset="0"/>
              </a:rPr>
              <a:t>An option where the Borrower requests Best and Final Offers. Bidders/Proposers are not required to submit a BAFO.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3027" y="2956571"/>
            <a:ext cx="2078868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kern="0" dirty="0">
                <a:solidFill>
                  <a:srgbClr val="ED7D31"/>
                </a:solidFill>
                <a:latin typeface="+mn-lt"/>
                <a:cs typeface="Arial" panose="020B0604020202020204" pitchFamily="34" charset="0"/>
              </a:rPr>
              <a:t>NEGOTIATION</a:t>
            </a:r>
            <a:endParaRPr lang="en-US" sz="1500" dirty="0">
              <a:solidFill>
                <a:srgbClr val="ED7D3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3027" y="2009223"/>
            <a:ext cx="2078868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kern="0" dirty="0">
                <a:solidFill>
                  <a:srgbClr val="44546A"/>
                </a:solidFill>
                <a:latin typeface="+mn-lt"/>
                <a:cs typeface="Arial" panose="020B0604020202020204" pitchFamily="34" charset="0"/>
              </a:rPr>
              <a:t>BAFO </a:t>
            </a:r>
            <a:endParaRPr lang="en-US" sz="1500" dirty="0">
              <a:solidFill>
                <a:srgbClr val="44546A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7562" y="1911404"/>
            <a:ext cx="175205" cy="1195208"/>
          </a:xfrm>
          <a:prstGeom prst="rect">
            <a:avLst/>
          </a:prstGeom>
          <a:gradFill>
            <a:gsLst>
              <a:gs pos="48000">
                <a:schemeClr val="bg1">
                  <a:lumMod val="50000"/>
                </a:schemeClr>
              </a:gs>
              <a:gs pos="7000">
                <a:sysClr val="window" lastClr="FFFFFF">
                  <a:lumMod val="65000"/>
                </a:sysClr>
              </a:gs>
              <a:gs pos="100000">
                <a:sysClr val="windowText" lastClr="000000">
                  <a:lumMod val="75000"/>
                  <a:lumOff val="25000"/>
                </a:sysClr>
              </a:gs>
            </a:gsLst>
            <a:path path="circle">
              <a:fillToRect l="50000" t="50000" r="50000" b="50000"/>
            </a:path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03641" y="1757378"/>
            <a:ext cx="637517" cy="637582"/>
            <a:chOff x="4797778" y="1162756"/>
            <a:chExt cx="699911" cy="699911"/>
          </a:xfrm>
        </p:grpSpPr>
        <p:sp>
          <p:nvSpPr>
            <p:cNvPr id="31" name="Oval 30"/>
            <p:cNvSpPr/>
            <p:nvPr/>
          </p:nvSpPr>
          <p:spPr>
            <a:xfrm>
              <a:off x="4797778" y="1162756"/>
              <a:ext cx="699911" cy="69991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4890911" y="1255889"/>
              <a:ext cx="513644" cy="513644"/>
            </a:xfrm>
            <a:prstGeom prst="ellipse">
              <a:avLst/>
            </a:prstGeom>
            <a:solidFill>
              <a:srgbClr val="296480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91944" y="2841982"/>
            <a:ext cx="619542" cy="619542"/>
            <a:chOff x="4797778" y="1162756"/>
            <a:chExt cx="699911" cy="699911"/>
          </a:xfrm>
        </p:grpSpPr>
        <p:sp>
          <p:nvSpPr>
            <p:cNvPr id="37" name="Oval 36"/>
            <p:cNvSpPr/>
            <p:nvPr/>
          </p:nvSpPr>
          <p:spPr>
            <a:xfrm>
              <a:off x="4797778" y="1162756"/>
              <a:ext cx="699911" cy="69991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890911" y="1255889"/>
              <a:ext cx="513644" cy="513644"/>
            </a:xfrm>
            <a:prstGeom prst="ellipse">
              <a:avLst/>
            </a:prstGeom>
            <a:solidFill>
              <a:srgbClr val="ED7D3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05948" y="1947256"/>
            <a:ext cx="434797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40">
              <a:lnSpc>
                <a:spcPct val="90000"/>
              </a:lnSpc>
            </a:pPr>
            <a:r>
              <a:rPr lang="en-US" sz="1500" kern="0" dirty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en-US" sz="1500" dirty="0">
              <a:solidFill>
                <a:prstClr val="white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5948" y="3001712"/>
            <a:ext cx="405379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40">
              <a:lnSpc>
                <a:spcPct val="90000"/>
              </a:lnSpc>
            </a:pPr>
            <a:r>
              <a:rPr lang="en-US" sz="1500" kern="0" dirty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en-US" sz="1500" dirty="0">
              <a:solidFill>
                <a:prstClr val="white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16537" y="2877989"/>
            <a:ext cx="6088446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0" dirty="0">
                <a:latin typeface="+mn-lt"/>
                <a:cs typeface="Arial" panose="020B0604020202020204" pitchFamily="34" charset="0"/>
              </a:rPr>
              <a:t>An option that allows the Borrower to conduct a negotiation with the Bidder/Proposer with the most advantageous Bid/Proposal.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16537" y="4190285"/>
            <a:ext cx="6088446" cy="5909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0" dirty="0">
                <a:latin typeface="+mn-lt"/>
                <a:cs typeface="Arial" panose="020B0604020202020204" pitchFamily="34" charset="0"/>
              </a:rPr>
              <a:t>Rated-type evaluation criteria normally used with RFPs to evaluate non-price / quality attributes using point system.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3184" y="4198933"/>
            <a:ext cx="2078868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kern="0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RATED CRITERIA </a:t>
            </a:r>
            <a:endParaRPr lang="en-US" sz="1500" dirty="0">
              <a:solidFill>
                <a:srgbClr val="7030A0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36785" y="3989186"/>
            <a:ext cx="619542" cy="619542"/>
            <a:chOff x="4797778" y="1162756"/>
            <a:chExt cx="699911" cy="699911"/>
          </a:xfrm>
        </p:grpSpPr>
        <p:sp>
          <p:nvSpPr>
            <p:cNvPr id="44" name="Oval 43"/>
            <p:cNvSpPr/>
            <p:nvPr/>
          </p:nvSpPr>
          <p:spPr>
            <a:xfrm>
              <a:off x="4797778" y="1162756"/>
              <a:ext cx="699911" cy="69991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890911" y="1255889"/>
              <a:ext cx="513644" cy="513644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06607" y="4148916"/>
            <a:ext cx="405379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40">
              <a:lnSpc>
                <a:spcPct val="90000"/>
              </a:lnSpc>
            </a:pPr>
            <a:r>
              <a:rPr lang="en-US" sz="1500" kern="0" dirty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en-US" sz="1500" dirty="0">
              <a:solidFill>
                <a:prstClr val="white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Title 5"/>
          <p:cNvSpPr txBox="1">
            <a:spLocks/>
          </p:cNvSpPr>
          <p:nvPr/>
        </p:nvSpPr>
        <p:spPr bwMode="auto">
          <a:xfrm>
            <a:off x="421843" y="243347"/>
            <a:ext cx="84613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3200" kern="0" dirty="0">
                <a:solidFill>
                  <a:srgbClr val="002345"/>
                </a:solidFill>
                <a:ea typeface="ＭＳ Ｐゴシック" charset="0"/>
              </a:rPr>
              <a:t>Market Approach Options (cont’d)</a:t>
            </a:r>
          </a:p>
        </p:txBody>
      </p:sp>
    </p:spTree>
    <p:extLst>
      <p:ext uri="{BB962C8B-B14F-4D97-AF65-F5344CB8AC3E}">
        <p14:creationId xmlns:p14="http://schemas.microsoft.com/office/powerpoint/2010/main" val="2178990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27338" y="1375650"/>
            <a:ext cx="8177645" cy="503943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May be appropriate for: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b="0" dirty="0">
                <a:ea typeface="MS PGothic" panose="020B0600070205080204" pitchFamily="34" charset="-128"/>
                <a:cs typeface="Arial" panose="020B0604020202020204" pitchFamily="34" charset="0"/>
              </a:rPr>
              <a:t>extension of existing contracts where competition is not justified, and terms and conditions including prices are reasonable.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b="0" dirty="0">
                <a:ea typeface="MS PGothic" panose="020B0600070205080204" pitchFamily="34" charset="-128"/>
                <a:cs typeface="Arial" panose="020B0604020202020204" pitchFamily="34" charset="0"/>
              </a:rPr>
              <a:t>re-engagement of firm that has completed contract within last 12 months where competition is not justified, prices are reasonable and firm performed satisfactorily. 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b="0" dirty="0">
                <a:ea typeface="MS PGothic" panose="020B0600070205080204" pitchFamily="34" charset="-128"/>
                <a:cs typeface="Arial" panose="020B0604020202020204" pitchFamily="34" charset="0"/>
              </a:rPr>
              <a:t>low value, low risk procurement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b="0" dirty="0">
                <a:ea typeface="MS PGothic" panose="020B0600070205080204" pitchFamily="34" charset="-128"/>
                <a:cs typeface="Arial" panose="020B0604020202020204" pitchFamily="34" charset="0"/>
              </a:rPr>
              <a:t>exceptional circumstances e.g. emergency situation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b="0" dirty="0">
                <a:ea typeface="MS PGothic" panose="020B0600070205080204" pitchFamily="34" charset="-128"/>
                <a:cs typeface="Arial" panose="020B0604020202020204" pitchFamily="34" charset="0"/>
              </a:rPr>
              <a:t>standardization of goods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b="0" dirty="0">
                <a:ea typeface="MS PGothic" panose="020B0600070205080204" pitchFamily="34" charset="-128"/>
                <a:cs typeface="Arial" panose="020B0604020202020204" pitchFamily="34" charset="0"/>
              </a:rPr>
              <a:t>proprietary equipment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b="0" dirty="0">
                <a:ea typeface="MS PGothic" panose="020B0600070205080204" pitchFamily="34" charset="-128"/>
                <a:cs typeface="Arial" panose="020B0604020202020204" pitchFamily="34" charset="0"/>
              </a:rPr>
              <a:t>achievement of essential performance or functional guarantee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b="0" dirty="0">
                <a:ea typeface="MS PGothic" panose="020B0600070205080204" pitchFamily="34" charset="-128"/>
                <a:cs typeface="Arial" panose="020B0604020202020204" pitchFamily="34" charset="0"/>
              </a:rPr>
              <a:t>services or goods provided by SOE, university, research center of a unique and exceptional nature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b="0" dirty="0">
                <a:ea typeface="MS PGothic" panose="020B0600070205080204" pitchFamily="34" charset="-128"/>
                <a:cs typeface="Arial" panose="020B0604020202020204" pitchFamily="34" charset="0"/>
              </a:rPr>
              <a:t>selection of a UN Agency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421843" y="233408"/>
            <a:ext cx="84613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3200" kern="0" dirty="0">
                <a:solidFill>
                  <a:srgbClr val="002345"/>
                </a:solidFill>
                <a:ea typeface="ＭＳ Ｐゴシック" charset="0"/>
              </a:rPr>
              <a:t>Direct Selection</a:t>
            </a:r>
          </a:p>
        </p:txBody>
      </p:sp>
    </p:spTree>
    <p:extLst>
      <p:ext uri="{BB962C8B-B14F-4D97-AF65-F5344CB8AC3E}">
        <p14:creationId xmlns:p14="http://schemas.microsoft.com/office/powerpoint/2010/main" val="99434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27338" y="1614791"/>
            <a:ext cx="8177645" cy="480029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spcBef>
                <a:spcPts val="225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b="0" dirty="0">
                <a:ea typeface="MS PGothic" panose="020B0600070205080204" pitchFamily="34" charset="-128"/>
                <a:cs typeface="Arial" panose="020B0604020202020204" pitchFamily="34" charset="0"/>
              </a:rPr>
              <a:t>Best and Final Offer (BAFO) or Negotiation may be used following bid/proposal evaluation if disclosed in the RFB/RFP documents </a:t>
            </a:r>
          </a:p>
          <a:p>
            <a:pPr marL="257175" indent="-257175">
              <a:spcBef>
                <a:spcPts val="225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b="0" dirty="0">
                <a:ea typeface="MS PGothic" panose="020B0600070205080204" pitchFamily="34" charset="-128"/>
                <a:cs typeface="Arial" panose="020B0604020202020204" pitchFamily="34" charset="0"/>
              </a:rPr>
              <a:t>give substantially responsive bidders/proposers an opportunity to improve their bids/proposals </a:t>
            </a:r>
          </a:p>
          <a:p>
            <a:pPr marL="257175" indent="-257175">
              <a:spcBef>
                <a:spcPts val="225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b="0" dirty="0">
                <a:ea typeface="MS PGothic" panose="020B0600070205080204" pitchFamily="34" charset="-128"/>
                <a:cs typeface="Arial" panose="020B0604020202020204" pitchFamily="34" charset="0"/>
              </a:rPr>
              <a:t>BAFO and Negotiation are mutually exclusive i.e. you cannot use both in the same procurement</a:t>
            </a:r>
          </a:p>
          <a:p>
            <a:pPr marL="257175" indent="-257175">
              <a:spcBef>
                <a:spcPts val="225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b="0" dirty="0">
                <a:ea typeface="MS PGothic" panose="020B0600070205080204" pitchFamily="34" charset="-128"/>
                <a:cs typeface="Arial" panose="020B0604020202020204" pitchFamily="34" charset="0"/>
              </a:rPr>
              <a:t>to apply competitive pressure, financial proposals are not opened in public</a:t>
            </a:r>
          </a:p>
          <a:p>
            <a:pPr marL="257175" indent="-257175">
              <a:spcBef>
                <a:spcPts val="225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b="0" dirty="0">
                <a:ea typeface="MS PGothic" panose="020B0600070205080204" pitchFamily="34" charset="-128"/>
                <a:cs typeface="Arial" panose="020B0604020202020204" pitchFamily="34" charset="0"/>
              </a:rPr>
              <a:t>to maintain integrity, the financial proposals are opened in front of a Probity Assurance Provider.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457201" y="233408"/>
            <a:ext cx="8336603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3200" kern="0" dirty="0">
                <a:cs typeface="Arial" panose="020B0604020202020204" pitchFamily="34" charset="0"/>
              </a:rPr>
              <a:t>BAFO or Negotiation </a:t>
            </a:r>
            <a:endParaRPr lang="en-US" sz="3200" kern="0" dirty="0">
              <a:solidFill>
                <a:srgbClr val="002345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420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42888" y="1414787"/>
            <a:ext cx="8901111" cy="458596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en-US" sz="1800" b="0" dirty="0">
                <a:ea typeface="MS PGothic" panose="020B0600070205080204" pitchFamily="34" charset="-128"/>
                <a:cs typeface="Arial" panose="020B0604020202020204" pitchFamily="34" charset="0"/>
              </a:rPr>
              <a:t>National competition (approaching national market) may be appropriate when procurement is unlikely to attract foreign competition because of:</a:t>
            </a:r>
          </a:p>
          <a:p>
            <a:pPr marL="514350"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ea typeface="MS PGothic" panose="020B0600070205080204" pitchFamily="34" charset="-128"/>
                <a:cs typeface="Arial" panose="020B0604020202020204" pitchFamily="34" charset="0"/>
              </a:rPr>
              <a:t>size and condition of market</a:t>
            </a:r>
          </a:p>
          <a:p>
            <a:pPr marL="514350"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ea typeface="MS PGothic" panose="020B0600070205080204" pitchFamily="34" charset="-128"/>
                <a:cs typeface="Arial" panose="020B0604020202020204" pitchFamily="34" charset="0"/>
              </a:rPr>
              <a:t>value of contract</a:t>
            </a:r>
          </a:p>
          <a:p>
            <a:pPr marL="514350"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ea typeface="MS PGothic" panose="020B0600070205080204" pitchFamily="34" charset="-128"/>
                <a:cs typeface="Arial" panose="020B0604020202020204" pitchFamily="34" charset="0"/>
              </a:rPr>
              <a:t>scattered geographical distribution</a:t>
            </a:r>
          </a:p>
          <a:p>
            <a:pPr marL="514350"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ea typeface="MS PGothic" panose="020B0600070205080204" pitchFamily="34" charset="-128"/>
                <a:cs typeface="Arial" panose="020B0604020202020204" pitchFamily="34" charset="0"/>
              </a:rPr>
              <a:t>spread over time or are labor intensive or</a:t>
            </a:r>
          </a:p>
          <a:p>
            <a:pPr marL="514350"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ea typeface="MS PGothic" panose="020B0600070205080204" pitchFamily="34" charset="-128"/>
                <a:cs typeface="Arial" panose="020B0604020202020204" pitchFamily="34" charset="0"/>
              </a:rPr>
              <a:t>goods, works or non-consultant services are available locally at price below the international market</a:t>
            </a:r>
          </a:p>
          <a:p>
            <a:pPr>
              <a:lnSpc>
                <a:spcPct val="100000"/>
              </a:lnSpc>
              <a:spcAft>
                <a:spcPts val="100"/>
              </a:spcAft>
            </a:pPr>
            <a:r>
              <a:rPr lang="en-US" sz="1800" b="0" dirty="0">
                <a:ea typeface="MS PGothic" panose="020B0600070205080204" pitchFamily="34" charset="-128"/>
                <a:cs typeface="Arial" panose="020B0604020202020204" pitchFamily="34" charset="0"/>
              </a:rPr>
              <a:t>foreign firms allowed to participate under same conditions as national firms</a:t>
            </a: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en-US" sz="1800" b="0" dirty="0">
                <a:ea typeface="MS PGothic" panose="020B0600070205080204" pitchFamily="34" charset="-128"/>
                <a:cs typeface="Arial" panose="020B0604020202020204" pitchFamily="34" charset="0"/>
              </a:rPr>
              <a:t>national procurement procedures may be used if acceptable 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421843" y="233408"/>
            <a:ext cx="84613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3200" kern="0" dirty="0">
                <a:solidFill>
                  <a:srgbClr val="002345"/>
                </a:solidFill>
                <a:ea typeface="ＭＳ Ｐゴシック" charset="0"/>
              </a:rPr>
              <a:t>National Competition</a:t>
            </a:r>
          </a:p>
        </p:txBody>
      </p:sp>
    </p:spTree>
    <p:extLst>
      <p:ext uri="{BB962C8B-B14F-4D97-AF65-F5344CB8AC3E}">
        <p14:creationId xmlns:p14="http://schemas.microsoft.com/office/powerpoint/2010/main" val="634407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27338" y="1436218"/>
            <a:ext cx="8177645" cy="451452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000" b="0" dirty="0">
                <a:solidFill>
                  <a:schemeClr val="bg2"/>
                </a:solidFill>
              </a:rPr>
              <a:t>General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000" b="0" dirty="0"/>
              <a:t>Applying international competition (approaching international market) may be appropriate when the participation of foreign firms:</a:t>
            </a:r>
          </a:p>
          <a:p>
            <a:pPr marL="342900" lvl="1" indent="-34290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b="0" dirty="0"/>
              <a:t>will increase competition, and 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0" dirty="0"/>
              <a:t>may lead to best VfM and fit-for-purpose results.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000" b="0" dirty="0"/>
              <a:t>Open international competition is the preferred approach for contracts that are:</a:t>
            </a:r>
          </a:p>
          <a:p>
            <a:pPr marL="342900" lvl="1" indent="-34290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b="0" dirty="0"/>
              <a:t>complex</a:t>
            </a:r>
          </a:p>
          <a:p>
            <a:pPr marL="342900" lvl="1" indent="-34290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b="0" dirty="0"/>
              <a:t>high-risk and/or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0" dirty="0"/>
              <a:t>when the applicable national competitive procurement thresholds are exceeded.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000" b="0" dirty="0">
                <a:solidFill>
                  <a:schemeClr val="bg2"/>
                </a:solidFill>
              </a:rPr>
              <a:t>Procurement Documents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000" b="0" dirty="0"/>
              <a:t>For international competitive procurement, the borrower shall use the Bank’s applicable Standard Procurement Documents (SPDs).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421843" y="233408"/>
            <a:ext cx="84613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3200" kern="0" dirty="0">
                <a:solidFill>
                  <a:srgbClr val="002345"/>
                </a:solidFill>
                <a:ea typeface="ＭＳ Ｐゴシック" charset="0"/>
              </a:rPr>
              <a:t>International Competition</a:t>
            </a:r>
          </a:p>
        </p:txBody>
      </p:sp>
    </p:spTree>
    <p:extLst>
      <p:ext uri="{BB962C8B-B14F-4D97-AF65-F5344CB8AC3E}">
        <p14:creationId xmlns:p14="http://schemas.microsoft.com/office/powerpoint/2010/main" val="3057523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11752" y="1516745"/>
            <a:ext cx="3610423" cy="36086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en-US" sz="2000" b="0" dirty="0">
                <a:solidFill>
                  <a:schemeClr val="bg2"/>
                </a:solidFill>
                <a:latin typeface="+mn-lt"/>
              </a:rPr>
              <a:t>When to use LIMITED (by invitation only without advertisement)</a:t>
            </a:r>
          </a:p>
          <a:p>
            <a:pPr>
              <a:lnSpc>
                <a:spcPct val="90000"/>
              </a:lnSpc>
            </a:pPr>
            <a:endParaRPr lang="en-US" sz="2000" b="0" dirty="0">
              <a:latin typeface="+mn-lt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2000" b="0" dirty="0">
                <a:latin typeface="+mn-lt"/>
                <a:cs typeface="Arial" panose="020B0604020202020204" pitchFamily="34" charset="0"/>
              </a:rPr>
              <a:t>where there are only a limited  number of firms in the market, and they can be identified or</a:t>
            </a:r>
          </a:p>
          <a:p>
            <a:pPr marL="285750" indent="-28575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2000" b="0" dirty="0">
                <a:latin typeface="+mn-lt"/>
                <a:cs typeface="Arial" panose="020B0604020202020204" pitchFamily="34" charset="0"/>
              </a:rPr>
              <a:t>there are other exceptional reasons that justify departure from open competition.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51364" y="1596113"/>
            <a:ext cx="3610423" cy="20954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en-US" sz="2000" b="0" dirty="0">
                <a:solidFill>
                  <a:schemeClr val="bg2"/>
                </a:solidFill>
                <a:latin typeface="+mn-lt"/>
              </a:rPr>
              <a:t>When to use OPEN</a:t>
            </a:r>
          </a:p>
          <a:p>
            <a:pPr>
              <a:lnSpc>
                <a:spcPct val="90000"/>
              </a:lnSpc>
            </a:pPr>
            <a:endParaRPr lang="en-US" sz="2000" b="0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2000" b="0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2000" b="0" dirty="0">
              <a:latin typeface="+mn-lt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2000" b="0" dirty="0">
                <a:latin typeface="+mn-lt"/>
                <a:cs typeface="Arial" panose="020B0604020202020204" pitchFamily="34" charset="0"/>
              </a:rPr>
              <a:t>this is the Bank’s preferred approach as the default choice for competition</a:t>
            </a:r>
          </a:p>
        </p:txBody>
      </p:sp>
      <p:sp>
        <p:nvSpPr>
          <p:cNvPr id="7" name="Title 5"/>
          <p:cNvSpPr txBox="1">
            <a:spLocks/>
          </p:cNvSpPr>
          <p:nvPr/>
        </p:nvSpPr>
        <p:spPr bwMode="auto">
          <a:xfrm>
            <a:off x="353749" y="233408"/>
            <a:ext cx="84613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3200" kern="0" dirty="0">
                <a:solidFill>
                  <a:srgbClr val="002345"/>
                </a:solidFill>
                <a:ea typeface="ＭＳ Ｐゴシック" charset="0"/>
              </a:rPr>
              <a:t>OPEN vs LIMITED Competition</a:t>
            </a:r>
          </a:p>
        </p:txBody>
      </p:sp>
    </p:spTree>
    <p:extLst>
      <p:ext uri="{BB962C8B-B14F-4D97-AF65-F5344CB8AC3E}">
        <p14:creationId xmlns:p14="http://schemas.microsoft.com/office/powerpoint/2010/main" val="1276414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804" y="1924746"/>
            <a:ext cx="8528131" cy="1822161"/>
          </a:xfrm>
        </p:spPr>
        <p:txBody>
          <a:bodyPr/>
          <a:lstStyle/>
          <a:p>
            <a:r>
              <a:rPr lang="en-US" cap="none" dirty="0"/>
              <a:t>Goods, Works and Non-consulting Services</a:t>
            </a:r>
            <a:endParaRPr lang="en-NZ" sz="3200" dirty="0">
              <a:solidFill>
                <a:srgbClr val="09C4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4111769"/>
            <a:ext cx="9144000" cy="2746233"/>
          </a:xfrm>
          <a:prstGeom prst="rect">
            <a:avLst/>
          </a:prstGeom>
          <a:noFill/>
          <a:ln w="412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endParaRPr lang="en-NZ" sz="1300" b="0" kern="0" dirty="0">
              <a:solidFill>
                <a:srgbClr val="002345"/>
              </a:solidFill>
              <a:cs typeface="Times New Roman" pitchFamily="18" charset="0"/>
            </a:endParaRPr>
          </a:p>
        </p:txBody>
      </p:sp>
      <p:sp>
        <p:nvSpPr>
          <p:cNvPr id="10" name="Rectangle: Diagonal Corners Rounded 9"/>
          <p:cNvSpPr/>
          <p:nvPr/>
        </p:nvSpPr>
        <p:spPr bwMode="auto">
          <a:xfrm>
            <a:off x="5791199" y="793208"/>
            <a:ext cx="3140364" cy="752988"/>
          </a:xfrm>
          <a:prstGeom prst="round2Diag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endParaRPr lang="en-NZ" sz="1300" b="0" kern="0" dirty="0">
              <a:solidFill>
                <a:srgbClr val="002345"/>
              </a:solidFill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4066048"/>
            <a:ext cx="9144000" cy="457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endParaRPr lang="en-NZ" sz="1300" b="0" kern="0" dirty="0">
              <a:solidFill>
                <a:srgbClr val="002345"/>
              </a:solidFill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0" y="3973287"/>
            <a:ext cx="9133114" cy="2873826"/>
          </a:xfrm>
          <a:prstGeom prst="rect">
            <a:avLst/>
          </a:prstGeom>
          <a:noFill/>
          <a:ln w="3175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endParaRPr lang="en-NZ" sz="1300" b="0" kern="0" dirty="0">
              <a:solidFill>
                <a:srgbClr val="002345"/>
              </a:solidFill>
              <a:cs typeface="Times New Roman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86" y="3973289"/>
            <a:ext cx="9144000" cy="287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607" y="844603"/>
            <a:ext cx="2724540" cy="70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22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2052" y="2124490"/>
            <a:ext cx="8240955" cy="24673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2000" b="0" dirty="0">
                <a:latin typeface="+mn-lt"/>
                <a:cs typeface="Arial" panose="020B0604020202020204" pitchFamily="34" charset="0"/>
              </a:rPr>
              <a:t>This is the simplest form of competitive procurement</a:t>
            </a:r>
          </a:p>
          <a:p>
            <a:pPr marL="342900" indent="-342900">
              <a:lnSpc>
                <a:spcPct val="90000"/>
              </a:lnSpc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2000" b="0" dirty="0">
                <a:latin typeface="+mn-lt"/>
                <a:cs typeface="Arial" panose="020B0604020202020204" pitchFamily="34" charset="0"/>
              </a:rPr>
              <a:t>competitive method of seeking quotations for readily available, off-the-shelf GWNcS, standard specification commodities or simple civil works </a:t>
            </a:r>
          </a:p>
          <a:p>
            <a:pPr marL="342900" indent="-342900">
              <a:lnSpc>
                <a:spcPct val="90000"/>
              </a:lnSpc>
              <a:spcBef>
                <a:spcPts val="225"/>
              </a:spcBef>
              <a:spcAft>
                <a:spcPts val="451"/>
              </a:spcAft>
              <a:buFont typeface="Wingdings" panose="05000000000000000000" pitchFamily="2" charset="2"/>
              <a:buChar char="§"/>
            </a:pPr>
            <a:r>
              <a:rPr lang="en-US" sz="2000" b="0" dirty="0">
                <a:latin typeface="+mn-lt"/>
                <a:cs typeface="Arial" panose="020B0604020202020204" pitchFamily="34" charset="0"/>
              </a:rPr>
              <a:t>there is no SPD for RFQ </a:t>
            </a:r>
          </a:p>
          <a:p>
            <a:pPr marL="342900" indent="-342900">
              <a:lnSpc>
                <a:spcPct val="90000"/>
              </a:lnSpc>
              <a:spcBef>
                <a:spcPts val="225"/>
              </a:spcBef>
              <a:spcAft>
                <a:spcPts val="451"/>
              </a:spcAft>
              <a:buFont typeface="Wingdings" panose="05000000000000000000" pitchFamily="2" charset="2"/>
              <a:buChar char="§"/>
            </a:pPr>
            <a:r>
              <a:rPr lang="en-US" sz="2000" b="0" dirty="0">
                <a:latin typeface="+mn-lt"/>
                <a:cs typeface="Arial" panose="020B0604020202020204" pitchFamily="34" charset="0"/>
              </a:rPr>
              <a:t>quotations normally from not fewer than three firms</a:t>
            </a:r>
          </a:p>
          <a:p>
            <a:pPr marL="342900" indent="-342900">
              <a:lnSpc>
                <a:spcPct val="90000"/>
              </a:lnSpc>
              <a:spcBef>
                <a:spcPts val="225"/>
              </a:spcBef>
              <a:spcAft>
                <a:spcPts val="451"/>
              </a:spcAft>
              <a:buFont typeface="Wingdings" panose="05000000000000000000" pitchFamily="2" charset="2"/>
              <a:buChar char="§"/>
            </a:pPr>
            <a:r>
              <a:rPr lang="en-US" sz="2000" b="0" dirty="0">
                <a:latin typeface="+mn-lt"/>
                <a:cs typeface="Arial" panose="020B0604020202020204" pitchFamily="34" charset="0"/>
              </a:rPr>
              <a:t>E-reverse auction may be used</a:t>
            </a:r>
          </a:p>
        </p:txBody>
      </p:sp>
      <p:sp>
        <p:nvSpPr>
          <p:cNvPr id="14" name="Title 5"/>
          <p:cNvSpPr txBox="1">
            <a:spLocks/>
          </p:cNvSpPr>
          <p:nvPr/>
        </p:nvSpPr>
        <p:spPr bwMode="auto">
          <a:xfrm>
            <a:off x="421843" y="233408"/>
            <a:ext cx="84613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 fontScale="92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3200" kern="0" dirty="0">
                <a:solidFill>
                  <a:srgbClr val="002345"/>
                </a:solidFill>
                <a:ea typeface="ＭＳ Ｐゴシック" charset="0"/>
              </a:rPr>
              <a:t>Request For Quotation (RFQ) key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78294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6714" y="1405833"/>
            <a:ext cx="861728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  <a:spcAft>
                <a:spcPts val="900"/>
              </a:spcAft>
            </a:pPr>
            <a:r>
              <a:rPr lang="en-US" sz="1800" b="0" dirty="0">
                <a:solidFill>
                  <a:srgbClr val="009BCC"/>
                </a:solidFill>
                <a:latin typeface="+mn-lt"/>
                <a:cs typeface="Arial" panose="020B0604020202020204" pitchFamily="34" charset="0"/>
              </a:rPr>
              <a:t>Competitive method that seeks Bids that comply with the Borrower’s detailed specifications. </a:t>
            </a:r>
          </a:p>
          <a:p>
            <a:pPr marL="285750" indent="-285750">
              <a:lnSpc>
                <a:spcPct val="90000"/>
              </a:lnSpc>
              <a:spcBef>
                <a:spcPts val="225"/>
              </a:spcBef>
              <a:spcAft>
                <a:spcPts val="451"/>
              </a:spcAft>
              <a:buFont typeface="Wingdings" panose="05000000000000000000" pitchFamily="2" charset="2"/>
              <a:buChar char="§"/>
            </a:pPr>
            <a:r>
              <a:rPr lang="en-US" sz="1800" b="0" dirty="0">
                <a:latin typeface="+mn-lt"/>
                <a:cs typeface="Arial" panose="020B0604020202020204" pitchFamily="34" charset="0"/>
              </a:rPr>
              <a:t>appropriate SPD is used based on the category of GWNcS, risk, size and complexity of procurement</a:t>
            </a:r>
          </a:p>
          <a:p>
            <a:pPr marL="285750" indent="-285750">
              <a:lnSpc>
                <a:spcPct val="90000"/>
              </a:lnSpc>
              <a:spcBef>
                <a:spcPts val="225"/>
              </a:spcBef>
              <a:spcAft>
                <a:spcPts val="451"/>
              </a:spcAft>
              <a:buFont typeface="Wingdings" panose="05000000000000000000" pitchFamily="2" charset="2"/>
              <a:buChar char="§"/>
            </a:pPr>
            <a:r>
              <a:rPr lang="en-US" sz="1800" b="0" dirty="0">
                <a:latin typeface="+mn-lt"/>
                <a:cs typeface="Arial" panose="020B0604020202020204" pitchFamily="34" charset="0"/>
              </a:rPr>
              <a:t>BAFO or Negotiations may be used with Bank’s prior concurrence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6714" y="2975493"/>
            <a:ext cx="6552742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>
                <a:solidFill>
                  <a:srgbClr val="009BCC"/>
                </a:solidFill>
                <a:latin typeface="+mn-lt"/>
                <a:cs typeface="Arial" panose="020B0604020202020204" pitchFamily="34" charset="0"/>
              </a:rPr>
              <a:t>Typical characteristics:</a:t>
            </a:r>
          </a:p>
          <a:p>
            <a:pPr marL="285750" indent="-285750">
              <a:spcBef>
                <a:spcPts val="225"/>
              </a:spcBef>
              <a:spcAft>
                <a:spcPts val="451"/>
              </a:spcAft>
              <a:buFont typeface="Wingdings" panose="05000000000000000000" pitchFamily="2" charset="2"/>
              <a:buChar char="§"/>
            </a:pPr>
            <a:r>
              <a:rPr lang="en-US" sz="1800" b="0" dirty="0">
                <a:latin typeface="+mn-lt"/>
                <a:cs typeface="Arial" panose="020B0604020202020204" pitchFamily="34" charset="0"/>
              </a:rPr>
              <a:t>The borrower has the design to enable it to specify its requirements </a:t>
            </a:r>
          </a:p>
          <a:p>
            <a:pPr marL="285750" indent="-285750">
              <a:spcBef>
                <a:spcPts val="225"/>
              </a:spcBef>
              <a:spcAft>
                <a:spcPts val="451"/>
              </a:spcAft>
              <a:buFont typeface="Wingdings" panose="05000000000000000000" pitchFamily="2" charset="2"/>
              <a:buChar char="§"/>
            </a:pPr>
            <a:r>
              <a:rPr lang="en-US" sz="1800" b="0" dirty="0">
                <a:latin typeface="+mn-lt"/>
                <a:cs typeface="Arial" panose="020B0604020202020204" pitchFamily="34" charset="0"/>
              </a:rPr>
              <a:t>requiring compliance is fit for purpose as opposed to seeking solutions</a:t>
            </a:r>
          </a:p>
          <a:p>
            <a:pPr marL="285750" indent="-285750">
              <a:spcBef>
                <a:spcPts val="225"/>
              </a:spcBef>
              <a:spcAft>
                <a:spcPts val="451"/>
              </a:spcAft>
              <a:buFont typeface="Wingdings" panose="05000000000000000000" pitchFamily="2" charset="2"/>
              <a:buChar char="§"/>
            </a:pPr>
            <a:r>
              <a:rPr lang="en-US" sz="1800" b="0" dirty="0">
                <a:latin typeface="+mn-lt"/>
                <a:cs typeface="Arial" panose="020B0604020202020204" pitchFamily="34" charset="0"/>
              </a:rPr>
              <a:t>the Borrower retains control over design and delivery</a:t>
            </a:r>
          </a:p>
          <a:p>
            <a:pPr marL="285750" indent="-285750">
              <a:spcBef>
                <a:spcPts val="225"/>
              </a:spcBef>
              <a:spcAft>
                <a:spcPts val="451"/>
              </a:spcAft>
              <a:buFont typeface="Wingdings" panose="05000000000000000000" pitchFamily="2" charset="2"/>
              <a:buChar char="§"/>
            </a:pPr>
            <a:r>
              <a:rPr lang="en-US" sz="1800" b="0" dirty="0">
                <a:latin typeface="+mn-lt"/>
                <a:cs typeface="Arial" panose="020B0604020202020204" pitchFamily="34" charset="0"/>
              </a:rPr>
              <a:t>the Borrower accepts the design risks</a:t>
            </a:r>
          </a:p>
          <a:p>
            <a:pPr marL="285750" indent="-285750">
              <a:spcBef>
                <a:spcPts val="225"/>
              </a:spcBef>
              <a:spcAft>
                <a:spcPts val="451"/>
              </a:spcAft>
              <a:buFont typeface="Wingdings" panose="05000000000000000000" pitchFamily="2" charset="2"/>
              <a:buChar char="§"/>
            </a:pPr>
            <a:r>
              <a:rPr lang="en-US" sz="1800" b="0" dirty="0">
                <a:latin typeface="+mn-lt"/>
                <a:cs typeface="Arial" panose="020B0604020202020204" pitchFamily="34" charset="0"/>
              </a:rPr>
              <a:t>Rated criteria are normally not needed</a:t>
            </a:r>
          </a:p>
          <a:p>
            <a:pPr marL="285750" indent="-285750">
              <a:spcBef>
                <a:spcPts val="225"/>
              </a:spcBef>
              <a:spcAft>
                <a:spcPts val="451"/>
              </a:spcAft>
              <a:buFont typeface="Wingdings" panose="05000000000000000000" pitchFamily="2" charset="2"/>
              <a:buChar char="§"/>
            </a:pPr>
            <a:r>
              <a:rPr lang="en-US" sz="1800" b="0" dirty="0">
                <a:latin typeface="+mn-lt"/>
                <a:cs typeface="Arial" panose="020B0604020202020204" pitchFamily="34" charset="0"/>
              </a:rPr>
              <a:t>procurement decision is normally based on the lowest evaluated and responsive Bid</a:t>
            </a:r>
          </a:p>
          <a:p>
            <a:endParaRPr lang="en-US" sz="1800" b="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79456" y="3358162"/>
            <a:ext cx="1913091" cy="172560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9BCC"/>
                </a:solidFill>
                <a:latin typeface="+mn-lt"/>
                <a:cs typeface="Arial" panose="020B0604020202020204" pitchFamily="34" charset="0"/>
              </a:rPr>
              <a:t>Examples</a:t>
            </a:r>
          </a:p>
          <a:p>
            <a:pPr marL="228600" indent="-228600">
              <a:lnSpc>
                <a:spcPct val="80000"/>
              </a:lnSpc>
              <a:spcBef>
                <a:spcPts val="225"/>
              </a:spcBef>
              <a:spcAft>
                <a:spcPts val="451"/>
              </a:spcAft>
              <a:buFont typeface="Wingdings" panose="05000000000000000000" pitchFamily="2" charset="2"/>
              <a:buChar char="§"/>
            </a:pPr>
            <a:r>
              <a:rPr lang="en-US" b="0" dirty="0">
                <a:latin typeface="+mn-lt"/>
                <a:cs typeface="Arial" panose="020B0604020202020204" pitchFamily="34" charset="0"/>
              </a:rPr>
              <a:t>road construction designed by the employer</a:t>
            </a:r>
          </a:p>
          <a:p>
            <a:pPr marL="228600" indent="-228600">
              <a:lnSpc>
                <a:spcPct val="80000"/>
              </a:lnSpc>
              <a:spcBef>
                <a:spcPts val="225"/>
              </a:spcBef>
              <a:spcAft>
                <a:spcPts val="451"/>
              </a:spcAft>
              <a:buFont typeface="Wingdings" panose="05000000000000000000" pitchFamily="2" charset="2"/>
              <a:buChar char="§"/>
            </a:pPr>
            <a:r>
              <a:rPr lang="en-US" b="0" dirty="0">
                <a:latin typeface="+mn-lt"/>
                <a:cs typeface="Arial" panose="020B0604020202020204" pitchFamily="34" charset="0"/>
              </a:rPr>
              <a:t>vehicles</a:t>
            </a:r>
          </a:p>
          <a:p>
            <a:pPr marL="228600" indent="-228600">
              <a:lnSpc>
                <a:spcPct val="80000"/>
              </a:lnSpc>
              <a:spcBef>
                <a:spcPts val="225"/>
              </a:spcBef>
              <a:spcAft>
                <a:spcPts val="451"/>
              </a:spcAft>
              <a:buFont typeface="Wingdings" panose="05000000000000000000" pitchFamily="2" charset="2"/>
              <a:buChar char="§"/>
            </a:pPr>
            <a:r>
              <a:rPr lang="en-US" b="0" dirty="0">
                <a:latin typeface="+mn-lt"/>
                <a:cs typeface="Arial" panose="020B0604020202020204" pitchFamily="34" charset="0"/>
              </a:rPr>
              <a:t>pharmaceuticals</a:t>
            </a:r>
          </a:p>
        </p:txBody>
      </p:sp>
      <p:sp>
        <p:nvSpPr>
          <p:cNvPr id="14" name="Title 5"/>
          <p:cNvSpPr txBox="1">
            <a:spLocks/>
          </p:cNvSpPr>
          <p:nvPr/>
        </p:nvSpPr>
        <p:spPr bwMode="auto">
          <a:xfrm>
            <a:off x="421843" y="233408"/>
            <a:ext cx="84613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3200" kern="0" dirty="0">
                <a:solidFill>
                  <a:srgbClr val="002345"/>
                </a:solidFill>
                <a:ea typeface="ＭＳ Ｐゴシック" charset="0"/>
              </a:rPr>
              <a:t>Request For Bids (RFB) key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2467044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val 64"/>
          <p:cNvSpPr/>
          <p:nvPr/>
        </p:nvSpPr>
        <p:spPr>
          <a:xfrm>
            <a:off x="4863013" y="3791647"/>
            <a:ext cx="613367" cy="613367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tIns="68580" bIns="68580" rtlCol="0" anchor="ctr" anchorCtr="1"/>
          <a:lstStyle/>
          <a:p>
            <a:pPr algn="ctr" defTabSz="9142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prstClr val="white"/>
              </a:solidFill>
              <a:latin typeface="+mn-lt"/>
              <a:ea typeface="+mn-ea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4870151" y="2420771"/>
            <a:ext cx="613367" cy="613367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tIns="68580" bIns="68580" rtlCol="0" anchor="ctr" anchorCtr="1"/>
          <a:lstStyle/>
          <a:p>
            <a:pPr algn="ctr" defTabSz="9142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prstClr val="white"/>
              </a:solidFill>
              <a:latin typeface="+mn-lt"/>
              <a:ea typeface="+mn-ea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4948233" y="2351051"/>
            <a:ext cx="3750622" cy="2012525"/>
            <a:chOff x="7313929" y="1343108"/>
            <a:chExt cx="5000829" cy="2683366"/>
          </a:xfrm>
        </p:grpSpPr>
        <p:cxnSp>
          <p:nvCxnSpPr>
            <p:cNvPr id="71" name="Straight Connector 70"/>
            <p:cNvCxnSpPr>
              <a:cxnSpLocks/>
              <a:stCxn id="66" idx="4"/>
              <a:endCxn id="72" idx="4"/>
            </p:cNvCxnSpPr>
            <p:nvPr/>
          </p:nvCxnSpPr>
          <p:spPr>
            <a:xfrm flipH="1">
              <a:off x="7618729" y="2253890"/>
              <a:ext cx="3" cy="1716472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</p:cxnSp>
        <p:sp>
          <p:nvSpPr>
            <p:cNvPr id="72" name="Oval 71"/>
            <p:cNvSpPr/>
            <p:nvPr/>
          </p:nvSpPr>
          <p:spPr>
            <a:xfrm>
              <a:off x="7313929" y="3360762"/>
              <a:ext cx="609600" cy="609600"/>
            </a:xfrm>
            <a:prstGeom prst="ellipse">
              <a:avLst/>
            </a:prstGeom>
            <a:solidFill>
              <a:srgbClr val="AEE0DC"/>
            </a:solidFill>
            <a:ln w="25400" cap="flat" cmpd="sng" algn="ctr">
              <a:noFill/>
              <a:prstDash val="solid"/>
            </a:ln>
            <a:effectLst/>
          </p:spPr>
          <p:txBody>
            <a:bodyPr tIns="68580" bIns="68580" rtlCol="0" anchor="ctr" anchorCtr="1"/>
            <a:lstStyle/>
            <a:p>
              <a:pPr algn="ctr"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prstClr val="white"/>
                  </a:solidFill>
                  <a:latin typeface="+mn-lt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73" name="Oval 72"/>
            <p:cNvSpPr/>
            <p:nvPr/>
          </p:nvSpPr>
          <p:spPr>
            <a:xfrm>
              <a:off x="7313932" y="1549916"/>
              <a:ext cx="609600" cy="609600"/>
            </a:xfrm>
            <a:prstGeom prst="ellipse">
              <a:avLst/>
            </a:prstGeom>
            <a:solidFill>
              <a:srgbClr val="AEE0DC"/>
            </a:solidFill>
            <a:ln w="25400" cap="flat" cmpd="sng" algn="ctr">
              <a:noFill/>
              <a:prstDash val="solid"/>
            </a:ln>
            <a:effectLst/>
          </p:spPr>
          <p:txBody>
            <a:bodyPr tIns="68580" bIns="68580" rtlCol="0" anchor="ctr" anchorCtr="1"/>
            <a:lstStyle/>
            <a:p>
              <a:pPr algn="ctr"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prstClr val="white"/>
                  </a:solidFill>
                  <a:latin typeface="+mn-lt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140924" y="1513114"/>
              <a:ext cx="3819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495500" y="1343108"/>
              <a:ext cx="3819258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ndes" panose="02000000000000000000" pitchFamily="50" charset="0"/>
                  <a:cs typeface="Arial" panose="020B0604020202020204" pitchFamily="34" charset="0"/>
                </a:rPr>
                <a:t>Simple identification of MAB based on qualifying criteria and lowest evaluated cost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495501" y="3246774"/>
              <a:ext cx="3819257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ndes" panose="02000000000000000000" pitchFamily="50" charset="0"/>
                  <a:cs typeface="Arial" panose="020B0604020202020204" pitchFamily="34" charset="0"/>
                </a:rPr>
                <a:t>Borrower retains control over design and delivery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746205" y="1429577"/>
            <a:ext cx="3224304" cy="625964"/>
            <a:chOff x="3824049" y="2477975"/>
            <a:chExt cx="4299072" cy="834618"/>
          </a:xfrm>
        </p:grpSpPr>
        <p:grpSp>
          <p:nvGrpSpPr>
            <p:cNvPr id="79" name="Group 78"/>
            <p:cNvGrpSpPr/>
            <p:nvPr/>
          </p:nvGrpSpPr>
          <p:grpSpPr>
            <a:xfrm>
              <a:off x="3824049" y="2619183"/>
              <a:ext cx="4299072" cy="693410"/>
              <a:chOff x="4419601" y="2303655"/>
              <a:chExt cx="5368015" cy="865823"/>
            </a:xfrm>
          </p:grpSpPr>
          <p:sp>
            <p:nvSpPr>
              <p:cNvPr id="82" name="Rectangle 5"/>
              <p:cNvSpPr>
                <a:spLocks noChangeArrowheads="1"/>
              </p:cNvSpPr>
              <p:nvPr/>
            </p:nvSpPr>
            <p:spPr bwMode="auto">
              <a:xfrm>
                <a:off x="4419601" y="2494192"/>
                <a:ext cx="4941887" cy="484748"/>
              </a:xfrm>
              <a:prstGeom prst="rect">
                <a:avLst/>
              </a:prstGeom>
              <a:solidFill>
                <a:srgbClr val="AEE0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7"/>
              <p:cNvSpPr>
                <a:spLocks noChangeAspect="1"/>
              </p:cNvSpPr>
              <p:nvPr/>
            </p:nvSpPr>
            <p:spPr bwMode="auto">
              <a:xfrm>
                <a:off x="9332321" y="2303655"/>
                <a:ext cx="455295" cy="865823"/>
              </a:xfrm>
              <a:custGeom>
                <a:avLst/>
                <a:gdLst>
                  <a:gd name="T0" fmla="*/ 0 w 478"/>
                  <a:gd name="T1" fmla="*/ 454 h 909"/>
                  <a:gd name="T2" fmla="*/ 0 w 478"/>
                  <a:gd name="T3" fmla="*/ 0 h 909"/>
                  <a:gd name="T4" fmla="*/ 239 w 478"/>
                  <a:gd name="T5" fmla="*/ 227 h 909"/>
                  <a:gd name="T6" fmla="*/ 478 w 478"/>
                  <a:gd name="T7" fmla="*/ 454 h 909"/>
                  <a:gd name="T8" fmla="*/ 239 w 478"/>
                  <a:gd name="T9" fmla="*/ 681 h 909"/>
                  <a:gd name="T10" fmla="*/ 0 w 478"/>
                  <a:gd name="T11" fmla="*/ 909 h 909"/>
                  <a:gd name="T12" fmla="*/ 0 w 478"/>
                  <a:gd name="T13" fmla="*/ 454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8" h="909">
                    <a:moveTo>
                      <a:pt x="0" y="454"/>
                    </a:moveTo>
                    <a:lnTo>
                      <a:pt x="0" y="0"/>
                    </a:lnTo>
                    <a:lnTo>
                      <a:pt x="239" y="227"/>
                    </a:lnTo>
                    <a:lnTo>
                      <a:pt x="478" y="454"/>
                    </a:lnTo>
                    <a:lnTo>
                      <a:pt x="239" y="681"/>
                    </a:lnTo>
                    <a:lnTo>
                      <a:pt x="0" y="909"/>
                    </a:lnTo>
                    <a:lnTo>
                      <a:pt x="0" y="454"/>
                    </a:lnTo>
                    <a:close/>
                  </a:path>
                </a:pathLst>
              </a:custGeom>
              <a:solidFill>
                <a:srgbClr val="AEE0D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0" name="Cross 79"/>
            <p:cNvSpPr>
              <a:spLocks noChangeAspect="1"/>
            </p:cNvSpPr>
            <p:nvPr/>
          </p:nvSpPr>
          <p:spPr>
            <a:xfrm>
              <a:off x="7456000" y="2477975"/>
              <a:ext cx="226601" cy="226600"/>
            </a:xfrm>
            <a:prstGeom prst="plus">
              <a:avLst>
                <a:gd name="adj" fmla="val 40672"/>
              </a:avLst>
            </a:prstGeom>
            <a:solidFill>
              <a:srgbClr val="AEE0D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prstClr val="white"/>
                </a:solidFill>
                <a:latin typeface="Calibri"/>
                <a:ea typeface="+mn-ea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039550" y="2747737"/>
              <a:ext cx="816891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Pros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401032" y="1544172"/>
            <a:ext cx="3241825" cy="520058"/>
            <a:chOff x="4056038" y="3696471"/>
            <a:chExt cx="4322433" cy="693410"/>
          </a:xfrm>
        </p:grpSpPr>
        <p:grpSp>
          <p:nvGrpSpPr>
            <p:cNvPr id="85" name="Group 84"/>
            <p:cNvGrpSpPr/>
            <p:nvPr/>
          </p:nvGrpSpPr>
          <p:grpSpPr>
            <a:xfrm rot="10800000">
              <a:off x="4056038" y="3696471"/>
              <a:ext cx="4322433" cy="693410"/>
              <a:chOff x="4419601" y="2605310"/>
              <a:chExt cx="5397184" cy="865823"/>
            </a:xfrm>
          </p:grpSpPr>
          <p:sp>
            <p:nvSpPr>
              <p:cNvPr id="87" name="Rectangle 5"/>
              <p:cNvSpPr>
                <a:spLocks noChangeArrowheads="1"/>
              </p:cNvSpPr>
              <p:nvPr/>
            </p:nvSpPr>
            <p:spPr bwMode="auto">
              <a:xfrm>
                <a:off x="4419601" y="2795847"/>
                <a:ext cx="4941888" cy="484748"/>
              </a:xfrm>
              <a:prstGeom prst="rect">
                <a:avLst/>
              </a:prstGeom>
              <a:solidFill>
                <a:srgbClr val="E65F5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7"/>
              <p:cNvSpPr>
                <a:spLocks noChangeAspect="1"/>
              </p:cNvSpPr>
              <p:nvPr/>
            </p:nvSpPr>
            <p:spPr bwMode="auto">
              <a:xfrm>
                <a:off x="9361490" y="2605310"/>
                <a:ext cx="455295" cy="865823"/>
              </a:xfrm>
              <a:custGeom>
                <a:avLst/>
                <a:gdLst>
                  <a:gd name="T0" fmla="*/ 0 w 478"/>
                  <a:gd name="T1" fmla="*/ 454 h 909"/>
                  <a:gd name="T2" fmla="*/ 0 w 478"/>
                  <a:gd name="T3" fmla="*/ 0 h 909"/>
                  <a:gd name="T4" fmla="*/ 239 w 478"/>
                  <a:gd name="T5" fmla="*/ 227 h 909"/>
                  <a:gd name="T6" fmla="*/ 478 w 478"/>
                  <a:gd name="T7" fmla="*/ 454 h 909"/>
                  <a:gd name="T8" fmla="*/ 239 w 478"/>
                  <a:gd name="T9" fmla="*/ 681 h 909"/>
                  <a:gd name="T10" fmla="*/ 0 w 478"/>
                  <a:gd name="T11" fmla="*/ 909 h 909"/>
                  <a:gd name="T12" fmla="*/ 0 w 478"/>
                  <a:gd name="T13" fmla="*/ 454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8" h="909">
                    <a:moveTo>
                      <a:pt x="0" y="454"/>
                    </a:moveTo>
                    <a:lnTo>
                      <a:pt x="0" y="0"/>
                    </a:lnTo>
                    <a:lnTo>
                      <a:pt x="239" y="227"/>
                    </a:lnTo>
                    <a:lnTo>
                      <a:pt x="478" y="454"/>
                    </a:lnTo>
                    <a:lnTo>
                      <a:pt x="239" y="681"/>
                    </a:lnTo>
                    <a:lnTo>
                      <a:pt x="0" y="909"/>
                    </a:lnTo>
                    <a:lnTo>
                      <a:pt x="0" y="454"/>
                    </a:lnTo>
                    <a:close/>
                  </a:path>
                </a:pathLst>
              </a:custGeom>
              <a:solidFill>
                <a:srgbClr val="E65F5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4305245" y="3833583"/>
              <a:ext cx="887423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</a:t>
              </a:r>
            </a:p>
          </p:txBody>
        </p:sp>
      </p:grpSp>
      <p:sp>
        <p:nvSpPr>
          <p:cNvPr id="89" name="Oval 88"/>
          <p:cNvSpPr/>
          <p:nvPr/>
        </p:nvSpPr>
        <p:spPr>
          <a:xfrm>
            <a:off x="3726317" y="3534855"/>
            <a:ext cx="613367" cy="613367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tIns="68580" bIns="68580" rtlCol="0" anchor="ctr" anchorCtr="1"/>
          <a:lstStyle/>
          <a:p>
            <a:pPr algn="ctr" defTabSz="9142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3718740" y="2429920"/>
            <a:ext cx="613367" cy="613367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tIns="68580" bIns="68580" rtlCol="0" anchor="ctr" anchorCtr="1"/>
          <a:lstStyle/>
          <a:p>
            <a:pPr algn="ctr" defTabSz="9142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3726317" y="4674591"/>
            <a:ext cx="613367" cy="613367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tIns="68580" bIns="68580" rtlCol="0" anchor="ctr" anchorCtr="1"/>
          <a:lstStyle/>
          <a:p>
            <a:pPr algn="ctr" defTabSz="9142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cxnSp>
        <p:nvCxnSpPr>
          <p:cNvPr id="92" name="Straight Connector 91"/>
          <p:cNvCxnSpPr>
            <a:cxnSpLocks/>
            <a:stCxn id="94" idx="4"/>
            <a:endCxn id="95" idx="0"/>
          </p:cNvCxnSpPr>
          <p:nvPr/>
        </p:nvCxnSpPr>
        <p:spPr>
          <a:xfrm>
            <a:off x="4025423" y="2963357"/>
            <a:ext cx="7578" cy="1789318"/>
          </a:xfrm>
          <a:prstGeom prst="line">
            <a:avLst/>
          </a:prstGeom>
          <a:noFill/>
          <a:ln w="2857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</p:cxnSp>
      <p:sp>
        <p:nvSpPr>
          <p:cNvPr id="93" name="Oval 92"/>
          <p:cNvSpPr/>
          <p:nvPr/>
        </p:nvSpPr>
        <p:spPr>
          <a:xfrm>
            <a:off x="3811791" y="3619861"/>
            <a:ext cx="457200" cy="457200"/>
          </a:xfrm>
          <a:prstGeom prst="ellipse">
            <a:avLst/>
          </a:prstGeom>
          <a:solidFill>
            <a:srgbClr val="E65F59"/>
          </a:solidFill>
          <a:ln w="25400" cap="flat" cmpd="sng" algn="ctr">
            <a:noFill/>
            <a:prstDash val="solid"/>
          </a:ln>
          <a:effectLst/>
        </p:spPr>
        <p:txBody>
          <a:bodyPr tIns="68580" bIns="68580" rtlCol="0" anchor="ctr" anchorCtr="1"/>
          <a:lstStyle/>
          <a:p>
            <a:pPr algn="ctr" defTabSz="914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" name="Oval 93"/>
          <p:cNvSpPr/>
          <p:nvPr/>
        </p:nvSpPr>
        <p:spPr>
          <a:xfrm>
            <a:off x="3796823" y="2506157"/>
            <a:ext cx="457200" cy="457200"/>
          </a:xfrm>
          <a:prstGeom prst="ellipse">
            <a:avLst/>
          </a:prstGeom>
          <a:solidFill>
            <a:srgbClr val="E65F59"/>
          </a:solidFill>
          <a:ln w="25400" cap="flat" cmpd="sng" algn="ctr">
            <a:noFill/>
            <a:prstDash val="solid"/>
          </a:ln>
          <a:effectLst/>
        </p:spPr>
        <p:txBody>
          <a:bodyPr tIns="68580" bIns="68580" rtlCol="0" anchor="ctr" anchorCtr="1"/>
          <a:lstStyle/>
          <a:p>
            <a:pPr algn="ctr" defTabSz="914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5" name="Oval 94"/>
          <p:cNvSpPr/>
          <p:nvPr/>
        </p:nvSpPr>
        <p:spPr>
          <a:xfrm>
            <a:off x="3804401" y="4752675"/>
            <a:ext cx="457200" cy="457200"/>
          </a:xfrm>
          <a:prstGeom prst="ellipse">
            <a:avLst/>
          </a:prstGeom>
          <a:solidFill>
            <a:srgbClr val="E65F59"/>
          </a:solidFill>
          <a:ln w="25400" cap="flat" cmpd="sng" algn="ctr">
            <a:noFill/>
            <a:prstDash val="solid"/>
          </a:ln>
          <a:effectLst/>
        </p:spPr>
        <p:txBody>
          <a:bodyPr tIns="68580" bIns="68580" rtlCol="0" anchor="ctr" anchorCtr="1"/>
          <a:lstStyle/>
          <a:p>
            <a:pPr algn="ctr" defTabSz="914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88969" y="2420771"/>
            <a:ext cx="3082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40"/>
            <a:r>
              <a:rPr lang="en-US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ndes" panose="02000000000000000000" pitchFamily="50" charset="0"/>
                <a:cs typeface="Arial" panose="020B0604020202020204" pitchFamily="34" charset="0"/>
              </a:rPr>
              <a:t>Can take longer to get to market as Borrower develops the  specifications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888140" y="3600533"/>
            <a:ext cx="2678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40"/>
            <a:r>
              <a:rPr lang="en-US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ndes" panose="02000000000000000000" pitchFamily="50" charset="0"/>
                <a:cs typeface="Arial" panose="020B0604020202020204" pitchFamily="34" charset="0"/>
              </a:rPr>
              <a:t>Borrower carries risk if design and specifications are wrong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346220" y="4694801"/>
            <a:ext cx="2220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40"/>
            <a:r>
              <a:rPr lang="en-US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ndes" panose="02000000000000000000" pitchFamily="50" charset="0"/>
                <a:cs typeface="Arial" panose="020B0604020202020204" pitchFamily="34" charset="0"/>
              </a:rPr>
              <a:t>Limited scope for innovation and alternative solutions</a:t>
            </a:r>
          </a:p>
        </p:txBody>
      </p:sp>
      <p:sp>
        <p:nvSpPr>
          <p:cNvPr id="103" name="Rectangle 102"/>
          <p:cNvSpPr>
            <a:spLocks noChangeAspect="1"/>
          </p:cNvSpPr>
          <p:nvPr/>
        </p:nvSpPr>
        <p:spPr>
          <a:xfrm>
            <a:off x="1648985" y="1540461"/>
            <a:ext cx="169659" cy="32201"/>
          </a:xfrm>
          <a:prstGeom prst="rect">
            <a:avLst/>
          </a:prstGeom>
          <a:solidFill>
            <a:srgbClr val="E65F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DC270E"/>
              </a:solidFill>
              <a:latin typeface="Calibri"/>
              <a:ea typeface="+mn-ea"/>
            </a:endParaRPr>
          </a:p>
        </p:txBody>
      </p:sp>
      <p:sp>
        <p:nvSpPr>
          <p:cNvPr id="42" name="Title 5"/>
          <p:cNvSpPr txBox="1">
            <a:spLocks/>
          </p:cNvSpPr>
          <p:nvPr/>
        </p:nvSpPr>
        <p:spPr bwMode="auto">
          <a:xfrm>
            <a:off x="421843" y="233408"/>
            <a:ext cx="84613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3200" kern="0" dirty="0">
                <a:solidFill>
                  <a:srgbClr val="002345"/>
                </a:solidFill>
                <a:ea typeface="ＭＳ Ｐゴシック" charset="0"/>
              </a:rPr>
              <a:t>Request for Bids</a:t>
            </a:r>
          </a:p>
        </p:txBody>
      </p:sp>
    </p:spTree>
    <p:extLst>
      <p:ext uri="{BB962C8B-B14F-4D97-AF65-F5344CB8AC3E}">
        <p14:creationId xmlns:p14="http://schemas.microsoft.com/office/powerpoint/2010/main" val="1429194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843" y="1541392"/>
            <a:ext cx="837273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  <a:spcAft>
                <a:spcPts val="900"/>
              </a:spcAft>
            </a:pPr>
            <a:r>
              <a:rPr lang="en-US" sz="1800" b="0" dirty="0">
                <a:solidFill>
                  <a:srgbClr val="009BCC"/>
                </a:solidFill>
                <a:latin typeface="+mn-lt"/>
                <a:cs typeface="Arial" panose="020B0604020202020204" pitchFamily="34" charset="0"/>
              </a:rPr>
              <a:t>Competitive method that seeks Proposals that offer solutions in response to performance/functional requirements. </a:t>
            </a:r>
          </a:p>
          <a:p>
            <a:pPr marL="285750" indent="-285750">
              <a:lnSpc>
                <a:spcPct val="90000"/>
              </a:lnSpc>
              <a:spcBef>
                <a:spcPts val="225"/>
              </a:spcBef>
              <a:spcAft>
                <a:spcPts val="451"/>
              </a:spcAft>
              <a:buFont typeface="Wingdings" panose="05000000000000000000" pitchFamily="2" charset="2"/>
              <a:buChar char="§"/>
            </a:pPr>
            <a:r>
              <a:rPr lang="en-US" sz="1800" b="0" dirty="0">
                <a:latin typeface="+mn-lt"/>
                <a:cs typeface="Arial" panose="020B0604020202020204" pitchFamily="34" charset="0"/>
              </a:rPr>
              <a:t>appropriate SPD is used based on the category of GWNcS, risk, size and complexity of procurement</a:t>
            </a:r>
          </a:p>
          <a:p>
            <a:pPr>
              <a:lnSpc>
                <a:spcPct val="90000"/>
              </a:lnSpc>
              <a:spcBef>
                <a:spcPts val="225"/>
              </a:spcBef>
              <a:spcAft>
                <a:spcPts val="451"/>
              </a:spcAft>
            </a:pPr>
            <a:endParaRPr lang="en-US" sz="1800" b="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1843" y="2742723"/>
            <a:ext cx="8372738" cy="348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>
                <a:solidFill>
                  <a:srgbClr val="009BCC"/>
                </a:solidFill>
                <a:latin typeface="+mn-lt"/>
                <a:cs typeface="Arial" panose="020B0604020202020204" pitchFamily="34" charset="0"/>
              </a:rPr>
              <a:t>Typical characteristics: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b="0" dirty="0">
                <a:latin typeface="+mn-lt"/>
                <a:cs typeface="Arial" panose="020B0604020202020204" pitchFamily="34" charset="0"/>
              </a:rPr>
              <a:t>the borrower does not have the design to specify its requirements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b="0" dirty="0">
                <a:latin typeface="+mn-lt"/>
                <a:cs typeface="Arial" panose="020B0604020202020204" pitchFamily="34" charset="0"/>
              </a:rPr>
              <a:t>procurement is for non standard/customized solution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b="0" dirty="0">
                <a:latin typeface="+mn-lt"/>
                <a:cs typeface="Arial" panose="020B0604020202020204" pitchFamily="34" charset="0"/>
              </a:rPr>
              <a:t>borrower seeks solutions that fit the purpose rather than compliance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b="0" dirty="0">
                <a:latin typeface="+mn-lt"/>
                <a:cs typeface="Arial" panose="020B0604020202020204" pitchFamily="34" charset="0"/>
              </a:rPr>
              <a:t>borrower has less control over the design, contractor takes the design risk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b="0" dirty="0">
                <a:latin typeface="+mn-lt"/>
                <a:cs typeface="Arial" panose="020B0604020202020204" pitchFamily="34" charset="0"/>
              </a:rPr>
              <a:t>rated criteria are  normally used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b="0" dirty="0">
                <a:latin typeface="+mn-lt"/>
                <a:cs typeface="Arial" panose="020B0604020202020204" pitchFamily="34" charset="0"/>
              </a:rPr>
              <a:t>procurement decision is normally based on the best value for money by weighting quality and cost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b="0" dirty="0">
                <a:latin typeface="+mn-lt"/>
                <a:cs typeface="Arial" panose="020B0604020202020204" pitchFamily="34" charset="0"/>
              </a:rPr>
              <a:t>normally uses a multistage approach to optimize solutions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b="0" dirty="0">
                <a:latin typeface="+mn-lt"/>
                <a:cs typeface="Arial" panose="020B0604020202020204" pitchFamily="34" charset="0"/>
              </a:rPr>
              <a:t>BAFO or Negotiations may be used with probity auditor and closed opening of financial proposal</a:t>
            </a:r>
          </a:p>
        </p:txBody>
      </p:sp>
      <p:sp>
        <p:nvSpPr>
          <p:cNvPr id="12" name="Title 5"/>
          <p:cNvSpPr txBox="1">
            <a:spLocks/>
          </p:cNvSpPr>
          <p:nvPr/>
        </p:nvSpPr>
        <p:spPr bwMode="auto">
          <a:xfrm>
            <a:off x="421843" y="233408"/>
            <a:ext cx="84613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 fontScale="92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3200" kern="0" dirty="0">
                <a:solidFill>
                  <a:srgbClr val="002345"/>
                </a:solidFill>
                <a:ea typeface="ＭＳ Ｐゴシック" charset="0"/>
              </a:rPr>
              <a:t>Request For Proposal (RFP) key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45249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06089" y="1765817"/>
            <a:ext cx="49777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9BCC"/>
                </a:solidFill>
                <a:latin typeface="Andes" panose="02000000000000000000" pitchFamily="50" charset="0"/>
                <a:cs typeface="Arial" panose="020B0604020202020204" pitchFamily="34" charset="0"/>
              </a:rPr>
              <a:t>3 model RFPs:</a:t>
            </a:r>
            <a:endParaRPr lang="en-US" sz="2000" b="0" dirty="0">
              <a:solidFill>
                <a:srgbClr val="009BCC"/>
              </a:solidFill>
              <a:latin typeface="Andes" panose="02000000000000000000" pitchFamily="5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6089" y="2620956"/>
            <a:ext cx="6253880" cy="8283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5061" y="2661014"/>
            <a:ext cx="4302280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+mn-lt"/>
              </a:rPr>
              <a:t>Two-Stage following Initial Selection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2073098" y="2614357"/>
            <a:ext cx="841565" cy="84156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4445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sym typeface="Wingdings 3" panose="05040102010807070707" pitchFamily="18" charset="2"/>
              </a:rPr>
              <a:t>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06090" y="4557425"/>
            <a:ext cx="6250092" cy="828366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828872" y="4754378"/>
            <a:ext cx="4071008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+mn-lt"/>
              </a:rPr>
              <a:t>  Competitive Dialogue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06090" y="3563524"/>
            <a:ext cx="6247673" cy="8283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2073098" y="3547444"/>
            <a:ext cx="841565" cy="84156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44450">
            <a:solidFill>
              <a:schemeClr val="l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2957119" y="3760475"/>
            <a:ext cx="3959333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+mn-lt"/>
              </a:rPr>
              <a:t>Streamlined</a:t>
            </a:r>
          </a:p>
        </p:txBody>
      </p:sp>
      <p:sp>
        <p:nvSpPr>
          <p:cNvPr id="20" name="Freeform 11"/>
          <p:cNvSpPr>
            <a:spLocks noChangeAspect="1" noEditPoints="1"/>
          </p:cNvSpPr>
          <p:nvPr/>
        </p:nvSpPr>
        <p:spPr bwMode="auto">
          <a:xfrm>
            <a:off x="2306240" y="3756299"/>
            <a:ext cx="422768" cy="422768"/>
          </a:xfrm>
          <a:custGeom>
            <a:avLst/>
            <a:gdLst>
              <a:gd name="T0" fmla="*/ 3653 w 4806"/>
              <a:gd name="T1" fmla="*/ 3653 h 4806"/>
              <a:gd name="T2" fmla="*/ 577 w 4806"/>
              <a:gd name="T3" fmla="*/ 3653 h 4806"/>
              <a:gd name="T4" fmla="*/ 4352 w 4806"/>
              <a:gd name="T5" fmla="*/ 3463 h 4806"/>
              <a:gd name="T6" fmla="*/ 4422 w 4806"/>
              <a:gd name="T7" fmla="*/ 3556 h 4806"/>
              <a:gd name="T8" fmla="*/ 4373 w 4806"/>
              <a:gd name="T9" fmla="*/ 4408 h 4806"/>
              <a:gd name="T10" fmla="*/ 3508 w 4806"/>
              <a:gd name="T11" fmla="*/ 4408 h 4806"/>
              <a:gd name="T12" fmla="*/ 3460 w 4806"/>
              <a:gd name="T13" fmla="*/ 3572 h 4806"/>
              <a:gd name="T14" fmla="*/ 3489 w 4806"/>
              <a:gd name="T15" fmla="*/ 3487 h 4806"/>
              <a:gd name="T16" fmla="*/ 488 w 4806"/>
              <a:gd name="T17" fmla="*/ 3459 h 4806"/>
              <a:gd name="T18" fmla="*/ 1318 w 4806"/>
              <a:gd name="T19" fmla="*/ 3488 h 4806"/>
              <a:gd name="T20" fmla="*/ 1343 w 4806"/>
              <a:gd name="T21" fmla="*/ 4352 h 4806"/>
              <a:gd name="T22" fmla="*/ 1250 w 4806"/>
              <a:gd name="T23" fmla="*/ 4422 h 4806"/>
              <a:gd name="T24" fmla="*/ 398 w 4806"/>
              <a:gd name="T25" fmla="*/ 4373 h 4806"/>
              <a:gd name="T26" fmla="*/ 387 w 4806"/>
              <a:gd name="T27" fmla="*/ 3527 h 4806"/>
              <a:gd name="T28" fmla="*/ 454 w 4806"/>
              <a:gd name="T29" fmla="*/ 3463 h 4806"/>
              <a:gd name="T30" fmla="*/ 4614 w 4806"/>
              <a:gd name="T31" fmla="*/ 3268 h 4806"/>
              <a:gd name="T32" fmla="*/ 3076 w 4806"/>
              <a:gd name="T33" fmla="*/ 3268 h 4806"/>
              <a:gd name="T34" fmla="*/ 1538 w 4806"/>
              <a:gd name="T35" fmla="*/ 3268 h 4806"/>
              <a:gd name="T36" fmla="*/ 2691 w 4806"/>
              <a:gd name="T37" fmla="*/ 2115 h 4806"/>
              <a:gd name="T38" fmla="*/ 2787 w 4806"/>
              <a:gd name="T39" fmla="*/ 1922 h 4806"/>
              <a:gd name="T40" fmla="*/ 2881 w 4806"/>
              <a:gd name="T41" fmla="*/ 1992 h 4806"/>
              <a:gd name="T42" fmla="*/ 2856 w 4806"/>
              <a:gd name="T43" fmla="*/ 2856 h 4806"/>
              <a:gd name="T44" fmla="*/ 1992 w 4806"/>
              <a:gd name="T45" fmla="*/ 2881 h 4806"/>
              <a:gd name="T46" fmla="*/ 1922 w 4806"/>
              <a:gd name="T47" fmla="*/ 2787 h 4806"/>
              <a:gd name="T48" fmla="*/ 1949 w 4806"/>
              <a:gd name="T49" fmla="*/ 1952 h 4806"/>
              <a:gd name="T50" fmla="*/ 3268 w 4806"/>
              <a:gd name="T51" fmla="*/ 1730 h 4806"/>
              <a:gd name="T52" fmla="*/ 1730 w 4806"/>
              <a:gd name="T53" fmla="*/ 1730 h 4806"/>
              <a:gd name="T54" fmla="*/ 192 w 4806"/>
              <a:gd name="T55" fmla="*/ 1730 h 4806"/>
              <a:gd name="T56" fmla="*/ 3653 w 4806"/>
              <a:gd name="T57" fmla="*/ 577 h 4806"/>
              <a:gd name="T58" fmla="*/ 577 w 4806"/>
              <a:gd name="T59" fmla="*/ 577 h 4806"/>
              <a:gd name="T60" fmla="*/ 3555 w 4806"/>
              <a:gd name="T61" fmla="*/ 383 h 4806"/>
              <a:gd name="T62" fmla="*/ 4373 w 4806"/>
              <a:gd name="T63" fmla="*/ 398 h 4806"/>
              <a:gd name="T64" fmla="*/ 4422 w 4806"/>
              <a:gd name="T65" fmla="*/ 1250 h 4806"/>
              <a:gd name="T66" fmla="*/ 4352 w 4806"/>
              <a:gd name="T67" fmla="*/ 1343 h 4806"/>
              <a:gd name="T68" fmla="*/ 3488 w 4806"/>
              <a:gd name="T69" fmla="*/ 1318 h 4806"/>
              <a:gd name="T70" fmla="*/ 3459 w 4806"/>
              <a:gd name="T71" fmla="*/ 473 h 4806"/>
              <a:gd name="T72" fmla="*/ 3508 w 4806"/>
              <a:gd name="T73" fmla="*/ 396 h 4806"/>
              <a:gd name="T74" fmla="*/ 497 w 4806"/>
              <a:gd name="T75" fmla="*/ 384 h 4806"/>
              <a:gd name="T76" fmla="*/ 1333 w 4806"/>
              <a:gd name="T77" fmla="*/ 433 h 4806"/>
              <a:gd name="T78" fmla="*/ 1333 w 4806"/>
              <a:gd name="T79" fmla="*/ 1298 h 4806"/>
              <a:gd name="T80" fmla="*/ 481 w 4806"/>
              <a:gd name="T81" fmla="*/ 1346 h 4806"/>
              <a:gd name="T82" fmla="*/ 387 w 4806"/>
              <a:gd name="T83" fmla="*/ 1276 h 4806"/>
              <a:gd name="T84" fmla="*/ 396 w 4806"/>
              <a:gd name="T85" fmla="*/ 431 h 4806"/>
              <a:gd name="T86" fmla="*/ 479 w 4806"/>
              <a:gd name="T87" fmla="*/ 383 h 4806"/>
              <a:gd name="T88" fmla="*/ 3268 w 4806"/>
              <a:gd name="T89" fmla="*/ 192 h 4806"/>
              <a:gd name="T90" fmla="*/ 1730 w 4806"/>
              <a:gd name="T91" fmla="*/ 192 h 4806"/>
              <a:gd name="T92" fmla="*/ 192 w 4806"/>
              <a:gd name="T93" fmla="*/ 192 h 4806"/>
              <a:gd name="T94" fmla="*/ 4778 w 4806"/>
              <a:gd name="T95" fmla="*/ 28 h 4806"/>
              <a:gd name="T96" fmla="*/ 4803 w 4806"/>
              <a:gd name="T97" fmla="*/ 4736 h 4806"/>
              <a:gd name="T98" fmla="*/ 4710 w 4806"/>
              <a:gd name="T99" fmla="*/ 4806 h 4806"/>
              <a:gd name="T100" fmla="*/ 13 w 4806"/>
              <a:gd name="T101" fmla="*/ 4758 h 4806"/>
              <a:gd name="T102" fmla="*/ 13 w 4806"/>
              <a:gd name="T103" fmla="*/ 48 h 4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806" h="4806">
                <a:moveTo>
                  <a:pt x="3653" y="3653"/>
                </a:moveTo>
                <a:lnTo>
                  <a:pt x="3653" y="4229"/>
                </a:lnTo>
                <a:lnTo>
                  <a:pt x="4229" y="4229"/>
                </a:lnTo>
                <a:lnTo>
                  <a:pt x="4229" y="3653"/>
                </a:lnTo>
                <a:lnTo>
                  <a:pt x="3653" y="3653"/>
                </a:lnTo>
                <a:close/>
                <a:moveTo>
                  <a:pt x="577" y="3653"/>
                </a:moveTo>
                <a:lnTo>
                  <a:pt x="577" y="4229"/>
                </a:lnTo>
                <a:lnTo>
                  <a:pt x="1153" y="4229"/>
                </a:lnTo>
                <a:lnTo>
                  <a:pt x="1153" y="3653"/>
                </a:lnTo>
                <a:lnTo>
                  <a:pt x="577" y="3653"/>
                </a:lnTo>
                <a:close/>
                <a:moveTo>
                  <a:pt x="3555" y="3459"/>
                </a:moveTo>
                <a:lnTo>
                  <a:pt x="3564" y="3459"/>
                </a:lnTo>
                <a:lnTo>
                  <a:pt x="3572" y="3460"/>
                </a:lnTo>
                <a:lnTo>
                  <a:pt x="4325" y="3460"/>
                </a:lnTo>
                <a:lnTo>
                  <a:pt x="4352" y="3463"/>
                </a:lnTo>
                <a:lnTo>
                  <a:pt x="4373" y="3473"/>
                </a:lnTo>
                <a:lnTo>
                  <a:pt x="4394" y="3488"/>
                </a:lnTo>
                <a:lnTo>
                  <a:pt x="4408" y="3508"/>
                </a:lnTo>
                <a:lnTo>
                  <a:pt x="4419" y="3530"/>
                </a:lnTo>
                <a:lnTo>
                  <a:pt x="4422" y="3556"/>
                </a:lnTo>
                <a:lnTo>
                  <a:pt x="4422" y="4325"/>
                </a:lnTo>
                <a:lnTo>
                  <a:pt x="4419" y="4352"/>
                </a:lnTo>
                <a:lnTo>
                  <a:pt x="4408" y="4373"/>
                </a:lnTo>
                <a:lnTo>
                  <a:pt x="4394" y="4394"/>
                </a:lnTo>
                <a:lnTo>
                  <a:pt x="4373" y="4408"/>
                </a:lnTo>
                <a:lnTo>
                  <a:pt x="4352" y="4419"/>
                </a:lnTo>
                <a:lnTo>
                  <a:pt x="4325" y="4422"/>
                </a:lnTo>
                <a:lnTo>
                  <a:pt x="3556" y="4422"/>
                </a:lnTo>
                <a:lnTo>
                  <a:pt x="3530" y="4419"/>
                </a:lnTo>
                <a:lnTo>
                  <a:pt x="3508" y="4408"/>
                </a:lnTo>
                <a:lnTo>
                  <a:pt x="3488" y="4394"/>
                </a:lnTo>
                <a:lnTo>
                  <a:pt x="3473" y="4373"/>
                </a:lnTo>
                <a:lnTo>
                  <a:pt x="3463" y="4352"/>
                </a:lnTo>
                <a:lnTo>
                  <a:pt x="3460" y="4325"/>
                </a:lnTo>
                <a:lnTo>
                  <a:pt x="3460" y="3572"/>
                </a:lnTo>
                <a:lnTo>
                  <a:pt x="3459" y="3549"/>
                </a:lnTo>
                <a:lnTo>
                  <a:pt x="3463" y="3527"/>
                </a:lnTo>
                <a:lnTo>
                  <a:pt x="3472" y="3507"/>
                </a:lnTo>
                <a:lnTo>
                  <a:pt x="3487" y="3489"/>
                </a:lnTo>
                <a:lnTo>
                  <a:pt x="3489" y="3487"/>
                </a:lnTo>
                <a:lnTo>
                  <a:pt x="3508" y="3472"/>
                </a:lnTo>
                <a:lnTo>
                  <a:pt x="3530" y="3463"/>
                </a:lnTo>
                <a:lnTo>
                  <a:pt x="3555" y="3459"/>
                </a:lnTo>
                <a:close/>
                <a:moveTo>
                  <a:pt x="479" y="3459"/>
                </a:moveTo>
                <a:lnTo>
                  <a:pt x="488" y="3459"/>
                </a:lnTo>
                <a:lnTo>
                  <a:pt x="497" y="3460"/>
                </a:lnTo>
                <a:lnTo>
                  <a:pt x="1250" y="3460"/>
                </a:lnTo>
                <a:lnTo>
                  <a:pt x="1276" y="3463"/>
                </a:lnTo>
                <a:lnTo>
                  <a:pt x="1298" y="3473"/>
                </a:lnTo>
                <a:lnTo>
                  <a:pt x="1318" y="3488"/>
                </a:lnTo>
                <a:lnTo>
                  <a:pt x="1333" y="3508"/>
                </a:lnTo>
                <a:lnTo>
                  <a:pt x="1343" y="3530"/>
                </a:lnTo>
                <a:lnTo>
                  <a:pt x="1346" y="3556"/>
                </a:lnTo>
                <a:lnTo>
                  <a:pt x="1346" y="4325"/>
                </a:lnTo>
                <a:lnTo>
                  <a:pt x="1343" y="4352"/>
                </a:lnTo>
                <a:lnTo>
                  <a:pt x="1333" y="4373"/>
                </a:lnTo>
                <a:lnTo>
                  <a:pt x="1318" y="4394"/>
                </a:lnTo>
                <a:lnTo>
                  <a:pt x="1298" y="4408"/>
                </a:lnTo>
                <a:lnTo>
                  <a:pt x="1276" y="4419"/>
                </a:lnTo>
                <a:lnTo>
                  <a:pt x="1250" y="4422"/>
                </a:lnTo>
                <a:lnTo>
                  <a:pt x="481" y="4422"/>
                </a:lnTo>
                <a:lnTo>
                  <a:pt x="454" y="4419"/>
                </a:lnTo>
                <a:lnTo>
                  <a:pt x="433" y="4408"/>
                </a:lnTo>
                <a:lnTo>
                  <a:pt x="412" y="4394"/>
                </a:lnTo>
                <a:lnTo>
                  <a:pt x="398" y="4373"/>
                </a:lnTo>
                <a:lnTo>
                  <a:pt x="387" y="4352"/>
                </a:lnTo>
                <a:lnTo>
                  <a:pt x="384" y="4325"/>
                </a:lnTo>
                <a:lnTo>
                  <a:pt x="384" y="3572"/>
                </a:lnTo>
                <a:lnTo>
                  <a:pt x="383" y="3549"/>
                </a:lnTo>
                <a:lnTo>
                  <a:pt x="387" y="3527"/>
                </a:lnTo>
                <a:lnTo>
                  <a:pt x="396" y="3507"/>
                </a:lnTo>
                <a:lnTo>
                  <a:pt x="411" y="3489"/>
                </a:lnTo>
                <a:lnTo>
                  <a:pt x="414" y="3487"/>
                </a:lnTo>
                <a:lnTo>
                  <a:pt x="433" y="3472"/>
                </a:lnTo>
                <a:lnTo>
                  <a:pt x="454" y="3463"/>
                </a:lnTo>
                <a:lnTo>
                  <a:pt x="479" y="3459"/>
                </a:lnTo>
                <a:close/>
                <a:moveTo>
                  <a:pt x="3268" y="3268"/>
                </a:moveTo>
                <a:lnTo>
                  <a:pt x="3268" y="4614"/>
                </a:lnTo>
                <a:lnTo>
                  <a:pt x="4614" y="4614"/>
                </a:lnTo>
                <a:lnTo>
                  <a:pt x="4614" y="3268"/>
                </a:lnTo>
                <a:lnTo>
                  <a:pt x="3268" y="3268"/>
                </a:lnTo>
                <a:close/>
                <a:moveTo>
                  <a:pt x="1730" y="3268"/>
                </a:moveTo>
                <a:lnTo>
                  <a:pt x="1730" y="4614"/>
                </a:lnTo>
                <a:lnTo>
                  <a:pt x="3076" y="4614"/>
                </a:lnTo>
                <a:lnTo>
                  <a:pt x="3076" y="3268"/>
                </a:lnTo>
                <a:lnTo>
                  <a:pt x="1730" y="3268"/>
                </a:lnTo>
                <a:close/>
                <a:moveTo>
                  <a:pt x="192" y="3268"/>
                </a:moveTo>
                <a:lnTo>
                  <a:pt x="192" y="4614"/>
                </a:lnTo>
                <a:lnTo>
                  <a:pt x="1538" y="4614"/>
                </a:lnTo>
                <a:lnTo>
                  <a:pt x="1538" y="3268"/>
                </a:lnTo>
                <a:lnTo>
                  <a:pt x="192" y="3268"/>
                </a:lnTo>
                <a:close/>
                <a:moveTo>
                  <a:pt x="2115" y="2115"/>
                </a:moveTo>
                <a:lnTo>
                  <a:pt x="2115" y="2691"/>
                </a:lnTo>
                <a:lnTo>
                  <a:pt x="2691" y="2691"/>
                </a:lnTo>
                <a:lnTo>
                  <a:pt x="2691" y="2115"/>
                </a:lnTo>
                <a:lnTo>
                  <a:pt x="2115" y="2115"/>
                </a:lnTo>
                <a:close/>
                <a:moveTo>
                  <a:pt x="2017" y="1921"/>
                </a:moveTo>
                <a:lnTo>
                  <a:pt x="2026" y="1921"/>
                </a:lnTo>
                <a:lnTo>
                  <a:pt x="2035" y="1922"/>
                </a:lnTo>
                <a:lnTo>
                  <a:pt x="2787" y="1922"/>
                </a:lnTo>
                <a:lnTo>
                  <a:pt x="2814" y="1925"/>
                </a:lnTo>
                <a:lnTo>
                  <a:pt x="2836" y="1936"/>
                </a:lnTo>
                <a:lnTo>
                  <a:pt x="2856" y="1950"/>
                </a:lnTo>
                <a:lnTo>
                  <a:pt x="2870" y="1970"/>
                </a:lnTo>
                <a:lnTo>
                  <a:pt x="2881" y="1992"/>
                </a:lnTo>
                <a:lnTo>
                  <a:pt x="2884" y="2019"/>
                </a:lnTo>
                <a:lnTo>
                  <a:pt x="2884" y="2787"/>
                </a:lnTo>
                <a:lnTo>
                  <a:pt x="2881" y="2814"/>
                </a:lnTo>
                <a:lnTo>
                  <a:pt x="2870" y="2836"/>
                </a:lnTo>
                <a:lnTo>
                  <a:pt x="2856" y="2856"/>
                </a:lnTo>
                <a:lnTo>
                  <a:pt x="2836" y="2870"/>
                </a:lnTo>
                <a:lnTo>
                  <a:pt x="2814" y="2881"/>
                </a:lnTo>
                <a:lnTo>
                  <a:pt x="2787" y="2884"/>
                </a:lnTo>
                <a:lnTo>
                  <a:pt x="2019" y="2884"/>
                </a:lnTo>
                <a:lnTo>
                  <a:pt x="1992" y="2881"/>
                </a:lnTo>
                <a:lnTo>
                  <a:pt x="1970" y="2870"/>
                </a:lnTo>
                <a:lnTo>
                  <a:pt x="1950" y="2856"/>
                </a:lnTo>
                <a:lnTo>
                  <a:pt x="1936" y="2836"/>
                </a:lnTo>
                <a:lnTo>
                  <a:pt x="1925" y="2814"/>
                </a:lnTo>
                <a:lnTo>
                  <a:pt x="1922" y="2787"/>
                </a:lnTo>
                <a:lnTo>
                  <a:pt x="1922" y="2035"/>
                </a:lnTo>
                <a:lnTo>
                  <a:pt x="1921" y="2011"/>
                </a:lnTo>
                <a:lnTo>
                  <a:pt x="1925" y="1989"/>
                </a:lnTo>
                <a:lnTo>
                  <a:pt x="1934" y="1969"/>
                </a:lnTo>
                <a:lnTo>
                  <a:pt x="1949" y="1952"/>
                </a:lnTo>
                <a:lnTo>
                  <a:pt x="1952" y="1949"/>
                </a:lnTo>
                <a:lnTo>
                  <a:pt x="1970" y="1934"/>
                </a:lnTo>
                <a:lnTo>
                  <a:pt x="1992" y="1925"/>
                </a:lnTo>
                <a:lnTo>
                  <a:pt x="2017" y="1921"/>
                </a:lnTo>
                <a:close/>
                <a:moveTo>
                  <a:pt x="3268" y="1730"/>
                </a:moveTo>
                <a:lnTo>
                  <a:pt x="3268" y="3076"/>
                </a:lnTo>
                <a:lnTo>
                  <a:pt x="4614" y="3076"/>
                </a:lnTo>
                <a:lnTo>
                  <a:pt x="4614" y="1730"/>
                </a:lnTo>
                <a:lnTo>
                  <a:pt x="3268" y="1730"/>
                </a:lnTo>
                <a:close/>
                <a:moveTo>
                  <a:pt x="1730" y="1730"/>
                </a:moveTo>
                <a:lnTo>
                  <a:pt x="1730" y="3076"/>
                </a:lnTo>
                <a:lnTo>
                  <a:pt x="3076" y="3076"/>
                </a:lnTo>
                <a:lnTo>
                  <a:pt x="3076" y="1730"/>
                </a:lnTo>
                <a:lnTo>
                  <a:pt x="1730" y="1730"/>
                </a:lnTo>
                <a:close/>
                <a:moveTo>
                  <a:pt x="192" y="1730"/>
                </a:moveTo>
                <a:lnTo>
                  <a:pt x="192" y="3076"/>
                </a:lnTo>
                <a:lnTo>
                  <a:pt x="1538" y="3076"/>
                </a:lnTo>
                <a:lnTo>
                  <a:pt x="1538" y="1730"/>
                </a:lnTo>
                <a:lnTo>
                  <a:pt x="192" y="1730"/>
                </a:lnTo>
                <a:close/>
                <a:moveTo>
                  <a:pt x="3653" y="577"/>
                </a:moveTo>
                <a:lnTo>
                  <a:pt x="3653" y="1153"/>
                </a:lnTo>
                <a:lnTo>
                  <a:pt x="4229" y="1153"/>
                </a:lnTo>
                <a:lnTo>
                  <a:pt x="4229" y="577"/>
                </a:lnTo>
                <a:lnTo>
                  <a:pt x="3653" y="577"/>
                </a:lnTo>
                <a:close/>
                <a:moveTo>
                  <a:pt x="577" y="577"/>
                </a:moveTo>
                <a:lnTo>
                  <a:pt x="577" y="1153"/>
                </a:lnTo>
                <a:lnTo>
                  <a:pt x="1153" y="1153"/>
                </a:lnTo>
                <a:lnTo>
                  <a:pt x="1153" y="577"/>
                </a:lnTo>
                <a:lnTo>
                  <a:pt x="577" y="577"/>
                </a:lnTo>
                <a:close/>
                <a:moveTo>
                  <a:pt x="3555" y="383"/>
                </a:moveTo>
                <a:lnTo>
                  <a:pt x="3564" y="383"/>
                </a:lnTo>
                <a:lnTo>
                  <a:pt x="3572" y="384"/>
                </a:lnTo>
                <a:lnTo>
                  <a:pt x="4325" y="384"/>
                </a:lnTo>
                <a:lnTo>
                  <a:pt x="4352" y="387"/>
                </a:lnTo>
                <a:lnTo>
                  <a:pt x="4373" y="398"/>
                </a:lnTo>
                <a:lnTo>
                  <a:pt x="4394" y="412"/>
                </a:lnTo>
                <a:lnTo>
                  <a:pt x="4408" y="433"/>
                </a:lnTo>
                <a:lnTo>
                  <a:pt x="4419" y="454"/>
                </a:lnTo>
                <a:lnTo>
                  <a:pt x="4422" y="481"/>
                </a:lnTo>
                <a:lnTo>
                  <a:pt x="4422" y="1250"/>
                </a:lnTo>
                <a:lnTo>
                  <a:pt x="4419" y="1276"/>
                </a:lnTo>
                <a:lnTo>
                  <a:pt x="4408" y="1298"/>
                </a:lnTo>
                <a:lnTo>
                  <a:pt x="4394" y="1318"/>
                </a:lnTo>
                <a:lnTo>
                  <a:pt x="4373" y="1333"/>
                </a:lnTo>
                <a:lnTo>
                  <a:pt x="4352" y="1343"/>
                </a:lnTo>
                <a:lnTo>
                  <a:pt x="4325" y="1346"/>
                </a:lnTo>
                <a:lnTo>
                  <a:pt x="3556" y="1346"/>
                </a:lnTo>
                <a:lnTo>
                  <a:pt x="3530" y="1343"/>
                </a:lnTo>
                <a:lnTo>
                  <a:pt x="3508" y="1333"/>
                </a:lnTo>
                <a:lnTo>
                  <a:pt x="3488" y="1318"/>
                </a:lnTo>
                <a:lnTo>
                  <a:pt x="3473" y="1298"/>
                </a:lnTo>
                <a:lnTo>
                  <a:pt x="3463" y="1276"/>
                </a:lnTo>
                <a:lnTo>
                  <a:pt x="3460" y="1250"/>
                </a:lnTo>
                <a:lnTo>
                  <a:pt x="3460" y="497"/>
                </a:lnTo>
                <a:lnTo>
                  <a:pt x="3459" y="473"/>
                </a:lnTo>
                <a:lnTo>
                  <a:pt x="3463" y="451"/>
                </a:lnTo>
                <a:lnTo>
                  <a:pt x="3472" y="431"/>
                </a:lnTo>
                <a:lnTo>
                  <a:pt x="3487" y="414"/>
                </a:lnTo>
                <a:lnTo>
                  <a:pt x="3489" y="411"/>
                </a:lnTo>
                <a:lnTo>
                  <a:pt x="3508" y="396"/>
                </a:lnTo>
                <a:lnTo>
                  <a:pt x="3530" y="387"/>
                </a:lnTo>
                <a:lnTo>
                  <a:pt x="3555" y="383"/>
                </a:lnTo>
                <a:close/>
                <a:moveTo>
                  <a:pt x="479" y="383"/>
                </a:moveTo>
                <a:lnTo>
                  <a:pt x="488" y="383"/>
                </a:lnTo>
                <a:lnTo>
                  <a:pt x="497" y="384"/>
                </a:lnTo>
                <a:lnTo>
                  <a:pt x="1250" y="384"/>
                </a:lnTo>
                <a:lnTo>
                  <a:pt x="1276" y="387"/>
                </a:lnTo>
                <a:lnTo>
                  <a:pt x="1298" y="398"/>
                </a:lnTo>
                <a:lnTo>
                  <a:pt x="1318" y="412"/>
                </a:lnTo>
                <a:lnTo>
                  <a:pt x="1333" y="433"/>
                </a:lnTo>
                <a:lnTo>
                  <a:pt x="1343" y="454"/>
                </a:lnTo>
                <a:lnTo>
                  <a:pt x="1346" y="481"/>
                </a:lnTo>
                <a:lnTo>
                  <a:pt x="1346" y="1250"/>
                </a:lnTo>
                <a:lnTo>
                  <a:pt x="1343" y="1276"/>
                </a:lnTo>
                <a:lnTo>
                  <a:pt x="1333" y="1298"/>
                </a:lnTo>
                <a:lnTo>
                  <a:pt x="1318" y="1318"/>
                </a:lnTo>
                <a:lnTo>
                  <a:pt x="1298" y="1333"/>
                </a:lnTo>
                <a:lnTo>
                  <a:pt x="1276" y="1343"/>
                </a:lnTo>
                <a:lnTo>
                  <a:pt x="1250" y="1346"/>
                </a:lnTo>
                <a:lnTo>
                  <a:pt x="481" y="1346"/>
                </a:lnTo>
                <a:lnTo>
                  <a:pt x="454" y="1343"/>
                </a:lnTo>
                <a:lnTo>
                  <a:pt x="433" y="1333"/>
                </a:lnTo>
                <a:lnTo>
                  <a:pt x="412" y="1318"/>
                </a:lnTo>
                <a:lnTo>
                  <a:pt x="398" y="1298"/>
                </a:lnTo>
                <a:lnTo>
                  <a:pt x="387" y="1276"/>
                </a:lnTo>
                <a:lnTo>
                  <a:pt x="384" y="1250"/>
                </a:lnTo>
                <a:lnTo>
                  <a:pt x="384" y="497"/>
                </a:lnTo>
                <a:lnTo>
                  <a:pt x="383" y="473"/>
                </a:lnTo>
                <a:lnTo>
                  <a:pt x="387" y="451"/>
                </a:lnTo>
                <a:lnTo>
                  <a:pt x="396" y="431"/>
                </a:lnTo>
                <a:lnTo>
                  <a:pt x="411" y="414"/>
                </a:lnTo>
                <a:lnTo>
                  <a:pt x="414" y="411"/>
                </a:lnTo>
                <a:lnTo>
                  <a:pt x="433" y="396"/>
                </a:lnTo>
                <a:lnTo>
                  <a:pt x="454" y="387"/>
                </a:lnTo>
                <a:lnTo>
                  <a:pt x="479" y="383"/>
                </a:lnTo>
                <a:close/>
                <a:moveTo>
                  <a:pt x="3268" y="192"/>
                </a:moveTo>
                <a:lnTo>
                  <a:pt x="3268" y="1538"/>
                </a:lnTo>
                <a:lnTo>
                  <a:pt x="4614" y="1538"/>
                </a:lnTo>
                <a:lnTo>
                  <a:pt x="4614" y="192"/>
                </a:lnTo>
                <a:lnTo>
                  <a:pt x="3268" y="192"/>
                </a:lnTo>
                <a:close/>
                <a:moveTo>
                  <a:pt x="1730" y="192"/>
                </a:moveTo>
                <a:lnTo>
                  <a:pt x="1730" y="1538"/>
                </a:lnTo>
                <a:lnTo>
                  <a:pt x="3076" y="1538"/>
                </a:lnTo>
                <a:lnTo>
                  <a:pt x="3076" y="192"/>
                </a:lnTo>
                <a:lnTo>
                  <a:pt x="1730" y="192"/>
                </a:lnTo>
                <a:close/>
                <a:moveTo>
                  <a:pt x="192" y="192"/>
                </a:moveTo>
                <a:lnTo>
                  <a:pt x="192" y="1538"/>
                </a:lnTo>
                <a:lnTo>
                  <a:pt x="1538" y="1538"/>
                </a:lnTo>
                <a:lnTo>
                  <a:pt x="1538" y="192"/>
                </a:lnTo>
                <a:lnTo>
                  <a:pt x="192" y="192"/>
                </a:lnTo>
                <a:close/>
                <a:moveTo>
                  <a:pt x="96" y="0"/>
                </a:moveTo>
                <a:lnTo>
                  <a:pt x="4710" y="0"/>
                </a:lnTo>
                <a:lnTo>
                  <a:pt x="4736" y="3"/>
                </a:lnTo>
                <a:lnTo>
                  <a:pt x="4758" y="13"/>
                </a:lnTo>
                <a:lnTo>
                  <a:pt x="4778" y="28"/>
                </a:lnTo>
                <a:lnTo>
                  <a:pt x="4793" y="48"/>
                </a:lnTo>
                <a:lnTo>
                  <a:pt x="4803" y="70"/>
                </a:lnTo>
                <a:lnTo>
                  <a:pt x="4806" y="96"/>
                </a:lnTo>
                <a:lnTo>
                  <a:pt x="4806" y="4710"/>
                </a:lnTo>
                <a:lnTo>
                  <a:pt x="4803" y="4736"/>
                </a:lnTo>
                <a:lnTo>
                  <a:pt x="4793" y="4758"/>
                </a:lnTo>
                <a:lnTo>
                  <a:pt x="4778" y="4778"/>
                </a:lnTo>
                <a:lnTo>
                  <a:pt x="4758" y="4793"/>
                </a:lnTo>
                <a:lnTo>
                  <a:pt x="4736" y="4803"/>
                </a:lnTo>
                <a:lnTo>
                  <a:pt x="4710" y="4806"/>
                </a:lnTo>
                <a:lnTo>
                  <a:pt x="96" y="4806"/>
                </a:lnTo>
                <a:lnTo>
                  <a:pt x="70" y="4803"/>
                </a:lnTo>
                <a:lnTo>
                  <a:pt x="48" y="4793"/>
                </a:lnTo>
                <a:lnTo>
                  <a:pt x="28" y="4778"/>
                </a:lnTo>
                <a:lnTo>
                  <a:pt x="13" y="4758"/>
                </a:lnTo>
                <a:lnTo>
                  <a:pt x="3" y="4736"/>
                </a:lnTo>
                <a:lnTo>
                  <a:pt x="0" y="4710"/>
                </a:lnTo>
                <a:lnTo>
                  <a:pt x="0" y="96"/>
                </a:lnTo>
                <a:lnTo>
                  <a:pt x="3" y="70"/>
                </a:lnTo>
                <a:lnTo>
                  <a:pt x="13" y="48"/>
                </a:lnTo>
                <a:lnTo>
                  <a:pt x="28" y="28"/>
                </a:lnTo>
                <a:lnTo>
                  <a:pt x="48" y="13"/>
                </a:lnTo>
                <a:lnTo>
                  <a:pt x="70" y="3"/>
                </a:lnTo>
                <a:lnTo>
                  <a:pt x="9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073098" y="4539444"/>
            <a:ext cx="841565" cy="841565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2" name="Freeform 27"/>
          <p:cNvSpPr>
            <a:spLocks noEditPoints="1"/>
          </p:cNvSpPr>
          <p:nvPr/>
        </p:nvSpPr>
        <p:spPr bwMode="auto">
          <a:xfrm>
            <a:off x="2390999" y="4851776"/>
            <a:ext cx="216694" cy="335756"/>
          </a:xfrm>
          <a:custGeom>
            <a:avLst/>
            <a:gdLst>
              <a:gd name="T0" fmla="*/ 585 w 1642"/>
              <a:gd name="T1" fmla="*/ 261 h 2540"/>
              <a:gd name="T2" fmla="*/ 352 w 1642"/>
              <a:gd name="T3" fmla="*/ 425 h 2540"/>
              <a:gd name="T4" fmla="*/ 226 w 1642"/>
              <a:gd name="T5" fmla="*/ 675 h 2540"/>
              <a:gd name="T6" fmla="*/ 228 w 1642"/>
              <a:gd name="T7" fmla="*/ 944 h 2540"/>
              <a:gd name="T8" fmla="*/ 305 w 1642"/>
              <a:gd name="T9" fmla="*/ 1145 h 2540"/>
              <a:gd name="T10" fmla="*/ 416 w 1642"/>
              <a:gd name="T11" fmla="*/ 1317 h 2540"/>
              <a:gd name="T12" fmla="*/ 530 w 1642"/>
              <a:gd name="T13" fmla="*/ 1523 h 2540"/>
              <a:gd name="T14" fmla="*/ 584 w 1642"/>
              <a:gd name="T15" fmla="*/ 1737 h 2540"/>
              <a:gd name="T16" fmla="*/ 709 w 1642"/>
              <a:gd name="T17" fmla="*/ 1794 h 2540"/>
              <a:gd name="T18" fmla="*/ 898 w 1642"/>
              <a:gd name="T19" fmla="*/ 1803 h 2540"/>
              <a:gd name="T20" fmla="*/ 1041 w 1642"/>
              <a:gd name="T21" fmla="*/ 1750 h 2540"/>
              <a:gd name="T22" fmla="*/ 1095 w 1642"/>
              <a:gd name="T23" fmla="*/ 1570 h 2540"/>
              <a:gd name="T24" fmla="*/ 1200 w 1642"/>
              <a:gd name="T25" fmla="*/ 1355 h 2540"/>
              <a:gd name="T26" fmla="*/ 1316 w 1642"/>
              <a:gd name="T27" fmla="*/ 1180 h 2540"/>
              <a:gd name="T28" fmla="*/ 1402 w 1642"/>
              <a:gd name="T29" fmla="*/ 989 h 2540"/>
              <a:gd name="T30" fmla="*/ 1424 w 1642"/>
              <a:gd name="T31" fmla="*/ 732 h 2540"/>
              <a:gd name="T32" fmla="*/ 1323 w 1642"/>
              <a:gd name="T33" fmla="*/ 470 h 2540"/>
              <a:gd name="T34" fmla="*/ 1110 w 1642"/>
              <a:gd name="T35" fmla="*/ 285 h 2540"/>
              <a:gd name="T36" fmla="*/ 820 w 1642"/>
              <a:gd name="T37" fmla="*/ 216 h 2540"/>
              <a:gd name="T38" fmla="*/ 1107 w 1642"/>
              <a:gd name="T39" fmla="*/ 49 h 2540"/>
              <a:gd name="T40" fmla="*/ 1402 w 1642"/>
              <a:gd name="T41" fmla="*/ 231 h 2540"/>
              <a:gd name="T42" fmla="*/ 1591 w 1642"/>
              <a:gd name="T43" fmla="*/ 515 h 2540"/>
              <a:gd name="T44" fmla="*/ 1640 w 1642"/>
              <a:gd name="T45" fmla="*/ 854 h 2540"/>
              <a:gd name="T46" fmla="*/ 1586 w 1642"/>
              <a:gd name="T47" fmla="*/ 1117 h 2540"/>
              <a:gd name="T48" fmla="*/ 1486 w 1642"/>
              <a:gd name="T49" fmla="*/ 1315 h 2540"/>
              <a:gd name="T50" fmla="*/ 1377 w 1642"/>
              <a:gd name="T51" fmla="*/ 1479 h 2540"/>
              <a:gd name="T52" fmla="*/ 1300 w 1642"/>
              <a:gd name="T53" fmla="*/ 1638 h 2540"/>
              <a:gd name="T54" fmla="*/ 1272 w 1642"/>
              <a:gd name="T55" fmla="*/ 1807 h 2540"/>
              <a:gd name="T56" fmla="*/ 1145 w 1642"/>
              <a:gd name="T57" fmla="*/ 1939 h 2540"/>
              <a:gd name="T58" fmla="*/ 1162 w 1642"/>
              <a:gd name="T59" fmla="*/ 2020 h 2540"/>
              <a:gd name="T60" fmla="*/ 1174 w 1642"/>
              <a:gd name="T61" fmla="*/ 2095 h 2540"/>
              <a:gd name="T62" fmla="*/ 1130 w 1642"/>
              <a:gd name="T63" fmla="*/ 2174 h 2540"/>
              <a:gd name="T64" fmla="*/ 1173 w 1642"/>
              <a:gd name="T65" fmla="*/ 2253 h 2540"/>
              <a:gd name="T66" fmla="*/ 1119 w 1642"/>
              <a:gd name="T67" fmla="*/ 2326 h 2540"/>
              <a:gd name="T68" fmla="*/ 1106 w 1642"/>
              <a:gd name="T69" fmla="*/ 2409 h 2540"/>
              <a:gd name="T70" fmla="*/ 969 w 1642"/>
              <a:gd name="T71" fmla="*/ 2470 h 2540"/>
              <a:gd name="T72" fmla="*/ 851 w 1642"/>
              <a:gd name="T73" fmla="*/ 2537 h 2540"/>
              <a:gd name="T74" fmla="*/ 728 w 1642"/>
              <a:gd name="T75" fmla="*/ 2497 h 2540"/>
              <a:gd name="T76" fmla="*/ 573 w 1642"/>
              <a:gd name="T77" fmla="*/ 2431 h 2540"/>
              <a:gd name="T78" fmla="*/ 520 w 1642"/>
              <a:gd name="T79" fmla="*/ 2343 h 2540"/>
              <a:gd name="T80" fmla="*/ 486 w 1642"/>
              <a:gd name="T81" fmla="*/ 2268 h 2540"/>
              <a:gd name="T82" fmla="*/ 501 w 1642"/>
              <a:gd name="T83" fmla="*/ 2188 h 2540"/>
              <a:gd name="T84" fmla="*/ 475 w 1642"/>
              <a:gd name="T85" fmla="*/ 2112 h 2540"/>
              <a:gd name="T86" fmla="*/ 500 w 1642"/>
              <a:gd name="T87" fmla="*/ 2037 h 2540"/>
              <a:gd name="T88" fmla="*/ 484 w 1642"/>
              <a:gd name="T89" fmla="*/ 1955 h 2540"/>
              <a:gd name="T90" fmla="*/ 387 w 1642"/>
              <a:gd name="T91" fmla="*/ 1836 h 2540"/>
              <a:gd name="T92" fmla="*/ 350 w 1642"/>
              <a:gd name="T93" fmla="*/ 1672 h 2540"/>
              <a:gd name="T94" fmla="*/ 284 w 1642"/>
              <a:gd name="T95" fmla="*/ 1509 h 2540"/>
              <a:gd name="T96" fmla="*/ 178 w 1642"/>
              <a:gd name="T97" fmla="*/ 1349 h 2540"/>
              <a:gd name="T98" fmla="*/ 73 w 1642"/>
              <a:gd name="T99" fmla="*/ 1160 h 2540"/>
              <a:gd name="T100" fmla="*/ 6 w 1642"/>
              <a:gd name="T101" fmla="*/ 913 h 2540"/>
              <a:gd name="T102" fmla="*/ 29 w 1642"/>
              <a:gd name="T103" fmla="*/ 580 h 2540"/>
              <a:gd name="T104" fmla="*/ 193 w 1642"/>
              <a:gd name="T105" fmla="*/ 282 h 2540"/>
              <a:gd name="T106" fmla="*/ 469 w 1642"/>
              <a:gd name="T107" fmla="*/ 76 h 2540"/>
              <a:gd name="T108" fmla="*/ 820 w 1642"/>
              <a:gd name="T109" fmla="*/ 0 h 2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42" h="2540">
                <a:moveTo>
                  <a:pt x="820" y="216"/>
                </a:moveTo>
                <a:lnTo>
                  <a:pt x="758" y="218"/>
                </a:lnTo>
                <a:lnTo>
                  <a:pt x="699" y="228"/>
                </a:lnTo>
                <a:lnTo>
                  <a:pt x="641" y="242"/>
                </a:lnTo>
                <a:lnTo>
                  <a:pt x="585" y="261"/>
                </a:lnTo>
                <a:lnTo>
                  <a:pt x="532" y="285"/>
                </a:lnTo>
                <a:lnTo>
                  <a:pt x="481" y="314"/>
                </a:lnTo>
                <a:lnTo>
                  <a:pt x="435" y="347"/>
                </a:lnTo>
                <a:lnTo>
                  <a:pt x="392" y="384"/>
                </a:lnTo>
                <a:lnTo>
                  <a:pt x="352" y="425"/>
                </a:lnTo>
                <a:lnTo>
                  <a:pt x="318" y="470"/>
                </a:lnTo>
                <a:lnTo>
                  <a:pt x="287" y="517"/>
                </a:lnTo>
                <a:lnTo>
                  <a:pt x="262" y="568"/>
                </a:lnTo>
                <a:lnTo>
                  <a:pt x="241" y="620"/>
                </a:lnTo>
                <a:lnTo>
                  <a:pt x="226" y="675"/>
                </a:lnTo>
                <a:lnTo>
                  <a:pt x="217" y="732"/>
                </a:lnTo>
                <a:lnTo>
                  <a:pt x="214" y="791"/>
                </a:lnTo>
                <a:lnTo>
                  <a:pt x="216" y="846"/>
                </a:lnTo>
                <a:lnTo>
                  <a:pt x="221" y="897"/>
                </a:lnTo>
                <a:lnTo>
                  <a:pt x="228" y="944"/>
                </a:lnTo>
                <a:lnTo>
                  <a:pt x="240" y="989"/>
                </a:lnTo>
                <a:lnTo>
                  <a:pt x="254" y="1031"/>
                </a:lnTo>
                <a:lnTo>
                  <a:pt x="268" y="1071"/>
                </a:lnTo>
                <a:lnTo>
                  <a:pt x="286" y="1108"/>
                </a:lnTo>
                <a:lnTo>
                  <a:pt x="305" y="1145"/>
                </a:lnTo>
                <a:lnTo>
                  <a:pt x="326" y="1180"/>
                </a:lnTo>
                <a:lnTo>
                  <a:pt x="347" y="1214"/>
                </a:lnTo>
                <a:lnTo>
                  <a:pt x="369" y="1247"/>
                </a:lnTo>
                <a:lnTo>
                  <a:pt x="392" y="1281"/>
                </a:lnTo>
                <a:lnTo>
                  <a:pt x="416" y="1317"/>
                </a:lnTo>
                <a:lnTo>
                  <a:pt x="441" y="1355"/>
                </a:lnTo>
                <a:lnTo>
                  <a:pt x="466" y="1395"/>
                </a:lnTo>
                <a:lnTo>
                  <a:pt x="489" y="1435"/>
                </a:lnTo>
                <a:lnTo>
                  <a:pt x="511" y="1479"/>
                </a:lnTo>
                <a:lnTo>
                  <a:pt x="530" y="1523"/>
                </a:lnTo>
                <a:lnTo>
                  <a:pt x="546" y="1569"/>
                </a:lnTo>
                <a:lnTo>
                  <a:pt x="559" y="1619"/>
                </a:lnTo>
                <a:lnTo>
                  <a:pt x="568" y="1671"/>
                </a:lnTo>
                <a:lnTo>
                  <a:pt x="573" y="1726"/>
                </a:lnTo>
                <a:lnTo>
                  <a:pt x="584" y="1737"/>
                </a:lnTo>
                <a:lnTo>
                  <a:pt x="601" y="1749"/>
                </a:lnTo>
                <a:lnTo>
                  <a:pt x="623" y="1761"/>
                </a:lnTo>
                <a:lnTo>
                  <a:pt x="648" y="1774"/>
                </a:lnTo>
                <a:lnTo>
                  <a:pt x="677" y="1785"/>
                </a:lnTo>
                <a:lnTo>
                  <a:pt x="709" y="1794"/>
                </a:lnTo>
                <a:lnTo>
                  <a:pt x="745" y="1803"/>
                </a:lnTo>
                <a:lnTo>
                  <a:pt x="781" y="1807"/>
                </a:lnTo>
                <a:lnTo>
                  <a:pt x="821" y="1809"/>
                </a:lnTo>
                <a:lnTo>
                  <a:pt x="860" y="1807"/>
                </a:lnTo>
                <a:lnTo>
                  <a:pt x="898" y="1803"/>
                </a:lnTo>
                <a:lnTo>
                  <a:pt x="933" y="1794"/>
                </a:lnTo>
                <a:lnTo>
                  <a:pt x="965" y="1785"/>
                </a:lnTo>
                <a:lnTo>
                  <a:pt x="993" y="1774"/>
                </a:lnTo>
                <a:lnTo>
                  <a:pt x="1019" y="1761"/>
                </a:lnTo>
                <a:lnTo>
                  <a:pt x="1041" y="1750"/>
                </a:lnTo>
                <a:lnTo>
                  <a:pt x="1057" y="1737"/>
                </a:lnTo>
                <a:lnTo>
                  <a:pt x="1069" y="1727"/>
                </a:lnTo>
                <a:lnTo>
                  <a:pt x="1073" y="1672"/>
                </a:lnTo>
                <a:lnTo>
                  <a:pt x="1083" y="1619"/>
                </a:lnTo>
                <a:lnTo>
                  <a:pt x="1095" y="1570"/>
                </a:lnTo>
                <a:lnTo>
                  <a:pt x="1112" y="1523"/>
                </a:lnTo>
                <a:lnTo>
                  <a:pt x="1131" y="1479"/>
                </a:lnTo>
                <a:lnTo>
                  <a:pt x="1152" y="1435"/>
                </a:lnTo>
                <a:lnTo>
                  <a:pt x="1175" y="1395"/>
                </a:lnTo>
                <a:lnTo>
                  <a:pt x="1200" y="1355"/>
                </a:lnTo>
                <a:lnTo>
                  <a:pt x="1224" y="1318"/>
                </a:lnTo>
                <a:lnTo>
                  <a:pt x="1250" y="1281"/>
                </a:lnTo>
                <a:lnTo>
                  <a:pt x="1272" y="1247"/>
                </a:lnTo>
                <a:lnTo>
                  <a:pt x="1295" y="1214"/>
                </a:lnTo>
                <a:lnTo>
                  <a:pt x="1316" y="1180"/>
                </a:lnTo>
                <a:lnTo>
                  <a:pt x="1336" y="1145"/>
                </a:lnTo>
                <a:lnTo>
                  <a:pt x="1356" y="1108"/>
                </a:lnTo>
                <a:lnTo>
                  <a:pt x="1372" y="1071"/>
                </a:lnTo>
                <a:lnTo>
                  <a:pt x="1388" y="1031"/>
                </a:lnTo>
                <a:lnTo>
                  <a:pt x="1402" y="989"/>
                </a:lnTo>
                <a:lnTo>
                  <a:pt x="1412" y="944"/>
                </a:lnTo>
                <a:lnTo>
                  <a:pt x="1421" y="897"/>
                </a:lnTo>
                <a:lnTo>
                  <a:pt x="1425" y="846"/>
                </a:lnTo>
                <a:lnTo>
                  <a:pt x="1427" y="791"/>
                </a:lnTo>
                <a:lnTo>
                  <a:pt x="1424" y="732"/>
                </a:lnTo>
                <a:lnTo>
                  <a:pt x="1414" y="675"/>
                </a:lnTo>
                <a:lnTo>
                  <a:pt x="1400" y="620"/>
                </a:lnTo>
                <a:lnTo>
                  <a:pt x="1380" y="568"/>
                </a:lnTo>
                <a:lnTo>
                  <a:pt x="1353" y="517"/>
                </a:lnTo>
                <a:lnTo>
                  <a:pt x="1323" y="470"/>
                </a:lnTo>
                <a:lnTo>
                  <a:pt x="1288" y="425"/>
                </a:lnTo>
                <a:lnTo>
                  <a:pt x="1250" y="384"/>
                </a:lnTo>
                <a:lnTo>
                  <a:pt x="1207" y="347"/>
                </a:lnTo>
                <a:lnTo>
                  <a:pt x="1159" y="314"/>
                </a:lnTo>
                <a:lnTo>
                  <a:pt x="1110" y="285"/>
                </a:lnTo>
                <a:lnTo>
                  <a:pt x="1056" y="261"/>
                </a:lnTo>
                <a:lnTo>
                  <a:pt x="1001" y="242"/>
                </a:lnTo>
                <a:lnTo>
                  <a:pt x="943" y="228"/>
                </a:lnTo>
                <a:lnTo>
                  <a:pt x="882" y="218"/>
                </a:lnTo>
                <a:lnTo>
                  <a:pt x="820" y="216"/>
                </a:lnTo>
                <a:close/>
                <a:moveTo>
                  <a:pt x="820" y="0"/>
                </a:moveTo>
                <a:lnTo>
                  <a:pt x="896" y="3"/>
                </a:lnTo>
                <a:lnTo>
                  <a:pt x="968" y="13"/>
                </a:lnTo>
                <a:lnTo>
                  <a:pt x="1039" y="28"/>
                </a:lnTo>
                <a:lnTo>
                  <a:pt x="1107" y="49"/>
                </a:lnTo>
                <a:lnTo>
                  <a:pt x="1173" y="76"/>
                </a:lnTo>
                <a:lnTo>
                  <a:pt x="1235" y="108"/>
                </a:lnTo>
                <a:lnTo>
                  <a:pt x="1295" y="144"/>
                </a:lnTo>
                <a:lnTo>
                  <a:pt x="1350" y="186"/>
                </a:lnTo>
                <a:lnTo>
                  <a:pt x="1402" y="231"/>
                </a:lnTo>
                <a:lnTo>
                  <a:pt x="1449" y="282"/>
                </a:lnTo>
                <a:lnTo>
                  <a:pt x="1492" y="334"/>
                </a:lnTo>
                <a:lnTo>
                  <a:pt x="1530" y="391"/>
                </a:lnTo>
                <a:lnTo>
                  <a:pt x="1563" y="452"/>
                </a:lnTo>
                <a:lnTo>
                  <a:pt x="1591" y="515"/>
                </a:lnTo>
                <a:lnTo>
                  <a:pt x="1613" y="580"/>
                </a:lnTo>
                <a:lnTo>
                  <a:pt x="1628" y="649"/>
                </a:lnTo>
                <a:lnTo>
                  <a:pt x="1639" y="720"/>
                </a:lnTo>
                <a:lnTo>
                  <a:pt x="1642" y="791"/>
                </a:lnTo>
                <a:lnTo>
                  <a:pt x="1640" y="854"/>
                </a:lnTo>
                <a:lnTo>
                  <a:pt x="1635" y="913"/>
                </a:lnTo>
                <a:lnTo>
                  <a:pt x="1626" y="969"/>
                </a:lnTo>
                <a:lnTo>
                  <a:pt x="1616" y="1022"/>
                </a:lnTo>
                <a:lnTo>
                  <a:pt x="1602" y="1070"/>
                </a:lnTo>
                <a:lnTo>
                  <a:pt x="1586" y="1117"/>
                </a:lnTo>
                <a:lnTo>
                  <a:pt x="1569" y="1161"/>
                </a:lnTo>
                <a:lnTo>
                  <a:pt x="1550" y="1202"/>
                </a:lnTo>
                <a:lnTo>
                  <a:pt x="1529" y="1241"/>
                </a:lnTo>
                <a:lnTo>
                  <a:pt x="1508" y="1279"/>
                </a:lnTo>
                <a:lnTo>
                  <a:pt x="1486" y="1315"/>
                </a:lnTo>
                <a:lnTo>
                  <a:pt x="1464" y="1349"/>
                </a:lnTo>
                <a:lnTo>
                  <a:pt x="1441" y="1383"/>
                </a:lnTo>
                <a:lnTo>
                  <a:pt x="1419" y="1415"/>
                </a:lnTo>
                <a:lnTo>
                  <a:pt x="1398" y="1447"/>
                </a:lnTo>
                <a:lnTo>
                  <a:pt x="1377" y="1479"/>
                </a:lnTo>
                <a:lnTo>
                  <a:pt x="1358" y="1509"/>
                </a:lnTo>
                <a:lnTo>
                  <a:pt x="1340" y="1541"/>
                </a:lnTo>
                <a:lnTo>
                  <a:pt x="1324" y="1572"/>
                </a:lnTo>
                <a:lnTo>
                  <a:pt x="1310" y="1605"/>
                </a:lnTo>
                <a:lnTo>
                  <a:pt x="1300" y="1638"/>
                </a:lnTo>
                <a:lnTo>
                  <a:pt x="1292" y="1672"/>
                </a:lnTo>
                <a:lnTo>
                  <a:pt x="1286" y="1708"/>
                </a:lnTo>
                <a:lnTo>
                  <a:pt x="1284" y="1745"/>
                </a:lnTo>
                <a:lnTo>
                  <a:pt x="1281" y="1776"/>
                </a:lnTo>
                <a:lnTo>
                  <a:pt x="1272" y="1807"/>
                </a:lnTo>
                <a:lnTo>
                  <a:pt x="1256" y="1836"/>
                </a:lnTo>
                <a:lnTo>
                  <a:pt x="1235" y="1864"/>
                </a:lnTo>
                <a:lnTo>
                  <a:pt x="1209" y="1890"/>
                </a:lnTo>
                <a:lnTo>
                  <a:pt x="1178" y="1916"/>
                </a:lnTo>
                <a:lnTo>
                  <a:pt x="1145" y="1939"/>
                </a:lnTo>
                <a:lnTo>
                  <a:pt x="1160" y="1955"/>
                </a:lnTo>
                <a:lnTo>
                  <a:pt x="1171" y="1970"/>
                </a:lnTo>
                <a:lnTo>
                  <a:pt x="1174" y="1988"/>
                </a:lnTo>
                <a:lnTo>
                  <a:pt x="1171" y="2004"/>
                </a:lnTo>
                <a:lnTo>
                  <a:pt x="1162" y="2020"/>
                </a:lnTo>
                <a:lnTo>
                  <a:pt x="1148" y="2035"/>
                </a:lnTo>
                <a:lnTo>
                  <a:pt x="1129" y="2050"/>
                </a:lnTo>
                <a:lnTo>
                  <a:pt x="1149" y="2063"/>
                </a:lnTo>
                <a:lnTo>
                  <a:pt x="1165" y="2079"/>
                </a:lnTo>
                <a:lnTo>
                  <a:pt x="1174" y="2095"/>
                </a:lnTo>
                <a:lnTo>
                  <a:pt x="1177" y="2112"/>
                </a:lnTo>
                <a:lnTo>
                  <a:pt x="1174" y="2129"/>
                </a:lnTo>
                <a:lnTo>
                  <a:pt x="1165" y="2145"/>
                </a:lnTo>
                <a:lnTo>
                  <a:pt x="1150" y="2160"/>
                </a:lnTo>
                <a:lnTo>
                  <a:pt x="1130" y="2174"/>
                </a:lnTo>
                <a:lnTo>
                  <a:pt x="1150" y="2189"/>
                </a:lnTo>
                <a:lnTo>
                  <a:pt x="1165" y="2204"/>
                </a:lnTo>
                <a:lnTo>
                  <a:pt x="1173" y="2219"/>
                </a:lnTo>
                <a:lnTo>
                  <a:pt x="1176" y="2236"/>
                </a:lnTo>
                <a:lnTo>
                  <a:pt x="1173" y="2253"/>
                </a:lnTo>
                <a:lnTo>
                  <a:pt x="1165" y="2268"/>
                </a:lnTo>
                <a:lnTo>
                  <a:pt x="1150" y="2284"/>
                </a:lnTo>
                <a:lnTo>
                  <a:pt x="1130" y="2298"/>
                </a:lnTo>
                <a:lnTo>
                  <a:pt x="1106" y="2310"/>
                </a:lnTo>
                <a:lnTo>
                  <a:pt x="1119" y="2326"/>
                </a:lnTo>
                <a:lnTo>
                  <a:pt x="1128" y="2343"/>
                </a:lnTo>
                <a:lnTo>
                  <a:pt x="1131" y="2360"/>
                </a:lnTo>
                <a:lnTo>
                  <a:pt x="1128" y="2378"/>
                </a:lnTo>
                <a:lnTo>
                  <a:pt x="1119" y="2395"/>
                </a:lnTo>
                <a:lnTo>
                  <a:pt x="1106" y="2409"/>
                </a:lnTo>
                <a:lnTo>
                  <a:pt x="1087" y="2424"/>
                </a:lnTo>
                <a:lnTo>
                  <a:pt x="1063" y="2438"/>
                </a:lnTo>
                <a:lnTo>
                  <a:pt x="1035" y="2450"/>
                </a:lnTo>
                <a:lnTo>
                  <a:pt x="1004" y="2460"/>
                </a:lnTo>
                <a:lnTo>
                  <a:pt x="969" y="2470"/>
                </a:lnTo>
                <a:lnTo>
                  <a:pt x="932" y="2476"/>
                </a:lnTo>
                <a:lnTo>
                  <a:pt x="918" y="2497"/>
                </a:lnTo>
                <a:lnTo>
                  <a:pt x="899" y="2515"/>
                </a:lnTo>
                <a:lnTo>
                  <a:pt x="876" y="2529"/>
                </a:lnTo>
                <a:lnTo>
                  <a:pt x="851" y="2537"/>
                </a:lnTo>
                <a:lnTo>
                  <a:pt x="823" y="2540"/>
                </a:lnTo>
                <a:lnTo>
                  <a:pt x="795" y="2537"/>
                </a:lnTo>
                <a:lnTo>
                  <a:pt x="770" y="2529"/>
                </a:lnTo>
                <a:lnTo>
                  <a:pt x="747" y="2515"/>
                </a:lnTo>
                <a:lnTo>
                  <a:pt x="728" y="2497"/>
                </a:lnTo>
                <a:lnTo>
                  <a:pt x="714" y="2476"/>
                </a:lnTo>
                <a:lnTo>
                  <a:pt x="672" y="2468"/>
                </a:lnTo>
                <a:lnTo>
                  <a:pt x="635" y="2458"/>
                </a:lnTo>
                <a:lnTo>
                  <a:pt x="601" y="2445"/>
                </a:lnTo>
                <a:lnTo>
                  <a:pt x="573" y="2431"/>
                </a:lnTo>
                <a:lnTo>
                  <a:pt x="548" y="2415"/>
                </a:lnTo>
                <a:lnTo>
                  <a:pt x="532" y="2398"/>
                </a:lnTo>
                <a:lnTo>
                  <a:pt x="520" y="2380"/>
                </a:lnTo>
                <a:lnTo>
                  <a:pt x="517" y="2360"/>
                </a:lnTo>
                <a:lnTo>
                  <a:pt x="520" y="2343"/>
                </a:lnTo>
                <a:lnTo>
                  <a:pt x="529" y="2326"/>
                </a:lnTo>
                <a:lnTo>
                  <a:pt x="543" y="2310"/>
                </a:lnTo>
                <a:lnTo>
                  <a:pt x="519" y="2297"/>
                </a:lnTo>
                <a:lnTo>
                  <a:pt x="500" y="2283"/>
                </a:lnTo>
                <a:lnTo>
                  <a:pt x="486" y="2268"/>
                </a:lnTo>
                <a:lnTo>
                  <a:pt x="477" y="2252"/>
                </a:lnTo>
                <a:lnTo>
                  <a:pt x="474" y="2236"/>
                </a:lnTo>
                <a:lnTo>
                  <a:pt x="477" y="2219"/>
                </a:lnTo>
                <a:lnTo>
                  <a:pt x="487" y="2204"/>
                </a:lnTo>
                <a:lnTo>
                  <a:pt x="501" y="2188"/>
                </a:lnTo>
                <a:lnTo>
                  <a:pt x="521" y="2174"/>
                </a:lnTo>
                <a:lnTo>
                  <a:pt x="502" y="2159"/>
                </a:lnTo>
                <a:lnTo>
                  <a:pt x="488" y="2145"/>
                </a:lnTo>
                <a:lnTo>
                  <a:pt x="478" y="2129"/>
                </a:lnTo>
                <a:lnTo>
                  <a:pt x="475" y="2112"/>
                </a:lnTo>
                <a:lnTo>
                  <a:pt x="478" y="2096"/>
                </a:lnTo>
                <a:lnTo>
                  <a:pt x="487" y="2080"/>
                </a:lnTo>
                <a:lnTo>
                  <a:pt x="501" y="2065"/>
                </a:lnTo>
                <a:lnTo>
                  <a:pt x="520" y="2051"/>
                </a:lnTo>
                <a:lnTo>
                  <a:pt x="500" y="2037"/>
                </a:lnTo>
                <a:lnTo>
                  <a:pt x="484" y="2021"/>
                </a:lnTo>
                <a:lnTo>
                  <a:pt x="475" y="2005"/>
                </a:lnTo>
                <a:lnTo>
                  <a:pt x="472" y="1988"/>
                </a:lnTo>
                <a:lnTo>
                  <a:pt x="475" y="1971"/>
                </a:lnTo>
                <a:lnTo>
                  <a:pt x="484" y="1955"/>
                </a:lnTo>
                <a:lnTo>
                  <a:pt x="499" y="1940"/>
                </a:lnTo>
                <a:lnTo>
                  <a:pt x="465" y="1917"/>
                </a:lnTo>
                <a:lnTo>
                  <a:pt x="434" y="1891"/>
                </a:lnTo>
                <a:lnTo>
                  <a:pt x="408" y="1865"/>
                </a:lnTo>
                <a:lnTo>
                  <a:pt x="387" y="1836"/>
                </a:lnTo>
                <a:lnTo>
                  <a:pt x="371" y="1807"/>
                </a:lnTo>
                <a:lnTo>
                  <a:pt x="361" y="1776"/>
                </a:lnTo>
                <a:lnTo>
                  <a:pt x="357" y="1745"/>
                </a:lnTo>
                <a:lnTo>
                  <a:pt x="355" y="1708"/>
                </a:lnTo>
                <a:lnTo>
                  <a:pt x="350" y="1672"/>
                </a:lnTo>
                <a:lnTo>
                  <a:pt x="342" y="1638"/>
                </a:lnTo>
                <a:lnTo>
                  <a:pt x="331" y="1605"/>
                </a:lnTo>
                <a:lnTo>
                  <a:pt x="318" y="1572"/>
                </a:lnTo>
                <a:lnTo>
                  <a:pt x="302" y="1541"/>
                </a:lnTo>
                <a:lnTo>
                  <a:pt x="284" y="1509"/>
                </a:lnTo>
                <a:lnTo>
                  <a:pt x="265" y="1479"/>
                </a:lnTo>
                <a:lnTo>
                  <a:pt x="244" y="1447"/>
                </a:lnTo>
                <a:lnTo>
                  <a:pt x="223" y="1415"/>
                </a:lnTo>
                <a:lnTo>
                  <a:pt x="201" y="1383"/>
                </a:lnTo>
                <a:lnTo>
                  <a:pt x="178" y="1349"/>
                </a:lnTo>
                <a:lnTo>
                  <a:pt x="156" y="1315"/>
                </a:lnTo>
                <a:lnTo>
                  <a:pt x="134" y="1279"/>
                </a:lnTo>
                <a:lnTo>
                  <a:pt x="113" y="1241"/>
                </a:lnTo>
                <a:lnTo>
                  <a:pt x="92" y="1202"/>
                </a:lnTo>
                <a:lnTo>
                  <a:pt x="73" y="1160"/>
                </a:lnTo>
                <a:lnTo>
                  <a:pt x="55" y="1117"/>
                </a:lnTo>
                <a:lnTo>
                  <a:pt x="39" y="1070"/>
                </a:lnTo>
                <a:lnTo>
                  <a:pt x="26" y="1020"/>
                </a:lnTo>
                <a:lnTo>
                  <a:pt x="14" y="969"/>
                </a:lnTo>
                <a:lnTo>
                  <a:pt x="6" y="913"/>
                </a:lnTo>
                <a:lnTo>
                  <a:pt x="1" y="854"/>
                </a:lnTo>
                <a:lnTo>
                  <a:pt x="0" y="791"/>
                </a:lnTo>
                <a:lnTo>
                  <a:pt x="3" y="719"/>
                </a:lnTo>
                <a:lnTo>
                  <a:pt x="12" y="649"/>
                </a:lnTo>
                <a:lnTo>
                  <a:pt x="29" y="580"/>
                </a:lnTo>
                <a:lnTo>
                  <a:pt x="51" y="515"/>
                </a:lnTo>
                <a:lnTo>
                  <a:pt x="78" y="452"/>
                </a:lnTo>
                <a:lnTo>
                  <a:pt x="112" y="391"/>
                </a:lnTo>
                <a:lnTo>
                  <a:pt x="150" y="334"/>
                </a:lnTo>
                <a:lnTo>
                  <a:pt x="193" y="282"/>
                </a:lnTo>
                <a:lnTo>
                  <a:pt x="240" y="231"/>
                </a:lnTo>
                <a:lnTo>
                  <a:pt x="291" y="186"/>
                </a:lnTo>
                <a:lnTo>
                  <a:pt x="347" y="144"/>
                </a:lnTo>
                <a:lnTo>
                  <a:pt x="406" y="108"/>
                </a:lnTo>
                <a:lnTo>
                  <a:pt x="469" y="76"/>
                </a:lnTo>
                <a:lnTo>
                  <a:pt x="534" y="49"/>
                </a:lnTo>
                <a:lnTo>
                  <a:pt x="602" y="28"/>
                </a:lnTo>
                <a:lnTo>
                  <a:pt x="673" y="13"/>
                </a:lnTo>
                <a:lnTo>
                  <a:pt x="746" y="3"/>
                </a:lnTo>
                <a:lnTo>
                  <a:pt x="82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23" name="Freeform 28"/>
          <p:cNvSpPr>
            <a:spLocks/>
          </p:cNvSpPr>
          <p:nvPr/>
        </p:nvSpPr>
        <p:spPr bwMode="auto">
          <a:xfrm>
            <a:off x="2485058" y="4743428"/>
            <a:ext cx="28575" cy="71438"/>
          </a:xfrm>
          <a:custGeom>
            <a:avLst/>
            <a:gdLst>
              <a:gd name="T0" fmla="*/ 107 w 215"/>
              <a:gd name="T1" fmla="*/ 0 h 540"/>
              <a:gd name="T2" fmla="*/ 107 w 215"/>
              <a:gd name="T3" fmla="*/ 0 h 540"/>
              <a:gd name="T4" fmla="*/ 129 w 215"/>
              <a:gd name="T5" fmla="*/ 3 h 540"/>
              <a:gd name="T6" fmla="*/ 149 w 215"/>
              <a:gd name="T7" fmla="*/ 11 h 540"/>
              <a:gd name="T8" fmla="*/ 167 w 215"/>
              <a:gd name="T9" fmla="*/ 24 h 540"/>
              <a:gd name="T10" fmla="*/ 184 w 215"/>
              <a:gd name="T11" fmla="*/ 42 h 540"/>
              <a:gd name="T12" fmla="*/ 197 w 215"/>
              <a:gd name="T13" fmla="*/ 63 h 540"/>
              <a:gd name="T14" fmla="*/ 207 w 215"/>
              <a:gd name="T15" fmla="*/ 87 h 540"/>
              <a:gd name="T16" fmla="*/ 213 w 215"/>
              <a:gd name="T17" fmla="*/ 114 h 540"/>
              <a:gd name="T18" fmla="*/ 215 w 215"/>
              <a:gd name="T19" fmla="*/ 142 h 540"/>
              <a:gd name="T20" fmla="*/ 215 w 215"/>
              <a:gd name="T21" fmla="*/ 398 h 540"/>
              <a:gd name="T22" fmla="*/ 213 w 215"/>
              <a:gd name="T23" fmla="*/ 426 h 540"/>
              <a:gd name="T24" fmla="*/ 207 w 215"/>
              <a:gd name="T25" fmla="*/ 453 h 540"/>
              <a:gd name="T26" fmla="*/ 197 w 215"/>
              <a:gd name="T27" fmla="*/ 477 h 540"/>
              <a:gd name="T28" fmla="*/ 184 w 215"/>
              <a:gd name="T29" fmla="*/ 498 h 540"/>
              <a:gd name="T30" fmla="*/ 167 w 215"/>
              <a:gd name="T31" fmla="*/ 516 h 540"/>
              <a:gd name="T32" fmla="*/ 149 w 215"/>
              <a:gd name="T33" fmla="*/ 529 h 540"/>
              <a:gd name="T34" fmla="*/ 129 w 215"/>
              <a:gd name="T35" fmla="*/ 537 h 540"/>
              <a:gd name="T36" fmla="*/ 107 w 215"/>
              <a:gd name="T37" fmla="*/ 540 h 540"/>
              <a:gd name="T38" fmla="*/ 86 w 215"/>
              <a:gd name="T39" fmla="*/ 537 h 540"/>
              <a:gd name="T40" fmla="*/ 66 w 215"/>
              <a:gd name="T41" fmla="*/ 529 h 540"/>
              <a:gd name="T42" fmla="*/ 47 w 215"/>
              <a:gd name="T43" fmla="*/ 516 h 540"/>
              <a:gd name="T44" fmla="*/ 32 w 215"/>
              <a:gd name="T45" fmla="*/ 498 h 540"/>
              <a:gd name="T46" fmla="*/ 18 w 215"/>
              <a:gd name="T47" fmla="*/ 477 h 540"/>
              <a:gd name="T48" fmla="*/ 9 w 215"/>
              <a:gd name="T49" fmla="*/ 453 h 540"/>
              <a:gd name="T50" fmla="*/ 2 w 215"/>
              <a:gd name="T51" fmla="*/ 426 h 540"/>
              <a:gd name="T52" fmla="*/ 0 w 215"/>
              <a:gd name="T53" fmla="*/ 398 h 540"/>
              <a:gd name="T54" fmla="*/ 0 w 215"/>
              <a:gd name="T55" fmla="*/ 142 h 540"/>
              <a:gd name="T56" fmla="*/ 2 w 215"/>
              <a:gd name="T57" fmla="*/ 114 h 540"/>
              <a:gd name="T58" fmla="*/ 9 w 215"/>
              <a:gd name="T59" fmla="*/ 87 h 540"/>
              <a:gd name="T60" fmla="*/ 18 w 215"/>
              <a:gd name="T61" fmla="*/ 63 h 540"/>
              <a:gd name="T62" fmla="*/ 32 w 215"/>
              <a:gd name="T63" fmla="*/ 42 h 540"/>
              <a:gd name="T64" fmla="*/ 47 w 215"/>
              <a:gd name="T65" fmla="*/ 24 h 540"/>
              <a:gd name="T66" fmla="*/ 66 w 215"/>
              <a:gd name="T67" fmla="*/ 11 h 540"/>
              <a:gd name="T68" fmla="*/ 86 w 215"/>
              <a:gd name="T69" fmla="*/ 3 h 540"/>
              <a:gd name="T70" fmla="*/ 107 w 215"/>
              <a:gd name="T71" fmla="*/ 0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15" h="540">
                <a:moveTo>
                  <a:pt x="107" y="0"/>
                </a:moveTo>
                <a:lnTo>
                  <a:pt x="107" y="0"/>
                </a:lnTo>
                <a:lnTo>
                  <a:pt x="129" y="3"/>
                </a:lnTo>
                <a:lnTo>
                  <a:pt x="149" y="11"/>
                </a:lnTo>
                <a:lnTo>
                  <a:pt x="167" y="24"/>
                </a:lnTo>
                <a:lnTo>
                  <a:pt x="184" y="42"/>
                </a:lnTo>
                <a:lnTo>
                  <a:pt x="197" y="63"/>
                </a:lnTo>
                <a:lnTo>
                  <a:pt x="207" y="87"/>
                </a:lnTo>
                <a:lnTo>
                  <a:pt x="213" y="114"/>
                </a:lnTo>
                <a:lnTo>
                  <a:pt x="215" y="142"/>
                </a:lnTo>
                <a:lnTo>
                  <a:pt x="215" y="398"/>
                </a:lnTo>
                <a:lnTo>
                  <a:pt x="213" y="426"/>
                </a:lnTo>
                <a:lnTo>
                  <a:pt x="207" y="453"/>
                </a:lnTo>
                <a:lnTo>
                  <a:pt x="197" y="477"/>
                </a:lnTo>
                <a:lnTo>
                  <a:pt x="184" y="498"/>
                </a:lnTo>
                <a:lnTo>
                  <a:pt x="167" y="516"/>
                </a:lnTo>
                <a:lnTo>
                  <a:pt x="149" y="529"/>
                </a:lnTo>
                <a:lnTo>
                  <a:pt x="129" y="537"/>
                </a:lnTo>
                <a:lnTo>
                  <a:pt x="107" y="540"/>
                </a:lnTo>
                <a:lnTo>
                  <a:pt x="86" y="537"/>
                </a:lnTo>
                <a:lnTo>
                  <a:pt x="66" y="529"/>
                </a:lnTo>
                <a:lnTo>
                  <a:pt x="47" y="516"/>
                </a:lnTo>
                <a:lnTo>
                  <a:pt x="32" y="498"/>
                </a:lnTo>
                <a:lnTo>
                  <a:pt x="18" y="477"/>
                </a:lnTo>
                <a:lnTo>
                  <a:pt x="9" y="453"/>
                </a:lnTo>
                <a:lnTo>
                  <a:pt x="2" y="426"/>
                </a:lnTo>
                <a:lnTo>
                  <a:pt x="0" y="398"/>
                </a:lnTo>
                <a:lnTo>
                  <a:pt x="0" y="142"/>
                </a:lnTo>
                <a:lnTo>
                  <a:pt x="2" y="114"/>
                </a:lnTo>
                <a:lnTo>
                  <a:pt x="9" y="87"/>
                </a:lnTo>
                <a:lnTo>
                  <a:pt x="18" y="63"/>
                </a:lnTo>
                <a:lnTo>
                  <a:pt x="32" y="42"/>
                </a:lnTo>
                <a:lnTo>
                  <a:pt x="47" y="24"/>
                </a:lnTo>
                <a:lnTo>
                  <a:pt x="66" y="11"/>
                </a:lnTo>
                <a:lnTo>
                  <a:pt x="86" y="3"/>
                </a:lnTo>
                <a:lnTo>
                  <a:pt x="10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24" name="Freeform 29"/>
          <p:cNvSpPr>
            <a:spLocks/>
          </p:cNvSpPr>
          <p:nvPr/>
        </p:nvSpPr>
        <p:spPr bwMode="auto">
          <a:xfrm>
            <a:off x="2385045" y="4770813"/>
            <a:ext cx="47625" cy="65485"/>
          </a:xfrm>
          <a:custGeom>
            <a:avLst/>
            <a:gdLst>
              <a:gd name="T0" fmla="*/ 88 w 360"/>
              <a:gd name="T1" fmla="*/ 0 h 490"/>
              <a:gd name="T2" fmla="*/ 111 w 360"/>
              <a:gd name="T3" fmla="*/ 2 h 490"/>
              <a:gd name="T4" fmla="*/ 133 w 360"/>
              <a:gd name="T5" fmla="*/ 8 h 490"/>
              <a:gd name="T6" fmla="*/ 155 w 360"/>
              <a:gd name="T7" fmla="*/ 21 h 490"/>
              <a:gd name="T8" fmla="*/ 176 w 360"/>
              <a:gd name="T9" fmla="*/ 37 h 490"/>
              <a:gd name="T10" fmla="*/ 195 w 360"/>
              <a:gd name="T11" fmla="*/ 57 h 490"/>
              <a:gd name="T12" fmla="*/ 210 w 360"/>
              <a:gd name="T13" fmla="*/ 80 h 490"/>
              <a:gd name="T14" fmla="*/ 336 w 360"/>
              <a:gd name="T15" fmla="*/ 301 h 490"/>
              <a:gd name="T16" fmla="*/ 348 w 360"/>
              <a:gd name="T17" fmla="*/ 324 h 490"/>
              <a:gd name="T18" fmla="*/ 355 w 360"/>
              <a:gd name="T19" fmla="*/ 347 h 490"/>
              <a:gd name="T20" fmla="*/ 359 w 360"/>
              <a:gd name="T21" fmla="*/ 370 h 490"/>
              <a:gd name="T22" fmla="*/ 360 w 360"/>
              <a:gd name="T23" fmla="*/ 394 h 490"/>
              <a:gd name="T24" fmla="*/ 358 w 360"/>
              <a:gd name="T25" fmla="*/ 415 h 490"/>
              <a:gd name="T26" fmla="*/ 352 w 360"/>
              <a:gd name="T27" fmla="*/ 435 h 490"/>
              <a:gd name="T28" fmla="*/ 343 w 360"/>
              <a:gd name="T29" fmla="*/ 452 h 490"/>
              <a:gd name="T30" fmla="*/ 330 w 360"/>
              <a:gd name="T31" fmla="*/ 467 h 490"/>
              <a:gd name="T32" fmla="*/ 314 w 360"/>
              <a:gd name="T33" fmla="*/ 479 h 490"/>
              <a:gd name="T34" fmla="*/ 294 w 360"/>
              <a:gd name="T35" fmla="*/ 488 h 490"/>
              <a:gd name="T36" fmla="*/ 273 w 360"/>
              <a:gd name="T37" fmla="*/ 490 h 490"/>
              <a:gd name="T38" fmla="*/ 250 w 360"/>
              <a:gd name="T39" fmla="*/ 488 h 490"/>
              <a:gd name="T40" fmla="*/ 228 w 360"/>
              <a:gd name="T41" fmla="*/ 480 h 490"/>
              <a:gd name="T42" fmla="*/ 206 w 360"/>
              <a:gd name="T43" fmla="*/ 469 h 490"/>
              <a:gd name="T44" fmla="*/ 185 w 360"/>
              <a:gd name="T45" fmla="*/ 453 h 490"/>
              <a:gd name="T46" fmla="*/ 166 w 360"/>
              <a:gd name="T47" fmla="*/ 433 h 490"/>
              <a:gd name="T48" fmla="*/ 151 w 360"/>
              <a:gd name="T49" fmla="*/ 409 h 490"/>
              <a:gd name="T50" fmla="*/ 24 w 360"/>
              <a:gd name="T51" fmla="*/ 189 h 490"/>
              <a:gd name="T52" fmla="*/ 13 w 360"/>
              <a:gd name="T53" fmla="*/ 166 h 490"/>
              <a:gd name="T54" fmla="*/ 5 w 360"/>
              <a:gd name="T55" fmla="*/ 142 h 490"/>
              <a:gd name="T56" fmla="*/ 0 w 360"/>
              <a:gd name="T57" fmla="*/ 119 h 490"/>
              <a:gd name="T58" fmla="*/ 0 w 360"/>
              <a:gd name="T59" fmla="*/ 96 h 490"/>
              <a:gd name="T60" fmla="*/ 3 w 360"/>
              <a:gd name="T61" fmla="*/ 75 h 490"/>
              <a:gd name="T62" fmla="*/ 9 w 360"/>
              <a:gd name="T63" fmla="*/ 55 h 490"/>
              <a:gd name="T64" fmla="*/ 18 w 360"/>
              <a:gd name="T65" fmla="*/ 37 h 490"/>
              <a:gd name="T66" fmla="*/ 31 w 360"/>
              <a:gd name="T67" fmla="*/ 22 h 490"/>
              <a:gd name="T68" fmla="*/ 46 w 360"/>
              <a:gd name="T69" fmla="*/ 10 h 490"/>
              <a:gd name="T70" fmla="*/ 67 w 360"/>
              <a:gd name="T71" fmla="*/ 2 h 490"/>
              <a:gd name="T72" fmla="*/ 88 w 360"/>
              <a:gd name="T73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60" h="490">
                <a:moveTo>
                  <a:pt x="88" y="0"/>
                </a:moveTo>
                <a:lnTo>
                  <a:pt x="111" y="2"/>
                </a:lnTo>
                <a:lnTo>
                  <a:pt x="133" y="8"/>
                </a:lnTo>
                <a:lnTo>
                  <a:pt x="155" y="21"/>
                </a:lnTo>
                <a:lnTo>
                  <a:pt x="176" y="37"/>
                </a:lnTo>
                <a:lnTo>
                  <a:pt x="195" y="57"/>
                </a:lnTo>
                <a:lnTo>
                  <a:pt x="210" y="80"/>
                </a:lnTo>
                <a:lnTo>
                  <a:pt x="336" y="301"/>
                </a:lnTo>
                <a:lnTo>
                  <a:pt x="348" y="324"/>
                </a:lnTo>
                <a:lnTo>
                  <a:pt x="355" y="347"/>
                </a:lnTo>
                <a:lnTo>
                  <a:pt x="359" y="370"/>
                </a:lnTo>
                <a:lnTo>
                  <a:pt x="360" y="394"/>
                </a:lnTo>
                <a:lnTo>
                  <a:pt x="358" y="415"/>
                </a:lnTo>
                <a:lnTo>
                  <a:pt x="352" y="435"/>
                </a:lnTo>
                <a:lnTo>
                  <a:pt x="343" y="452"/>
                </a:lnTo>
                <a:lnTo>
                  <a:pt x="330" y="467"/>
                </a:lnTo>
                <a:lnTo>
                  <a:pt x="314" y="479"/>
                </a:lnTo>
                <a:lnTo>
                  <a:pt x="294" y="488"/>
                </a:lnTo>
                <a:lnTo>
                  <a:pt x="273" y="490"/>
                </a:lnTo>
                <a:lnTo>
                  <a:pt x="250" y="488"/>
                </a:lnTo>
                <a:lnTo>
                  <a:pt x="228" y="480"/>
                </a:lnTo>
                <a:lnTo>
                  <a:pt x="206" y="469"/>
                </a:lnTo>
                <a:lnTo>
                  <a:pt x="185" y="453"/>
                </a:lnTo>
                <a:lnTo>
                  <a:pt x="166" y="433"/>
                </a:lnTo>
                <a:lnTo>
                  <a:pt x="151" y="409"/>
                </a:lnTo>
                <a:lnTo>
                  <a:pt x="24" y="189"/>
                </a:lnTo>
                <a:lnTo>
                  <a:pt x="13" y="166"/>
                </a:lnTo>
                <a:lnTo>
                  <a:pt x="5" y="142"/>
                </a:lnTo>
                <a:lnTo>
                  <a:pt x="0" y="119"/>
                </a:lnTo>
                <a:lnTo>
                  <a:pt x="0" y="96"/>
                </a:lnTo>
                <a:lnTo>
                  <a:pt x="3" y="75"/>
                </a:lnTo>
                <a:lnTo>
                  <a:pt x="9" y="55"/>
                </a:lnTo>
                <a:lnTo>
                  <a:pt x="18" y="37"/>
                </a:lnTo>
                <a:lnTo>
                  <a:pt x="31" y="22"/>
                </a:lnTo>
                <a:lnTo>
                  <a:pt x="46" y="10"/>
                </a:lnTo>
                <a:lnTo>
                  <a:pt x="67" y="2"/>
                </a:lnTo>
                <a:lnTo>
                  <a:pt x="8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25" name="Freeform 30"/>
          <p:cNvSpPr>
            <a:spLocks/>
          </p:cNvSpPr>
          <p:nvPr/>
        </p:nvSpPr>
        <p:spPr bwMode="auto">
          <a:xfrm>
            <a:off x="2310036" y="4845822"/>
            <a:ext cx="64294" cy="48816"/>
          </a:xfrm>
          <a:custGeom>
            <a:avLst/>
            <a:gdLst>
              <a:gd name="T0" fmla="*/ 96 w 488"/>
              <a:gd name="T1" fmla="*/ 0 h 362"/>
              <a:gd name="T2" fmla="*/ 118 w 488"/>
              <a:gd name="T3" fmla="*/ 1 h 362"/>
              <a:gd name="T4" fmla="*/ 141 w 488"/>
              <a:gd name="T5" fmla="*/ 5 h 362"/>
              <a:gd name="T6" fmla="*/ 166 w 488"/>
              <a:gd name="T7" fmla="*/ 12 h 362"/>
              <a:gd name="T8" fmla="*/ 188 w 488"/>
              <a:gd name="T9" fmla="*/ 24 h 362"/>
              <a:gd name="T10" fmla="*/ 407 w 488"/>
              <a:gd name="T11" fmla="*/ 151 h 362"/>
              <a:gd name="T12" fmla="*/ 431 w 488"/>
              <a:gd name="T13" fmla="*/ 168 h 362"/>
              <a:gd name="T14" fmla="*/ 451 w 488"/>
              <a:gd name="T15" fmla="*/ 187 h 362"/>
              <a:gd name="T16" fmla="*/ 467 w 488"/>
              <a:gd name="T17" fmla="*/ 207 h 362"/>
              <a:gd name="T18" fmla="*/ 478 w 488"/>
              <a:gd name="T19" fmla="*/ 229 h 362"/>
              <a:gd name="T20" fmla="*/ 486 w 488"/>
              <a:gd name="T21" fmla="*/ 252 h 362"/>
              <a:gd name="T22" fmla="*/ 488 w 488"/>
              <a:gd name="T23" fmla="*/ 274 h 362"/>
              <a:gd name="T24" fmla="*/ 485 w 488"/>
              <a:gd name="T25" fmla="*/ 295 h 362"/>
              <a:gd name="T26" fmla="*/ 476 w 488"/>
              <a:gd name="T27" fmla="*/ 316 h 362"/>
              <a:gd name="T28" fmla="*/ 465 w 488"/>
              <a:gd name="T29" fmla="*/ 332 h 362"/>
              <a:gd name="T30" fmla="*/ 450 w 488"/>
              <a:gd name="T31" fmla="*/ 344 h 362"/>
              <a:gd name="T32" fmla="*/ 432 w 488"/>
              <a:gd name="T33" fmla="*/ 353 h 362"/>
              <a:gd name="T34" fmla="*/ 413 w 488"/>
              <a:gd name="T35" fmla="*/ 360 h 362"/>
              <a:gd name="T36" fmla="*/ 391 w 488"/>
              <a:gd name="T37" fmla="*/ 362 h 362"/>
              <a:gd name="T38" fmla="*/ 369 w 488"/>
              <a:gd name="T39" fmla="*/ 362 h 362"/>
              <a:gd name="T40" fmla="*/ 346 w 488"/>
              <a:gd name="T41" fmla="*/ 358 h 362"/>
              <a:gd name="T42" fmla="*/ 323 w 488"/>
              <a:gd name="T43" fmla="*/ 349 h 362"/>
              <a:gd name="T44" fmla="*/ 300 w 488"/>
              <a:gd name="T45" fmla="*/ 339 h 362"/>
              <a:gd name="T46" fmla="*/ 81 w 488"/>
              <a:gd name="T47" fmla="*/ 211 h 362"/>
              <a:gd name="T48" fmla="*/ 56 w 488"/>
              <a:gd name="T49" fmla="*/ 195 h 362"/>
              <a:gd name="T50" fmla="*/ 37 w 488"/>
              <a:gd name="T51" fmla="*/ 176 h 362"/>
              <a:gd name="T52" fmla="*/ 21 w 488"/>
              <a:gd name="T53" fmla="*/ 155 h 362"/>
              <a:gd name="T54" fmla="*/ 9 w 488"/>
              <a:gd name="T55" fmla="*/ 133 h 362"/>
              <a:gd name="T56" fmla="*/ 2 w 488"/>
              <a:gd name="T57" fmla="*/ 111 h 362"/>
              <a:gd name="T58" fmla="*/ 0 w 488"/>
              <a:gd name="T59" fmla="*/ 87 h 362"/>
              <a:gd name="T60" fmla="*/ 3 w 488"/>
              <a:gd name="T61" fmla="*/ 66 h 362"/>
              <a:gd name="T62" fmla="*/ 11 w 488"/>
              <a:gd name="T63" fmla="*/ 46 h 362"/>
              <a:gd name="T64" fmla="*/ 23 w 488"/>
              <a:gd name="T65" fmla="*/ 30 h 362"/>
              <a:gd name="T66" fmla="*/ 38 w 488"/>
              <a:gd name="T67" fmla="*/ 18 h 362"/>
              <a:gd name="T68" fmla="*/ 55 w 488"/>
              <a:gd name="T69" fmla="*/ 8 h 362"/>
              <a:gd name="T70" fmla="*/ 74 w 488"/>
              <a:gd name="T71" fmla="*/ 3 h 362"/>
              <a:gd name="T72" fmla="*/ 96 w 488"/>
              <a:gd name="T73" fmla="*/ 0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88" h="362">
                <a:moveTo>
                  <a:pt x="96" y="0"/>
                </a:moveTo>
                <a:lnTo>
                  <a:pt x="118" y="1"/>
                </a:lnTo>
                <a:lnTo>
                  <a:pt x="141" y="5"/>
                </a:lnTo>
                <a:lnTo>
                  <a:pt x="166" y="12"/>
                </a:lnTo>
                <a:lnTo>
                  <a:pt x="188" y="24"/>
                </a:lnTo>
                <a:lnTo>
                  <a:pt x="407" y="151"/>
                </a:lnTo>
                <a:lnTo>
                  <a:pt x="431" y="168"/>
                </a:lnTo>
                <a:lnTo>
                  <a:pt x="451" y="187"/>
                </a:lnTo>
                <a:lnTo>
                  <a:pt x="467" y="207"/>
                </a:lnTo>
                <a:lnTo>
                  <a:pt x="478" y="229"/>
                </a:lnTo>
                <a:lnTo>
                  <a:pt x="486" y="252"/>
                </a:lnTo>
                <a:lnTo>
                  <a:pt x="488" y="274"/>
                </a:lnTo>
                <a:lnTo>
                  <a:pt x="485" y="295"/>
                </a:lnTo>
                <a:lnTo>
                  <a:pt x="476" y="316"/>
                </a:lnTo>
                <a:lnTo>
                  <a:pt x="465" y="332"/>
                </a:lnTo>
                <a:lnTo>
                  <a:pt x="450" y="344"/>
                </a:lnTo>
                <a:lnTo>
                  <a:pt x="432" y="353"/>
                </a:lnTo>
                <a:lnTo>
                  <a:pt x="413" y="360"/>
                </a:lnTo>
                <a:lnTo>
                  <a:pt x="391" y="362"/>
                </a:lnTo>
                <a:lnTo>
                  <a:pt x="369" y="362"/>
                </a:lnTo>
                <a:lnTo>
                  <a:pt x="346" y="358"/>
                </a:lnTo>
                <a:lnTo>
                  <a:pt x="323" y="349"/>
                </a:lnTo>
                <a:lnTo>
                  <a:pt x="300" y="339"/>
                </a:lnTo>
                <a:lnTo>
                  <a:pt x="81" y="211"/>
                </a:lnTo>
                <a:lnTo>
                  <a:pt x="56" y="195"/>
                </a:lnTo>
                <a:lnTo>
                  <a:pt x="37" y="176"/>
                </a:lnTo>
                <a:lnTo>
                  <a:pt x="21" y="155"/>
                </a:lnTo>
                <a:lnTo>
                  <a:pt x="9" y="133"/>
                </a:lnTo>
                <a:lnTo>
                  <a:pt x="2" y="111"/>
                </a:lnTo>
                <a:lnTo>
                  <a:pt x="0" y="87"/>
                </a:lnTo>
                <a:lnTo>
                  <a:pt x="3" y="66"/>
                </a:lnTo>
                <a:lnTo>
                  <a:pt x="11" y="46"/>
                </a:lnTo>
                <a:lnTo>
                  <a:pt x="23" y="30"/>
                </a:lnTo>
                <a:lnTo>
                  <a:pt x="38" y="18"/>
                </a:lnTo>
                <a:lnTo>
                  <a:pt x="55" y="8"/>
                </a:lnTo>
                <a:lnTo>
                  <a:pt x="74" y="3"/>
                </a:lnTo>
                <a:lnTo>
                  <a:pt x="9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26" name="Freeform 31"/>
          <p:cNvSpPr>
            <a:spLocks/>
          </p:cNvSpPr>
          <p:nvPr/>
        </p:nvSpPr>
        <p:spPr bwMode="auto">
          <a:xfrm>
            <a:off x="2624361" y="5029178"/>
            <a:ext cx="64294" cy="47625"/>
          </a:xfrm>
          <a:custGeom>
            <a:avLst/>
            <a:gdLst>
              <a:gd name="T0" fmla="*/ 95 w 487"/>
              <a:gd name="T1" fmla="*/ 0 h 362"/>
              <a:gd name="T2" fmla="*/ 118 w 487"/>
              <a:gd name="T3" fmla="*/ 0 h 362"/>
              <a:gd name="T4" fmla="*/ 142 w 487"/>
              <a:gd name="T5" fmla="*/ 4 h 362"/>
              <a:gd name="T6" fmla="*/ 165 w 487"/>
              <a:gd name="T7" fmla="*/ 13 h 362"/>
              <a:gd name="T8" fmla="*/ 188 w 487"/>
              <a:gd name="T9" fmla="*/ 23 h 362"/>
              <a:gd name="T10" fmla="*/ 407 w 487"/>
              <a:gd name="T11" fmla="*/ 151 h 362"/>
              <a:gd name="T12" fmla="*/ 430 w 487"/>
              <a:gd name="T13" fmla="*/ 167 h 362"/>
              <a:gd name="T14" fmla="*/ 450 w 487"/>
              <a:gd name="T15" fmla="*/ 186 h 362"/>
              <a:gd name="T16" fmla="*/ 466 w 487"/>
              <a:gd name="T17" fmla="*/ 207 h 362"/>
              <a:gd name="T18" fmla="*/ 478 w 487"/>
              <a:gd name="T19" fmla="*/ 229 h 362"/>
              <a:gd name="T20" fmla="*/ 485 w 487"/>
              <a:gd name="T21" fmla="*/ 251 h 362"/>
              <a:gd name="T22" fmla="*/ 487 w 487"/>
              <a:gd name="T23" fmla="*/ 274 h 362"/>
              <a:gd name="T24" fmla="*/ 485 w 487"/>
              <a:gd name="T25" fmla="*/ 296 h 362"/>
              <a:gd name="T26" fmla="*/ 476 w 487"/>
              <a:gd name="T27" fmla="*/ 316 h 362"/>
              <a:gd name="T28" fmla="*/ 465 w 487"/>
              <a:gd name="T29" fmla="*/ 332 h 362"/>
              <a:gd name="T30" fmla="*/ 450 w 487"/>
              <a:gd name="T31" fmla="*/ 344 h 362"/>
              <a:gd name="T32" fmla="*/ 432 w 487"/>
              <a:gd name="T33" fmla="*/ 354 h 362"/>
              <a:gd name="T34" fmla="*/ 412 w 487"/>
              <a:gd name="T35" fmla="*/ 359 h 362"/>
              <a:gd name="T36" fmla="*/ 391 w 487"/>
              <a:gd name="T37" fmla="*/ 362 h 362"/>
              <a:gd name="T38" fmla="*/ 368 w 487"/>
              <a:gd name="T39" fmla="*/ 361 h 362"/>
              <a:gd name="T40" fmla="*/ 345 w 487"/>
              <a:gd name="T41" fmla="*/ 357 h 362"/>
              <a:gd name="T42" fmla="*/ 322 w 487"/>
              <a:gd name="T43" fmla="*/ 350 h 362"/>
              <a:gd name="T44" fmla="*/ 299 w 487"/>
              <a:gd name="T45" fmla="*/ 338 h 362"/>
              <a:gd name="T46" fmla="*/ 80 w 487"/>
              <a:gd name="T47" fmla="*/ 211 h 362"/>
              <a:gd name="T48" fmla="*/ 56 w 487"/>
              <a:gd name="T49" fmla="*/ 194 h 362"/>
              <a:gd name="T50" fmla="*/ 37 w 487"/>
              <a:gd name="T51" fmla="*/ 175 h 362"/>
              <a:gd name="T52" fmla="*/ 21 w 487"/>
              <a:gd name="T53" fmla="*/ 155 h 362"/>
              <a:gd name="T54" fmla="*/ 9 w 487"/>
              <a:gd name="T55" fmla="*/ 133 h 362"/>
              <a:gd name="T56" fmla="*/ 2 w 487"/>
              <a:gd name="T57" fmla="*/ 110 h 362"/>
              <a:gd name="T58" fmla="*/ 0 w 487"/>
              <a:gd name="T59" fmla="*/ 88 h 362"/>
              <a:gd name="T60" fmla="*/ 2 w 487"/>
              <a:gd name="T61" fmla="*/ 67 h 362"/>
              <a:gd name="T62" fmla="*/ 10 w 487"/>
              <a:gd name="T63" fmla="*/ 46 h 362"/>
              <a:gd name="T64" fmla="*/ 22 w 487"/>
              <a:gd name="T65" fmla="*/ 31 h 362"/>
              <a:gd name="T66" fmla="*/ 37 w 487"/>
              <a:gd name="T67" fmla="*/ 18 h 362"/>
              <a:gd name="T68" fmla="*/ 54 w 487"/>
              <a:gd name="T69" fmla="*/ 9 h 362"/>
              <a:gd name="T70" fmla="*/ 74 w 487"/>
              <a:gd name="T71" fmla="*/ 2 h 362"/>
              <a:gd name="T72" fmla="*/ 95 w 487"/>
              <a:gd name="T73" fmla="*/ 0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87" h="362">
                <a:moveTo>
                  <a:pt x="95" y="0"/>
                </a:moveTo>
                <a:lnTo>
                  <a:pt x="118" y="0"/>
                </a:lnTo>
                <a:lnTo>
                  <a:pt x="142" y="4"/>
                </a:lnTo>
                <a:lnTo>
                  <a:pt x="165" y="13"/>
                </a:lnTo>
                <a:lnTo>
                  <a:pt x="188" y="23"/>
                </a:lnTo>
                <a:lnTo>
                  <a:pt x="407" y="151"/>
                </a:lnTo>
                <a:lnTo>
                  <a:pt x="430" y="167"/>
                </a:lnTo>
                <a:lnTo>
                  <a:pt x="450" y="186"/>
                </a:lnTo>
                <a:lnTo>
                  <a:pt x="466" y="207"/>
                </a:lnTo>
                <a:lnTo>
                  <a:pt x="478" y="229"/>
                </a:lnTo>
                <a:lnTo>
                  <a:pt x="485" y="251"/>
                </a:lnTo>
                <a:lnTo>
                  <a:pt x="487" y="274"/>
                </a:lnTo>
                <a:lnTo>
                  <a:pt x="485" y="296"/>
                </a:lnTo>
                <a:lnTo>
                  <a:pt x="476" y="316"/>
                </a:lnTo>
                <a:lnTo>
                  <a:pt x="465" y="332"/>
                </a:lnTo>
                <a:lnTo>
                  <a:pt x="450" y="344"/>
                </a:lnTo>
                <a:lnTo>
                  <a:pt x="432" y="354"/>
                </a:lnTo>
                <a:lnTo>
                  <a:pt x="412" y="359"/>
                </a:lnTo>
                <a:lnTo>
                  <a:pt x="391" y="362"/>
                </a:lnTo>
                <a:lnTo>
                  <a:pt x="368" y="361"/>
                </a:lnTo>
                <a:lnTo>
                  <a:pt x="345" y="357"/>
                </a:lnTo>
                <a:lnTo>
                  <a:pt x="322" y="350"/>
                </a:lnTo>
                <a:lnTo>
                  <a:pt x="299" y="338"/>
                </a:lnTo>
                <a:lnTo>
                  <a:pt x="80" y="211"/>
                </a:lnTo>
                <a:lnTo>
                  <a:pt x="56" y="194"/>
                </a:lnTo>
                <a:lnTo>
                  <a:pt x="37" y="175"/>
                </a:lnTo>
                <a:lnTo>
                  <a:pt x="21" y="155"/>
                </a:lnTo>
                <a:lnTo>
                  <a:pt x="9" y="133"/>
                </a:lnTo>
                <a:lnTo>
                  <a:pt x="2" y="110"/>
                </a:lnTo>
                <a:lnTo>
                  <a:pt x="0" y="88"/>
                </a:lnTo>
                <a:lnTo>
                  <a:pt x="2" y="67"/>
                </a:lnTo>
                <a:lnTo>
                  <a:pt x="10" y="46"/>
                </a:lnTo>
                <a:lnTo>
                  <a:pt x="22" y="31"/>
                </a:lnTo>
                <a:lnTo>
                  <a:pt x="37" y="18"/>
                </a:lnTo>
                <a:lnTo>
                  <a:pt x="54" y="9"/>
                </a:lnTo>
                <a:lnTo>
                  <a:pt x="74" y="2"/>
                </a:lnTo>
                <a:lnTo>
                  <a:pt x="9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27" name="Freeform 32"/>
          <p:cNvSpPr>
            <a:spLocks/>
          </p:cNvSpPr>
          <p:nvPr/>
        </p:nvSpPr>
        <p:spPr bwMode="auto">
          <a:xfrm>
            <a:off x="2282651" y="4947026"/>
            <a:ext cx="71438" cy="28575"/>
          </a:xfrm>
          <a:custGeom>
            <a:avLst/>
            <a:gdLst>
              <a:gd name="T0" fmla="*/ 142 w 537"/>
              <a:gd name="T1" fmla="*/ 0 h 216"/>
              <a:gd name="T2" fmla="*/ 395 w 537"/>
              <a:gd name="T3" fmla="*/ 0 h 216"/>
              <a:gd name="T4" fmla="*/ 424 w 537"/>
              <a:gd name="T5" fmla="*/ 2 h 216"/>
              <a:gd name="T6" fmla="*/ 450 w 537"/>
              <a:gd name="T7" fmla="*/ 8 h 216"/>
              <a:gd name="T8" fmla="*/ 474 w 537"/>
              <a:gd name="T9" fmla="*/ 19 h 216"/>
              <a:gd name="T10" fmla="*/ 495 w 537"/>
              <a:gd name="T11" fmla="*/ 31 h 216"/>
              <a:gd name="T12" fmla="*/ 512 w 537"/>
              <a:gd name="T13" fmla="*/ 47 h 216"/>
              <a:gd name="T14" fmla="*/ 526 w 537"/>
              <a:gd name="T15" fmla="*/ 66 h 216"/>
              <a:gd name="T16" fmla="*/ 534 w 537"/>
              <a:gd name="T17" fmla="*/ 86 h 216"/>
              <a:gd name="T18" fmla="*/ 537 w 537"/>
              <a:gd name="T19" fmla="*/ 109 h 216"/>
              <a:gd name="T20" fmla="*/ 534 w 537"/>
              <a:gd name="T21" fmla="*/ 130 h 216"/>
              <a:gd name="T22" fmla="*/ 526 w 537"/>
              <a:gd name="T23" fmla="*/ 150 h 216"/>
              <a:gd name="T24" fmla="*/ 512 w 537"/>
              <a:gd name="T25" fmla="*/ 169 h 216"/>
              <a:gd name="T26" fmla="*/ 495 w 537"/>
              <a:gd name="T27" fmla="*/ 184 h 216"/>
              <a:gd name="T28" fmla="*/ 474 w 537"/>
              <a:gd name="T29" fmla="*/ 197 h 216"/>
              <a:gd name="T30" fmla="*/ 450 w 537"/>
              <a:gd name="T31" fmla="*/ 208 h 216"/>
              <a:gd name="T32" fmla="*/ 424 w 537"/>
              <a:gd name="T33" fmla="*/ 214 h 216"/>
              <a:gd name="T34" fmla="*/ 395 w 537"/>
              <a:gd name="T35" fmla="*/ 216 h 216"/>
              <a:gd name="T36" fmla="*/ 142 w 537"/>
              <a:gd name="T37" fmla="*/ 216 h 216"/>
              <a:gd name="T38" fmla="*/ 113 w 537"/>
              <a:gd name="T39" fmla="*/ 214 h 216"/>
              <a:gd name="T40" fmla="*/ 86 w 537"/>
              <a:gd name="T41" fmla="*/ 208 h 216"/>
              <a:gd name="T42" fmla="*/ 62 w 537"/>
              <a:gd name="T43" fmla="*/ 197 h 216"/>
              <a:gd name="T44" fmla="*/ 41 w 537"/>
              <a:gd name="T45" fmla="*/ 184 h 216"/>
              <a:gd name="T46" fmla="*/ 24 w 537"/>
              <a:gd name="T47" fmla="*/ 169 h 216"/>
              <a:gd name="T48" fmla="*/ 10 w 537"/>
              <a:gd name="T49" fmla="*/ 150 h 216"/>
              <a:gd name="T50" fmla="*/ 2 w 537"/>
              <a:gd name="T51" fmla="*/ 130 h 216"/>
              <a:gd name="T52" fmla="*/ 0 w 537"/>
              <a:gd name="T53" fmla="*/ 109 h 216"/>
              <a:gd name="T54" fmla="*/ 2 w 537"/>
              <a:gd name="T55" fmla="*/ 86 h 216"/>
              <a:gd name="T56" fmla="*/ 10 w 537"/>
              <a:gd name="T57" fmla="*/ 66 h 216"/>
              <a:gd name="T58" fmla="*/ 24 w 537"/>
              <a:gd name="T59" fmla="*/ 47 h 216"/>
              <a:gd name="T60" fmla="*/ 41 w 537"/>
              <a:gd name="T61" fmla="*/ 31 h 216"/>
              <a:gd name="T62" fmla="*/ 62 w 537"/>
              <a:gd name="T63" fmla="*/ 19 h 216"/>
              <a:gd name="T64" fmla="*/ 86 w 537"/>
              <a:gd name="T65" fmla="*/ 8 h 216"/>
              <a:gd name="T66" fmla="*/ 113 w 537"/>
              <a:gd name="T67" fmla="*/ 2 h 216"/>
              <a:gd name="T68" fmla="*/ 142 w 537"/>
              <a:gd name="T69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37" h="216">
                <a:moveTo>
                  <a:pt x="142" y="0"/>
                </a:moveTo>
                <a:lnTo>
                  <a:pt x="395" y="0"/>
                </a:lnTo>
                <a:lnTo>
                  <a:pt x="424" y="2"/>
                </a:lnTo>
                <a:lnTo>
                  <a:pt x="450" y="8"/>
                </a:lnTo>
                <a:lnTo>
                  <a:pt x="474" y="19"/>
                </a:lnTo>
                <a:lnTo>
                  <a:pt x="495" y="31"/>
                </a:lnTo>
                <a:lnTo>
                  <a:pt x="512" y="47"/>
                </a:lnTo>
                <a:lnTo>
                  <a:pt x="526" y="66"/>
                </a:lnTo>
                <a:lnTo>
                  <a:pt x="534" y="86"/>
                </a:lnTo>
                <a:lnTo>
                  <a:pt x="537" y="109"/>
                </a:lnTo>
                <a:lnTo>
                  <a:pt x="534" y="130"/>
                </a:lnTo>
                <a:lnTo>
                  <a:pt x="526" y="150"/>
                </a:lnTo>
                <a:lnTo>
                  <a:pt x="512" y="169"/>
                </a:lnTo>
                <a:lnTo>
                  <a:pt x="495" y="184"/>
                </a:lnTo>
                <a:lnTo>
                  <a:pt x="474" y="197"/>
                </a:lnTo>
                <a:lnTo>
                  <a:pt x="450" y="208"/>
                </a:lnTo>
                <a:lnTo>
                  <a:pt x="424" y="214"/>
                </a:lnTo>
                <a:lnTo>
                  <a:pt x="395" y="216"/>
                </a:lnTo>
                <a:lnTo>
                  <a:pt x="142" y="216"/>
                </a:lnTo>
                <a:lnTo>
                  <a:pt x="113" y="214"/>
                </a:lnTo>
                <a:lnTo>
                  <a:pt x="86" y="208"/>
                </a:lnTo>
                <a:lnTo>
                  <a:pt x="62" y="197"/>
                </a:lnTo>
                <a:lnTo>
                  <a:pt x="41" y="184"/>
                </a:lnTo>
                <a:lnTo>
                  <a:pt x="24" y="169"/>
                </a:lnTo>
                <a:lnTo>
                  <a:pt x="10" y="150"/>
                </a:lnTo>
                <a:lnTo>
                  <a:pt x="2" y="130"/>
                </a:lnTo>
                <a:lnTo>
                  <a:pt x="0" y="109"/>
                </a:lnTo>
                <a:lnTo>
                  <a:pt x="2" y="86"/>
                </a:lnTo>
                <a:lnTo>
                  <a:pt x="10" y="66"/>
                </a:lnTo>
                <a:lnTo>
                  <a:pt x="24" y="47"/>
                </a:lnTo>
                <a:lnTo>
                  <a:pt x="41" y="31"/>
                </a:lnTo>
                <a:lnTo>
                  <a:pt x="62" y="19"/>
                </a:lnTo>
                <a:lnTo>
                  <a:pt x="86" y="8"/>
                </a:lnTo>
                <a:lnTo>
                  <a:pt x="113" y="2"/>
                </a:lnTo>
                <a:lnTo>
                  <a:pt x="14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28" name="Freeform 33"/>
          <p:cNvSpPr>
            <a:spLocks/>
          </p:cNvSpPr>
          <p:nvPr/>
        </p:nvSpPr>
        <p:spPr bwMode="auto">
          <a:xfrm>
            <a:off x="2644601" y="4947026"/>
            <a:ext cx="71438" cy="28575"/>
          </a:xfrm>
          <a:custGeom>
            <a:avLst/>
            <a:gdLst>
              <a:gd name="T0" fmla="*/ 142 w 538"/>
              <a:gd name="T1" fmla="*/ 0 h 216"/>
              <a:gd name="T2" fmla="*/ 396 w 538"/>
              <a:gd name="T3" fmla="*/ 0 h 216"/>
              <a:gd name="T4" fmla="*/ 424 w 538"/>
              <a:gd name="T5" fmla="*/ 2 h 216"/>
              <a:gd name="T6" fmla="*/ 451 w 538"/>
              <a:gd name="T7" fmla="*/ 8 h 216"/>
              <a:gd name="T8" fmla="*/ 475 w 538"/>
              <a:gd name="T9" fmla="*/ 19 h 216"/>
              <a:gd name="T10" fmla="*/ 496 w 538"/>
              <a:gd name="T11" fmla="*/ 31 h 216"/>
              <a:gd name="T12" fmla="*/ 514 w 538"/>
              <a:gd name="T13" fmla="*/ 47 h 216"/>
              <a:gd name="T14" fmla="*/ 526 w 538"/>
              <a:gd name="T15" fmla="*/ 66 h 216"/>
              <a:gd name="T16" fmla="*/ 535 w 538"/>
              <a:gd name="T17" fmla="*/ 86 h 216"/>
              <a:gd name="T18" fmla="*/ 538 w 538"/>
              <a:gd name="T19" fmla="*/ 109 h 216"/>
              <a:gd name="T20" fmla="*/ 535 w 538"/>
              <a:gd name="T21" fmla="*/ 130 h 216"/>
              <a:gd name="T22" fmla="*/ 526 w 538"/>
              <a:gd name="T23" fmla="*/ 150 h 216"/>
              <a:gd name="T24" fmla="*/ 514 w 538"/>
              <a:gd name="T25" fmla="*/ 169 h 216"/>
              <a:gd name="T26" fmla="*/ 496 w 538"/>
              <a:gd name="T27" fmla="*/ 184 h 216"/>
              <a:gd name="T28" fmla="*/ 475 w 538"/>
              <a:gd name="T29" fmla="*/ 197 h 216"/>
              <a:gd name="T30" fmla="*/ 451 w 538"/>
              <a:gd name="T31" fmla="*/ 208 h 216"/>
              <a:gd name="T32" fmla="*/ 424 w 538"/>
              <a:gd name="T33" fmla="*/ 214 h 216"/>
              <a:gd name="T34" fmla="*/ 396 w 538"/>
              <a:gd name="T35" fmla="*/ 216 h 216"/>
              <a:gd name="T36" fmla="*/ 142 w 538"/>
              <a:gd name="T37" fmla="*/ 216 h 216"/>
              <a:gd name="T38" fmla="*/ 114 w 538"/>
              <a:gd name="T39" fmla="*/ 214 h 216"/>
              <a:gd name="T40" fmla="*/ 87 w 538"/>
              <a:gd name="T41" fmla="*/ 208 h 216"/>
              <a:gd name="T42" fmla="*/ 63 w 538"/>
              <a:gd name="T43" fmla="*/ 197 h 216"/>
              <a:gd name="T44" fmla="*/ 42 w 538"/>
              <a:gd name="T45" fmla="*/ 184 h 216"/>
              <a:gd name="T46" fmla="*/ 24 w 538"/>
              <a:gd name="T47" fmla="*/ 169 h 216"/>
              <a:gd name="T48" fmla="*/ 11 w 538"/>
              <a:gd name="T49" fmla="*/ 150 h 216"/>
              <a:gd name="T50" fmla="*/ 3 w 538"/>
              <a:gd name="T51" fmla="*/ 130 h 216"/>
              <a:gd name="T52" fmla="*/ 0 w 538"/>
              <a:gd name="T53" fmla="*/ 109 h 216"/>
              <a:gd name="T54" fmla="*/ 3 w 538"/>
              <a:gd name="T55" fmla="*/ 86 h 216"/>
              <a:gd name="T56" fmla="*/ 11 w 538"/>
              <a:gd name="T57" fmla="*/ 66 h 216"/>
              <a:gd name="T58" fmla="*/ 24 w 538"/>
              <a:gd name="T59" fmla="*/ 47 h 216"/>
              <a:gd name="T60" fmla="*/ 42 w 538"/>
              <a:gd name="T61" fmla="*/ 31 h 216"/>
              <a:gd name="T62" fmla="*/ 63 w 538"/>
              <a:gd name="T63" fmla="*/ 19 h 216"/>
              <a:gd name="T64" fmla="*/ 87 w 538"/>
              <a:gd name="T65" fmla="*/ 8 h 216"/>
              <a:gd name="T66" fmla="*/ 114 w 538"/>
              <a:gd name="T67" fmla="*/ 2 h 216"/>
              <a:gd name="T68" fmla="*/ 142 w 538"/>
              <a:gd name="T69" fmla="*/ 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38" h="216">
                <a:moveTo>
                  <a:pt x="142" y="0"/>
                </a:moveTo>
                <a:lnTo>
                  <a:pt x="396" y="0"/>
                </a:lnTo>
                <a:lnTo>
                  <a:pt x="424" y="2"/>
                </a:lnTo>
                <a:lnTo>
                  <a:pt x="451" y="8"/>
                </a:lnTo>
                <a:lnTo>
                  <a:pt x="475" y="19"/>
                </a:lnTo>
                <a:lnTo>
                  <a:pt x="496" y="31"/>
                </a:lnTo>
                <a:lnTo>
                  <a:pt x="514" y="47"/>
                </a:lnTo>
                <a:lnTo>
                  <a:pt x="526" y="66"/>
                </a:lnTo>
                <a:lnTo>
                  <a:pt x="535" y="86"/>
                </a:lnTo>
                <a:lnTo>
                  <a:pt x="538" y="109"/>
                </a:lnTo>
                <a:lnTo>
                  <a:pt x="535" y="130"/>
                </a:lnTo>
                <a:lnTo>
                  <a:pt x="526" y="150"/>
                </a:lnTo>
                <a:lnTo>
                  <a:pt x="514" y="169"/>
                </a:lnTo>
                <a:lnTo>
                  <a:pt x="496" y="184"/>
                </a:lnTo>
                <a:lnTo>
                  <a:pt x="475" y="197"/>
                </a:lnTo>
                <a:lnTo>
                  <a:pt x="451" y="208"/>
                </a:lnTo>
                <a:lnTo>
                  <a:pt x="424" y="214"/>
                </a:lnTo>
                <a:lnTo>
                  <a:pt x="396" y="216"/>
                </a:lnTo>
                <a:lnTo>
                  <a:pt x="142" y="216"/>
                </a:lnTo>
                <a:lnTo>
                  <a:pt x="114" y="214"/>
                </a:lnTo>
                <a:lnTo>
                  <a:pt x="87" y="208"/>
                </a:lnTo>
                <a:lnTo>
                  <a:pt x="63" y="197"/>
                </a:lnTo>
                <a:lnTo>
                  <a:pt x="42" y="184"/>
                </a:lnTo>
                <a:lnTo>
                  <a:pt x="24" y="169"/>
                </a:lnTo>
                <a:lnTo>
                  <a:pt x="11" y="150"/>
                </a:lnTo>
                <a:lnTo>
                  <a:pt x="3" y="130"/>
                </a:lnTo>
                <a:lnTo>
                  <a:pt x="0" y="109"/>
                </a:lnTo>
                <a:lnTo>
                  <a:pt x="3" y="86"/>
                </a:lnTo>
                <a:lnTo>
                  <a:pt x="11" y="66"/>
                </a:lnTo>
                <a:lnTo>
                  <a:pt x="24" y="47"/>
                </a:lnTo>
                <a:lnTo>
                  <a:pt x="42" y="31"/>
                </a:lnTo>
                <a:lnTo>
                  <a:pt x="63" y="19"/>
                </a:lnTo>
                <a:lnTo>
                  <a:pt x="87" y="8"/>
                </a:lnTo>
                <a:lnTo>
                  <a:pt x="114" y="2"/>
                </a:lnTo>
                <a:lnTo>
                  <a:pt x="14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29" name="Freeform 34"/>
          <p:cNvSpPr>
            <a:spLocks/>
          </p:cNvSpPr>
          <p:nvPr/>
        </p:nvSpPr>
        <p:spPr bwMode="auto">
          <a:xfrm>
            <a:off x="2310036" y="5029178"/>
            <a:ext cx="64294" cy="47625"/>
          </a:xfrm>
          <a:custGeom>
            <a:avLst/>
            <a:gdLst>
              <a:gd name="T0" fmla="*/ 391 w 488"/>
              <a:gd name="T1" fmla="*/ 0 h 362"/>
              <a:gd name="T2" fmla="*/ 413 w 488"/>
              <a:gd name="T3" fmla="*/ 2 h 362"/>
              <a:gd name="T4" fmla="*/ 432 w 488"/>
              <a:gd name="T5" fmla="*/ 9 h 362"/>
              <a:gd name="T6" fmla="*/ 450 w 488"/>
              <a:gd name="T7" fmla="*/ 18 h 362"/>
              <a:gd name="T8" fmla="*/ 465 w 488"/>
              <a:gd name="T9" fmla="*/ 31 h 362"/>
              <a:gd name="T10" fmla="*/ 476 w 488"/>
              <a:gd name="T11" fmla="*/ 46 h 362"/>
              <a:gd name="T12" fmla="*/ 485 w 488"/>
              <a:gd name="T13" fmla="*/ 67 h 362"/>
              <a:gd name="T14" fmla="*/ 488 w 488"/>
              <a:gd name="T15" fmla="*/ 88 h 362"/>
              <a:gd name="T16" fmla="*/ 486 w 488"/>
              <a:gd name="T17" fmla="*/ 110 h 362"/>
              <a:gd name="T18" fmla="*/ 478 w 488"/>
              <a:gd name="T19" fmla="*/ 133 h 362"/>
              <a:gd name="T20" fmla="*/ 467 w 488"/>
              <a:gd name="T21" fmla="*/ 155 h 362"/>
              <a:gd name="T22" fmla="*/ 451 w 488"/>
              <a:gd name="T23" fmla="*/ 175 h 362"/>
              <a:gd name="T24" fmla="*/ 431 w 488"/>
              <a:gd name="T25" fmla="*/ 194 h 362"/>
              <a:gd name="T26" fmla="*/ 407 w 488"/>
              <a:gd name="T27" fmla="*/ 211 h 362"/>
              <a:gd name="T28" fmla="*/ 188 w 488"/>
              <a:gd name="T29" fmla="*/ 338 h 362"/>
              <a:gd name="T30" fmla="*/ 165 w 488"/>
              <a:gd name="T31" fmla="*/ 350 h 362"/>
              <a:gd name="T32" fmla="*/ 141 w 488"/>
              <a:gd name="T33" fmla="*/ 357 h 362"/>
              <a:gd name="T34" fmla="*/ 118 w 488"/>
              <a:gd name="T35" fmla="*/ 361 h 362"/>
              <a:gd name="T36" fmla="*/ 96 w 488"/>
              <a:gd name="T37" fmla="*/ 362 h 362"/>
              <a:gd name="T38" fmla="*/ 74 w 488"/>
              <a:gd name="T39" fmla="*/ 359 h 362"/>
              <a:gd name="T40" fmla="*/ 55 w 488"/>
              <a:gd name="T41" fmla="*/ 354 h 362"/>
              <a:gd name="T42" fmla="*/ 38 w 488"/>
              <a:gd name="T43" fmla="*/ 344 h 362"/>
              <a:gd name="T44" fmla="*/ 23 w 488"/>
              <a:gd name="T45" fmla="*/ 332 h 362"/>
              <a:gd name="T46" fmla="*/ 11 w 488"/>
              <a:gd name="T47" fmla="*/ 316 h 362"/>
              <a:gd name="T48" fmla="*/ 3 w 488"/>
              <a:gd name="T49" fmla="*/ 296 h 362"/>
              <a:gd name="T50" fmla="*/ 0 w 488"/>
              <a:gd name="T51" fmla="*/ 274 h 362"/>
              <a:gd name="T52" fmla="*/ 2 w 488"/>
              <a:gd name="T53" fmla="*/ 251 h 362"/>
              <a:gd name="T54" fmla="*/ 9 w 488"/>
              <a:gd name="T55" fmla="*/ 229 h 362"/>
              <a:gd name="T56" fmla="*/ 21 w 488"/>
              <a:gd name="T57" fmla="*/ 207 h 362"/>
              <a:gd name="T58" fmla="*/ 37 w 488"/>
              <a:gd name="T59" fmla="*/ 186 h 362"/>
              <a:gd name="T60" fmla="*/ 56 w 488"/>
              <a:gd name="T61" fmla="*/ 167 h 362"/>
              <a:gd name="T62" fmla="*/ 81 w 488"/>
              <a:gd name="T63" fmla="*/ 151 h 362"/>
              <a:gd name="T64" fmla="*/ 300 w 488"/>
              <a:gd name="T65" fmla="*/ 23 h 362"/>
              <a:gd name="T66" fmla="*/ 323 w 488"/>
              <a:gd name="T67" fmla="*/ 13 h 362"/>
              <a:gd name="T68" fmla="*/ 346 w 488"/>
              <a:gd name="T69" fmla="*/ 4 h 362"/>
              <a:gd name="T70" fmla="*/ 369 w 488"/>
              <a:gd name="T71" fmla="*/ 0 h 362"/>
              <a:gd name="T72" fmla="*/ 391 w 488"/>
              <a:gd name="T73" fmla="*/ 0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88" h="362">
                <a:moveTo>
                  <a:pt x="391" y="0"/>
                </a:moveTo>
                <a:lnTo>
                  <a:pt x="413" y="2"/>
                </a:lnTo>
                <a:lnTo>
                  <a:pt x="432" y="9"/>
                </a:lnTo>
                <a:lnTo>
                  <a:pt x="450" y="18"/>
                </a:lnTo>
                <a:lnTo>
                  <a:pt x="465" y="31"/>
                </a:lnTo>
                <a:lnTo>
                  <a:pt x="476" y="46"/>
                </a:lnTo>
                <a:lnTo>
                  <a:pt x="485" y="67"/>
                </a:lnTo>
                <a:lnTo>
                  <a:pt x="488" y="88"/>
                </a:lnTo>
                <a:lnTo>
                  <a:pt x="486" y="110"/>
                </a:lnTo>
                <a:lnTo>
                  <a:pt x="478" y="133"/>
                </a:lnTo>
                <a:lnTo>
                  <a:pt x="467" y="155"/>
                </a:lnTo>
                <a:lnTo>
                  <a:pt x="451" y="175"/>
                </a:lnTo>
                <a:lnTo>
                  <a:pt x="431" y="194"/>
                </a:lnTo>
                <a:lnTo>
                  <a:pt x="407" y="211"/>
                </a:lnTo>
                <a:lnTo>
                  <a:pt x="188" y="338"/>
                </a:lnTo>
                <a:lnTo>
                  <a:pt x="165" y="350"/>
                </a:lnTo>
                <a:lnTo>
                  <a:pt x="141" y="357"/>
                </a:lnTo>
                <a:lnTo>
                  <a:pt x="118" y="361"/>
                </a:lnTo>
                <a:lnTo>
                  <a:pt x="96" y="362"/>
                </a:lnTo>
                <a:lnTo>
                  <a:pt x="74" y="359"/>
                </a:lnTo>
                <a:lnTo>
                  <a:pt x="55" y="354"/>
                </a:lnTo>
                <a:lnTo>
                  <a:pt x="38" y="344"/>
                </a:lnTo>
                <a:lnTo>
                  <a:pt x="23" y="332"/>
                </a:lnTo>
                <a:lnTo>
                  <a:pt x="11" y="316"/>
                </a:lnTo>
                <a:lnTo>
                  <a:pt x="3" y="296"/>
                </a:lnTo>
                <a:lnTo>
                  <a:pt x="0" y="274"/>
                </a:lnTo>
                <a:lnTo>
                  <a:pt x="2" y="251"/>
                </a:lnTo>
                <a:lnTo>
                  <a:pt x="9" y="229"/>
                </a:lnTo>
                <a:lnTo>
                  <a:pt x="21" y="207"/>
                </a:lnTo>
                <a:lnTo>
                  <a:pt x="37" y="186"/>
                </a:lnTo>
                <a:lnTo>
                  <a:pt x="56" y="167"/>
                </a:lnTo>
                <a:lnTo>
                  <a:pt x="81" y="151"/>
                </a:lnTo>
                <a:lnTo>
                  <a:pt x="300" y="23"/>
                </a:lnTo>
                <a:lnTo>
                  <a:pt x="323" y="13"/>
                </a:lnTo>
                <a:lnTo>
                  <a:pt x="346" y="4"/>
                </a:lnTo>
                <a:lnTo>
                  <a:pt x="369" y="0"/>
                </a:lnTo>
                <a:lnTo>
                  <a:pt x="39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30" name="Freeform 35"/>
          <p:cNvSpPr>
            <a:spLocks/>
          </p:cNvSpPr>
          <p:nvPr/>
        </p:nvSpPr>
        <p:spPr bwMode="auto">
          <a:xfrm>
            <a:off x="2624361" y="4845822"/>
            <a:ext cx="64294" cy="48816"/>
          </a:xfrm>
          <a:custGeom>
            <a:avLst/>
            <a:gdLst>
              <a:gd name="T0" fmla="*/ 391 w 487"/>
              <a:gd name="T1" fmla="*/ 0 h 362"/>
              <a:gd name="T2" fmla="*/ 412 w 487"/>
              <a:gd name="T3" fmla="*/ 3 h 362"/>
              <a:gd name="T4" fmla="*/ 432 w 487"/>
              <a:gd name="T5" fmla="*/ 8 h 362"/>
              <a:gd name="T6" fmla="*/ 450 w 487"/>
              <a:gd name="T7" fmla="*/ 18 h 362"/>
              <a:gd name="T8" fmla="*/ 465 w 487"/>
              <a:gd name="T9" fmla="*/ 30 h 362"/>
              <a:gd name="T10" fmla="*/ 476 w 487"/>
              <a:gd name="T11" fmla="*/ 46 h 362"/>
              <a:gd name="T12" fmla="*/ 485 w 487"/>
              <a:gd name="T13" fmla="*/ 66 h 362"/>
              <a:gd name="T14" fmla="*/ 487 w 487"/>
              <a:gd name="T15" fmla="*/ 87 h 362"/>
              <a:gd name="T16" fmla="*/ 485 w 487"/>
              <a:gd name="T17" fmla="*/ 111 h 362"/>
              <a:gd name="T18" fmla="*/ 478 w 487"/>
              <a:gd name="T19" fmla="*/ 133 h 362"/>
              <a:gd name="T20" fmla="*/ 466 w 487"/>
              <a:gd name="T21" fmla="*/ 155 h 362"/>
              <a:gd name="T22" fmla="*/ 450 w 487"/>
              <a:gd name="T23" fmla="*/ 176 h 362"/>
              <a:gd name="T24" fmla="*/ 430 w 487"/>
              <a:gd name="T25" fmla="*/ 195 h 362"/>
              <a:gd name="T26" fmla="*/ 407 w 487"/>
              <a:gd name="T27" fmla="*/ 211 h 362"/>
              <a:gd name="T28" fmla="*/ 188 w 487"/>
              <a:gd name="T29" fmla="*/ 339 h 362"/>
              <a:gd name="T30" fmla="*/ 165 w 487"/>
              <a:gd name="T31" fmla="*/ 349 h 362"/>
              <a:gd name="T32" fmla="*/ 142 w 487"/>
              <a:gd name="T33" fmla="*/ 358 h 362"/>
              <a:gd name="T34" fmla="*/ 118 w 487"/>
              <a:gd name="T35" fmla="*/ 362 h 362"/>
              <a:gd name="T36" fmla="*/ 95 w 487"/>
              <a:gd name="T37" fmla="*/ 362 h 362"/>
              <a:gd name="T38" fmla="*/ 74 w 487"/>
              <a:gd name="T39" fmla="*/ 360 h 362"/>
              <a:gd name="T40" fmla="*/ 54 w 487"/>
              <a:gd name="T41" fmla="*/ 353 h 362"/>
              <a:gd name="T42" fmla="*/ 37 w 487"/>
              <a:gd name="T43" fmla="*/ 344 h 362"/>
              <a:gd name="T44" fmla="*/ 22 w 487"/>
              <a:gd name="T45" fmla="*/ 332 h 362"/>
              <a:gd name="T46" fmla="*/ 10 w 487"/>
              <a:gd name="T47" fmla="*/ 316 h 362"/>
              <a:gd name="T48" fmla="*/ 2 w 487"/>
              <a:gd name="T49" fmla="*/ 295 h 362"/>
              <a:gd name="T50" fmla="*/ 0 w 487"/>
              <a:gd name="T51" fmla="*/ 274 h 362"/>
              <a:gd name="T52" fmla="*/ 2 w 487"/>
              <a:gd name="T53" fmla="*/ 252 h 362"/>
              <a:gd name="T54" fmla="*/ 9 w 487"/>
              <a:gd name="T55" fmla="*/ 229 h 362"/>
              <a:gd name="T56" fmla="*/ 21 w 487"/>
              <a:gd name="T57" fmla="*/ 207 h 362"/>
              <a:gd name="T58" fmla="*/ 37 w 487"/>
              <a:gd name="T59" fmla="*/ 187 h 362"/>
              <a:gd name="T60" fmla="*/ 56 w 487"/>
              <a:gd name="T61" fmla="*/ 168 h 362"/>
              <a:gd name="T62" fmla="*/ 80 w 487"/>
              <a:gd name="T63" fmla="*/ 151 h 362"/>
              <a:gd name="T64" fmla="*/ 299 w 487"/>
              <a:gd name="T65" fmla="*/ 24 h 362"/>
              <a:gd name="T66" fmla="*/ 322 w 487"/>
              <a:gd name="T67" fmla="*/ 12 h 362"/>
              <a:gd name="T68" fmla="*/ 345 w 487"/>
              <a:gd name="T69" fmla="*/ 5 h 362"/>
              <a:gd name="T70" fmla="*/ 368 w 487"/>
              <a:gd name="T71" fmla="*/ 1 h 362"/>
              <a:gd name="T72" fmla="*/ 391 w 487"/>
              <a:gd name="T73" fmla="*/ 0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87" h="362">
                <a:moveTo>
                  <a:pt x="391" y="0"/>
                </a:moveTo>
                <a:lnTo>
                  <a:pt x="412" y="3"/>
                </a:lnTo>
                <a:lnTo>
                  <a:pt x="432" y="8"/>
                </a:lnTo>
                <a:lnTo>
                  <a:pt x="450" y="18"/>
                </a:lnTo>
                <a:lnTo>
                  <a:pt x="465" y="30"/>
                </a:lnTo>
                <a:lnTo>
                  <a:pt x="476" y="46"/>
                </a:lnTo>
                <a:lnTo>
                  <a:pt x="485" y="66"/>
                </a:lnTo>
                <a:lnTo>
                  <a:pt x="487" y="87"/>
                </a:lnTo>
                <a:lnTo>
                  <a:pt x="485" y="111"/>
                </a:lnTo>
                <a:lnTo>
                  <a:pt x="478" y="133"/>
                </a:lnTo>
                <a:lnTo>
                  <a:pt x="466" y="155"/>
                </a:lnTo>
                <a:lnTo>
                  <a:pt x="450" y="176"/>
                </a:lnTo>
                <a:lnTo>
                  <a:pt x="430" y="195"/>
                </a:lnTo>
                <a:lnTo>
                  <a:pt x="407" y="211"/>
                </a:lnTo>
                <a:lnTo>
                  <a:pt x="188" y="339"/>
                </a:lnTo>
                <a:lnTo>
                  <a:pt x="165" y="349"/>
                </a:lnTo>
                <a:lnTo>
                  <a:pt x="142" y="358"/>
                </a:lnTo>
                <a:lnTo>
                  <a:pt x="118" y="362"/>
                </a:lnTo>
                <a:lnTo>
                  <a:pt x="95" y="362"/>
                </a:lnTo>
                <a:lnTo>
                  <a:pt x="74" y="360"/>
                </a:lnTo>
                <a:lnTo>
                  <a:pt x="54" y="353"/>
                </a:lnTo>
                <a:lnTo>
                  <a:pt x="37" y="344"/>
                </a:lnTo>
                <a:lnTo>
                  <a:pt x="22" y="332"/>
                </a:lnTo>
                <a:lnTo>
                  <a:pt x="10" y="316"/>
                </a:lnTo>
                <a:lnTo>
                  <a:pt x="2" y="295"/>
                </a:lnTo>
                <a:lnTo>
                  <a:pt x="0" y="274"/>
                </a:lnTo>
                <a:lnTo>
                  <a:pt x="2" y="252"/>
                </a:lnTo>
                <a:lnTo>
                  <a:pt x="9" y="229"/>
                </a:lnTo>
                <a:lnTo>
                  <a:pt x="21" y="207"/>
                </a:lnTo>
                <a:lnTo>
                  <a:pt x="37" y="187"/>
                </a:lnTo>
                <a:lnTo>
                  <a:pt x="56" y="168"/>
                </a:lnTo>
                <a:lnTo>
                  <a:pt x="80" y="151"/>
                </a:lnTo>
                <a:lnTo>
                  <a:pt x="299" y="24"/>
                </a:lnTo>
                <a:lnTo>
                  <a:pt x="322" y="12"/>
                </a:lnTo>
                <a:lnTo>
                  <a:pt x="345" y="5"/>
                </a:lnTo>
                <a:lnTo>
                  <a:pt x="368" y="1"/>
                </a:lnTo>
                <a:lnTo>
                  <a:pt x="39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31" name="Freeform 36"/>
          <p:cNvSpPr>
            <a:spLocks/>
          </p:cNvSpPr>
          <p:nvPr/>
        </p:nvSpPr>
        <p:spPr bwMode="auto">
          <a:xfrm>
            <a:off x="2566020" y="4770813"/>
            <a:ext cx="47625" cy="65485"/>
          </a:xfrm>
          <a:custGeom>
            <a:avLst/>
            <a:gdLst>
              <a:gd name="T0" fmla="*/ 273 w 361"/>
              <a:gd name="T1" fmla="*/ 0 h 490"/>
              <a:gd name="T2" fmla="*/ 295 w 361"/>
              <a:gd name="T3" fmla="*/ 2 h 490"/>
              <a:gd name="T4" fmla="*/ 315 w 361"/>
              <a:gd name="T5" fmla="*/ 10 h 490"/>
              <a:gd name="T6" fmla="*/ 331 w 361"/>
              <a:gd name="T7" fmla="*/ 22 h 490"/>
              <a:gd name="T8" fmla="*/ 343 w 361"/>
              <a:gd name="T9" fmla="*/ 37 h 490"/>
              <a:gd name="T10" fmla="*/ 353 w 361"/>
              <a:gd name="T11" fmla="*/ 55 h 490"/>
              <a:gd name="T12" fmla="*/ 358 w 361"/>
              <a:gd name="T13" fmla="*/ 75 h 490"/>
              <a:gd name="T14" fmla="*/ 361 w 361"/>
              <a:gd name="T15" fmla="*/ 96 h 490"/>
              <a:gd name="T16" fmla="*/ 360 w 361"/>
              <a:gd name="T17" fmla="*/ 118 h 490"/>
              <a:gd name="T18" fmla="*/ 356 w 361"/>
              <a:gd name="T19" fmla="*/ 141 h 490"/>
              <a:gd name="T20" fmla="*/ 349 w 361"/>
              <a:gd name="T21" fmla="*/ 165 h 490"/>
              <a:gd name="T22" fmla="*/ 337 w 361"/>
              <a:gd name="T23" fmla="*/ 188 h 490"/>
              <a:gd name="T24" fmla="*/ 211 w 361"/>
              <a:gd name="T25" fmla="*/ 409 h 490"/>
              <a:gd name="T26" fmla="*/ 194 w 361"/>
              <a:gd name="T27" fmla="*/ 433 h 490"/>
              <a:gd name="T28" fmla="*/ 175 w 361"/>
              <a:gd name="T29" fmla="*/ 453 h 490"/>
              <a:gd name="T30" fmla="*/ 154 w 361"/>
              <a:gd name="T31" fmla="*/ 469 h 490"/>
              <a:gd name="T32" fmla="*/ 133 w 361"/>
              <a:gd name="T33" fmla="*/ 480 h 490"/>
              <a:gd name="T34" fmla="*/ 110 w 361"/>
              <a:gd name="T35" fmla="*/ 488 h 490"/>
              <a:gd name="T36" fmla="*/ 88 w 361"/>
              <a:gd name="T37" fmla="*/ 490 h 490"/>
              <a:gd name="T38" fmla="*/ 66 w 361"/>
              <a:gd name="T39" fmla="*/ 486 h 490"/>
              <a:gd name="T40" fmla="*/ 46 w 361"/>
              <a:gd name="T41" fmla="*/ 478 h 490"/>
              <a:gd name="T42" fmla="*/ 31 w 361"/>
              <a:gd name="T43" fmla="*/ 466 h 490"/>
              <a:gd name="T44" fmla="*/ 19 w 361"/>
              <a:gd name="T45" fmla="*/ 452 h 490"/>
              <a:gd name="T46" fmla="*/ 10 w 361"/>
              <a:gd name="T47" fmla="*/ 435 h 490"/>
              <a:gd name="T48" fmla="*/ 3 w 361"/>
              <a:gd name="T49" fmla="*/ 415 h 490"/>
              <a:gd name="T50" fmla="*/ 0 w 361"/>
              <a:gd name="T51" fmla="*/ 393 h 490"/>
              <a:gd name="T52" fmla="*/ 1 w 361"/>
              <a:gd name="T53" fmla="*/ 370 h 490"/>
              <a:gd name="T54" fmla="*/ 5 w 361"/>
              <a:gd name="T55" fmla="*/ 347 h 490"/>
              <a:gd name="T56" fmla="*/ 13 w 361"/>
              <a:gd name="T57" fmla="*/ 324 h 490"/>
              <a:gd name="T58" fmla="*/ 24 w 361"/>
              <a:gd name="T59" fmla="*/ 301 h 490"/>
              <a:gd name="T60" fmla="*/ 151 w 361"/>
              <a:gd name="T61" fmla="*/ 80 h 490"/>
              <a:gd name="T62" fmla="*/ 167 w 361"/>
              <a:gd name="T63" fmla="*/ 57 h 490"/>
              <a:gd name="T64" fmla="*/ 186 w 361"/>
              <a:gd name="T65" fmla="*/ 37 h 490"/>
              <a:gd name="T66" fmla="*/ 207 w 361"/>
              <a:gd name="T67" fmla="*/ 21 h 490"/>
              <a:gd name="T68" fmla="*/ 228 w 361"/>
              <a:gd name="T69" fmla="*/ 8 h 490"/>
              <a:gd name="T70" fmla="*/ 251 w 361"/>
              <a:gd name="T71" fmla="*/ 2 h 490"/>
              <a:gd name="T72" fmla="*/ 273 w 361"/>
              <a:gd name="T73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61" h="490">
                <a:moveTo>
                  <a:pt x="273" y="0"/>
                </a:moveTo>
                <a:lnTo>
                  <a:pt x="295" y="2"/>
                </a:lnTo>
                <a:lnTo>
                  <a:pt x="315" y="10"/>
                </a:lnTo>
                <a:lnTo>
                  <a:pt x="331" y="22"/>
                </a:lnTo>
                <a:lnTo>
                  <a:pt x="343" y="37"/>
                </a:lnTo>
                <a:lnTo>
                  <a:pt x="353" y="55"/>
                </a:lnTo>
                <a:lnTo>
                  <a:pt x="358" y="75"/>
                </a:lnTo>
                <a:lnTo>
                  <a:pt x="361" y="96"/>
                </a:lnTo>
                <a:lnTo>
                  <a:pt x="360" y="118"/>
                </a:lnTo>
                <a:lnTo>
                  <a:pt x="356" y="141"/>
                </a:lnTo>
                <a:lnTo>
                  <a:pt x="349" y="165"/>
                </a:lnTo>
                <a:lnTo>
                  <a:pt x="337" y="188"/>
                </a:lnTo>
                <a:lnTo>
                  <a:pt x="211" y="409"/>
                </a:lnTo>
                <a:lnTo>
                  <a:pt x="194" y="433"/>
                </a:lnTo>
                <a:lnTo>
                  <a:pt x="175" y="453"/>
                </a:lnTo>
                <a:lnTo>
                  <a:pt x="154" y="469"/>
                </a:lnTo>
                <a:lnTo>
                  <a:pt x="133" y="480"/>
                </a:lnTo>
                <a:lnTo>
                  <a:pt x="110" y="488"/>
                </a:lnTo>
                <a:lnTo>
                  <a:pt x="88" y="490"/>
                </a:lnTo>
                <a:lnTo>
                  <a:pt x="66" y="486"/>
                </a:lnTo>
                <a:lnTo>
                  <a:pt x="46" y="478"/>
                </a:lnTo>
                <a:lnTo>
                  <a:pt x="31" y="466"/>
                </a:lnTo>
                <a:lnTo>
                  <a:pt x="19" y="452"/>
                </a:lnTo>
                <a:lnTo>
                  <a:pt x="10" y="435"/>
                </a:lnTo>
                <a:lnTo>
                  <a:pt x="3" y="415"/>
                </a:lnTo>
                <a:lnTo>
                  <a:pt x="0" y="393"/>
                </a:lnTo>
                <a:lnTo>
                  <a:pt x="1" y="370"/>
                </a:lnTo>
                <a:lnTo>
                  <a:pt x="5" y="347"/>
                </a:lnTo>
                <a:lnTo>
                  <a:pt x="13" y="324"/>
                </a:lnTo>
                <a:lnTo>
                  <a:pt x="24" y="301"/>
                </a:lnTo>
                <a:lnTo>
                  <a:pt x="151" y="80"/>
                </a:lnTo>
                <a:lnTo>
                  <a:pt x="167" y="57"/>
                </a:lnTo>
                <a:lnTo>
                  <a:pt x="186" y="37"/>
                </a:lnTo>
                <a:lnTo>
                  <a:pt x="207" y="21"/>
                </a:lnTo>
                <a:lnTo>
                  <a:pt x="228" y="8"/>
                </a:lnTo>
                <a:lnTo>
                  <a:pt x="251" y="2"/>
                </a:lnTo>
                <a:lnTo>
                  <a:pt x="27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 dirty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106090" y="2585441"/>
            <a:ext cx="1161101" cy="751433"/>
            <a:chOff x="648009" y="152400"/>
            <a:chExt cx="1548135" cy="1001911"/>
          </a:xfrm>
        </p:grpSpPr>
        <p:sp>
          <p:nvSpPr>
            <p:cNvPr id="33" name="TextBox 32"/>
            <p:cNvSpPr txBox="1"/>
            <p:nvPr/>
          </p:nvSpPr>
          <p:spPr>
            <a:xfrm>
              <a:off x="648009" y="152400"/>
              <a:ext cx="1548135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dirty="0">
                  <a:solidFill>
                    <a:schemeClr val="bg1"/>
                  </a:solidFill>
                </a:rPr>
                <a:t>RFP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48009" y="784979"/>
              <a:ext cx="1548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MODEL 1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106090" y="4496610"/>
            <a:ext cx="1161101" cy="751433"/>
            <a:chOff x="648009" y="152400"/>
            <a:chExt cx="1548135" cy="1001911"/>
          </a:xfrm>
        </p:grpSpPr>
        <p:sp>
          <p:nvSpPr>
            <p:cNvPr id="36" name="TextBox 35"/>
            <p:cNvSpPr txBox="1"/>
            <p:nvPr/>
          </p:nvSpPr>
          <p:spPr>
            <a:xfrm>
              <a:off x="648009" y="152400"/>
              <a:ext cx="1548135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dirty="0">
                  <a:solidFill>
                    <a:schemeClr val="bg1"/>
                  </a:solidFill>
                </a:rPr>
                <a:t>RFP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48009" y="784979"/>
              <a:ext cx="1548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MODEL 3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106090" y="3507270"/>
            <a:ext cx="1161101" cy="751433"/>
            <a:chOff x="648009" y="152400"/>
            <a:chExt cx="1548135" cy="1001911"/>
          </a:xfrm>
        </p:grpSpPr>
        <p:sp>
          <p:nvSpPr>
            <p:cNvPr id="39" name="TextBox 38"/>
            <p:cNvSpPr txBox="1"/>
            <p:nvPr/>
          </p:nvSpPr>
          <p:spPr>
            <a:xfrm>
              <a:off x="648009" y="152400"/>
              <a:ext cx="1548135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50" dirty="0">
                  <a:solidFill>
                    <a:schemeClr val="bg1"/>
                  </a:solidFill>
                </a:rPr>
                <a:t>RFP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48009" y="784979"/>
              <a:ext cx="1548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MODEL 2</a:t>
              </a:r>
            </a:p>
          </p:txBody>
        </p:sp>
      </p:grpSp>
      <p:sp>
        <p:nvSpPr>
          <p:cNvPr id="43" name="Title 5"/>
          <p:cNvSpPr txBox="1">
            <a:spLocks/>
          </p:cNvSpPr>
          <p:nvPr/>
        </p:nvSpPr>
        <p:spPr bwMode="auto">
          <a:xfrm>
            <a:off x="421843" y="233408"/>
            <a:ext cx="84613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3200" kern="0" dirty="0">
                <a:solidFill>
                  <a:srgbClr val="002345"/>
                </a:solidFill>
                <a:ea typeface="ＭＳ Ｐゴシック" charset="0"/>
              </a:rPr>
              <a:t>RFP key characteristics (cont’d)</a:t>
            </a:r>
          </a:p>
        </p:txBody>
      </p:sp>
    </p:spTree>
    <p:extLst>
      <p:ext uri="{BB962C8B-B14F-4D97-AF65-F5344CB8AC3E}">
        <p14:creationId xmlns:p14="http://schemas.microsoft.com/office/powerpoint/2010/main" val="1487618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val 64"/>
          <p:cNvSpPr/>
          <p:nvPr/>
        </p:nvSpPr>
        <p:spPr>
          <a:xfrm>
            <a:off x="4583791" y="3584990"/>
            <a:ext cx="613367" cy="613366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tIns="68580" bIns="68580" rtlCol="0" anchor="ctr" anchorCtr="1"/>
          <a:lstStyle/>
          <a:p>
            <a:pPr algn="ctr" defTabSz="9142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4609403" y="2382542"/>
            <a:ext cx="613367" cy="613366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tIns="68580" bIns="68580" rtlCol="0" anchor="ctr" anchorCtr="1"/>
          <a:lstStyle/>
          <a:p>
            <a:pPr algn="ctr" defTabSz="9142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4668004" y="2416269"/>
            <a:ext cx="3479587" cy="1813609"/>
            <a:chOff x="7287587" y="1464050"/>
            <a:chExt cx="4639448" cy="2418147"/>
          </a:xfrm>
        </p:grpSpPr>
        <p:cxnSp>
          <p:nvCxnSpPr>
            <p:cNvPr id="71" name="Straight Connector 70"/>
            <p:cNvCxnSpPr>
              <a:cxnSpLocks/>
              <a:stCxn id="66" idx="4"/>
              <a:endCxn id="65" idx="4"/>
            </p:cNvCxnSpPr>
            <p:nvPr/>
          </p:nvCxnSpPr>
          <p:spPr>
            <a:xfrm flipH="1">
              <a:off x="7584215" y="2236903"/>
              <a:ext cx="34149" cy="1603265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</p:cxnSp>
        <p:sp>
          <p:nvSpPr>
            <p:cNvPr id="72" name="Oval 71"/>
            <p:cNvSpPr/>
            <p:nvPr/>
          </p:nvSpPr>
          <p:spPr>
            <a:xfrm>
              <a:off x="7287587" y="3126455"/>
              <a:ext cx="609600" cy="609600"/>
            </a:xfrm>
            <a:prstGeom prst="ellipse">
              <a:avLst/>
            </a:prstGeom>
            <a:solidFill>
              <a:srgbClr val="AEE0DC"/>
            </a:solidFill>
            <a:ln w="25400" cap="flat" cmpd="sng" algn="ctr">
              <a:noFill/>
              <a:prstDash val="solid"/>
            </a:ln>
            <a:effectLst/>
          </p:spPr>
          <p:txBody>
            <a:bodyPr tIns="68580" bIns="68580" rtlCol="0" anchor="ctr" anchorCtr="1"/>
            <a:lstStyle/>
            <a:p>
              <a:pPr algn="ctr"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73" name="Oval 72"/>
            <p:cNvSpPr/>
            <p:nvPr/>
          </p:nvSpPr>
          <p:spPr>
            <a:xfrm>
              <a:off x="7313612" y="1524000"/>
              <a:ext cx="609600" cy="609600"/>
            </a:xfrm>
            <a:prstGeom prst="ellipse">
              <a:avLst/>
            </a:prstGeom>
            <a:solidFill>
              <a:srgbClr val="AEE0DC"/>
            </a:solidFill>
            <a:ln w="25400" cap="flat" cmpd="sng" algn="ctr">
              <a:noFill/>
              <a:prstDash val="solid"/>
            </a:ln>
            <a:effectLst/>
          </p:spPr>
          <p:txBody>
            <a:bodyPr tIns="68580" bIns="68580" rtlCol="0" anchor="ctr" anchorCtr="1"/>
            <a:lstStyle/>
            <a:p>
              <a:pPr algn="ctr"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140924" y="1513114"/>
              <a:ext cx="3590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193816" y="3102497"/>
              <a:ext cx="3733219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ndes" panose="02000000000000000000" pitchFamily="50" charset="0"/>
                  <a:cs typeface="Arial" panose="020B0604020202020204" pitchFamily="34" charset="0"/>
                </a:rPr>
                <a:t>The Borrower shifts the design risk to contractor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131435" y="1464050"/>
              <a:ext cx="3733219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ndes" panose="02000000000000000000" pitchFamily="50" charset="0"/>
                  <a:cs typeface="Arial" panose="020B0604020202020204" pitchFamily="34" charset="0"/>
                </a:rPr>
                <a:t>Delivers a customized, fit-for-purpose solution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462049" y="1654887"/>
            <a:ext cx="3224304" cy="625964"/>
            <a:chOff x="3824049" y="2477975"/>
            <a:chExt cx="4299072" cy="834618"/>
          </a:xfrm>
        </p:grpSpPr>
        <p:grpSp>
          <p:nvGrpSpPr>
            <p:cNvPr id="79" name="Group 78"/>
            <p:cNvGrpSpPr/>
            <p:nvPr/>
          </p:nvGrpSpPr>
          <p:grpSpPr>
            <a:xfrm>
              <a:off x="3824049" y="2619183"/>
              <a:ext cx="4299072" cy="693410"/>
              <a:chOff x="4419601" y="2303655"/>
              <a:chExt cx="5368015" cy="865823"/>
            </a:xfrm>
          </p:grpSpPr>
          <p:sp>
            <p:nvSpPr>
              <p:cNvPr id="82" name="Rectangle 5"/>
              <p:cNvSpPr>
                <a:spLocks noChangeArrowheads="1"/>
              </p:cNvSpPr>
              <p:nvPr/>
            </p:nvSpPr>
            <p:spPr bwMode="auto">
              <a:xfrm>
                <a:off x="4419601" y="2494192"/>
                <a:ext cx="4941887" cy="484748"/>
              </a:xfrm>
              <a:prstGeom prst="rect">
                <a:avLst/>
              </a:prstGeom>
              <a:solidFill>
                <a:srgbClr val="AEE0D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Freeform 7"/>
              <p:cNvSpPr>
                <a:spLocks noChangeAspect="1"/>
              </p:cNvSpPr>
              <p:nvPr/>
            </p:nvSpPr>
            <p:spPr bwMode="auto">
              <a:xfrm>
                <a:off x="9332321" y="2303655"/>
                <a:ext cx="455295" cy="865823"/>
              </a:xfrm>
              <a:custGeom>
                <a:avLst/>
                <a:gdLst>
                  <a:gd name="T0" fmla="*/ 0 w 478"/>
                  <a:gd name="T1" fmla="*/ 454 h 909"/>
                  <a:gd name="T2" fmla="*/ 0 w 478"/>
                  <a:gd name="T3" fmla="*/ 0 h 909"/>
                  <a:gd name="T4" fmla="*/ 239 w 478"/>
                  <a:gd name="T5" fmla="*/ 227 h 909"/>
                  <a:gd name="T6" fmla="*/ 478 w 478"/>
                  <a:gd name="T7" fmla="*/ 454 h 909"/>
                  <a:gd name="T8" fmla="*/ 239 w 478"/>
                  <a:gd name="T9" fmla="*/ 681 h 909"/>
                  <a:gd name="T10" fmla="*/ 0 w 478"/>
                  <a:gd name="T11" fmla="*/ 909 h 909"/>
                  <a:gd name="T12" fmla="*/ 0 w 478"/>
                  <a:gd name="T13" fmla="*/ 454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8" h="909">
                    <a:moveTo>
                      <a:pt x="0" y="454"/>
                    </a:moveTo>
                    <a:lnTo>
                      <a:pt x="0" y="0"/>
                    </a:lnTo>
                    <a:lnTo>
                      <a:pt x="239" y="227"/>
                    </a:lnTo>
                    <a:lnTo>
                      <a:pt x="478" y="454"/>
                    </a:lnTo>
                    <a:lnTo>
                      <a:pt x="239" y="681"/>
                    </a:lnTo>
                    <a:lnTo>
                      <a:pt x="0" y="909"/>
                    </a:lnTo>
                    <a:lnTo>
                      <a:pt x="0" y="454"/>
                    </a:lnTo>
                    <a:close/>
                  </a:path>
                </a:pathLst>
              </a:custGeom>
              <a:solidFill>
                <a:srgbClr val="AEE0D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0" name="Cross 79"/>
            <p:cNvSpPr>
              <a:spLocks noChangeAspect="1"/>
            </p:cNvSpPr>
            <p:nvPr/>
          </p:nvSpPr>
          <p:spPr>
            <a:xfrm>
              <a:off x="7456000" y="2477975"/>
              <a:ext cx="226601" cy="226600"/>
            </a:xfrm>
            <a:prstGeom prst="plus">
              <a:avLst>
                <a:gd name="adj" fmla="val 40672"/>
              </a:avLst>
            </a:prstGeom>
            <a:solidFill>
              <a:srgbClr val="AEE0DC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prstClr val="white"/>
                </a:solidFill>
                <a:latin typeface="Calibri"/>
                <a:ea typeface="+mn-ea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039550" y="2747737"/>
              <a:ext cx="816891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Pros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232962" y="1760793"/>
            <a:ext cx="3241825" cy="520058"/>
            <a:chOff x="4056038" y="3696471"/>
            <a:chExt cx="4322433" cy="693410"/>
          </a:xfrm>
        </p:grpSpPr>
        <p:grpSp>
          <p:nvGrpSpPr>
            <p:cNvPr id="85" name="Group 84"/>
            <p:cNvGrpSpPr/>
            <p:nvPr/>
          </p:nvGrpSpPr>
          <p:grpSpPr>
            <a:xfrm rot="10800000">
              <a:off x="4056038" y="3696471"/>
              <a:ext cx="4322433" cy="693410"/>
              <a:chOff x="4419601" y="2605310"/>
              <a:chExt cx="5397184" cy="865823"/>
            </a:xfrm>
          </p:grpSpPr>
          <p:sp>
            <p:nvSpPr>
              <p:cNvPr id="87" name="Rectangle 5"/>
              <p:cNvSpPr>
                <a:spLocks noChangeArrowheads="1"/>
              </p:cNvSpPr>
              <p:nvPr/>
            </p:nvSpPr>
            <p:spPr bwMode="auto">
              <a:xfrm>
                <a:off x="4419601" y="2795847"/>
                <a:ext cx="4941888" cy="484748"/>
              </a:xfrm>
              <a:prstGeom prst="rect">
                <a:avLst/>
              </a:prstGeom>
              <a:solidFill>
                <a:srgbClr val="E65F5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7"/>
              <p:cNvSpPr>
                <a:spLocks noChangeAspect="1"/>
              </p:cNvSpPr>
              <p:nvPr/>
            </p:nvSpPr>
            <p:spPr bwMode="auto">
              <a:xfrm>
                <a:off x="9361490" y="2605310"/>
                <a:ext cx="455295" cy="865823"/>
              </a:xfrm>
              <a:custGeom>
                <a:avLst/>
                <a:gdLst>
                  <a:gd name="T0" fmla="*/ 0 w 478"/>
                  <a:gd name="T1" fmla="*/ 454 h 909"/>
                  <a:gd name="T2" fmla="*/ 0 w 478"/>
                  <a:gd name="T3" fmla="*/ 0 h 909"/>
                  <a:gd name="T4" fmla="*/ 239 w 478"/>
                  <a:gd name="T5" fmla="*/ 227 h 909"/>
                  <a:gd name="T6" fmla="*/ 478 w 478"/>
                  <a:gd name="T7" fmla="*/ 454 h 909"/>
                  <a:gd name="T8" fmla="*/ 239 w 478"/>
                  <a:gd name="T9" fmla="*/ 681 h 909"/>
                  <a:gd name="T10" fmla="*/ 0 w 478"/>
                  <a:gd name="T11" fmla="*/ 909 h 909"/>
                  <a:gd name="T12" fmla="*/ 0 w 478"/>
                  <a:gd name="T13" fmla="*/ 454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8" h="909">
                    <a:moveTo>
                      <a:pt x="0" y="454"/>
                    </a:moveTo>
                    <a:lnTo>
                      <a:pt x="0" y="0"/>
                    </a:lnTo>
                    <a:lnTo>
                      <a:pt x="239" y="227"/>
                    </a:lnTo>
                    <a:lnTo>
                      <a:pt x="478" y="454"/>
                    </a:lnTo>
                    <a:lnTo>
                      <a:pt x="239" y="681"/>
                    </a:lnTo>
                    <a:lnTo>
                      <a:pt x="0" y="909"/>
                    </a:lnTo>
                    <a:lnTo>
                      <a:pt x="0" y="454"/>
                    </a:lnTo>
                    <a:close/>
                  </a:path>
                </a:pathLst>
              </a:custGeom>
              <a:solidFill>
                <a:srgbClr val="E65F5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24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4305245" y="3833583"/>
              <a:ext cx="887423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</a:t>
              </a:r>
            </a:p>
          </p:txBody>
        </p:sp>
      </p:grpSp>
      <p:sp>
        <p:nvSpPr>
          <p:cNvPr id="89" name="Oval 88"/>
          <p:cNvSpPr/>
          <p:nvPr/>
        </p:nvSpPr>
        <p:spPr>
          <a:xfrm>
            <a:off x="3656033" y="3584989"/>
            <a:ext cx="613367" cy="613367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tIns="68580" bIns="68580" rtlCol="0" anchor="ctr" anchorCtr="1"/>
          <a:lstStyle/>
          <a:p>
            <a:pPr algn="ctr" defTabSz="9142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3677713" y="2374378"/>
            <a:ext cx="613367" cy="613367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tIns="68580" bIns="68580" rtlCol="0" anchor="ctr" anchorCtr="1"/>
          <a:lstStyle/>
          <a:p>
            <a:pPr algn="ctr" defTabSz="9142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prstClr val="white"/>
              </a:solidFill>
              <a:latin typeface="Calibri"/>
              <a:ea typeface="+mn-ea"/>
            </a:endParaRPr>
          </a:p>
        </p:txBody>
      </p:sp>
      <p:cxnSp>
        <p:nvCxnSpPr>
          <p:cNvPr id="92" name="Straight Connector 91"/>
          <p:cNvCxnSpPr>
            <a:cxnSpLocks/>
            <a:stCxn id="94" idx="4"/>
            <a:endCxn id="93" idx="0"/>
          </p:cNvCxnSpPr>
          <p:nvPr/>
        </p:nvCxnSpPr>
        <p:spPr>
          <a:xfrm flipH="1">
            <a:off x="3975623" y="2910268"/>
            <a:ext cx="8809" cy="752804"/>
          </a:xfrm>
          <a:prstGeom prst="line">
            <a:avLst/>
          </a:prstGeom>
          <a:noFill/>
          <a:ln w="2857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</p:cxnSp>
      <p:sp>
        <p:nvSpPr>
          <p:cNvPr id="93" name="Oval 92"/>
          <p:cNvSpPr/>
          <p:nvPr/>
        </p:nvSpPr>
        <p:spPr>
          <a:xfrm>
            <a:off x="3747023" y="3663072"/>
            <a:ext cx="457200" cy="457200"/>
          </a:xfrm>
          <a:prstGeom prst="ellipse">
            <a:avLst/>
          </a:prstGeom>
          <a:solidFill>
            <a:srgbClr val="E65F59"/>
          </a:solidFill>
          <a:ln w="25400" cap="flat" cmpd="sng" algn="ctr">
            <a:noFill/>
            <a:prstDash val="solid"/>
          </a:ln>
          <a:effectLst/>
        </p:spPr>
        <p:txBody>
          <a:bodyPr tIns="68580" bIns="68580" rtlCol="0" anchor="ctr" anchorCtr="1"/>
          <a:lstStyle/>
          <a:p>
            <a:pPr algn="ctr" defTabSz="914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" name="Oval 93"/>
          <p:cNvSpPr/>
          <p:nvPr/>
        </p:nvSpPr>
        <p:spPr>
          <a:xfrm>
            <a:off x="3755832" y="2453068"/>
            <a:ext cx="457200" cy="457200"/>
          </a:xfrm>
          <a:prstGeom prst="ellipse">
            <a:avLst/>
          </a:prstGeom>
          <a:solidFill>
            <a:srgbClr val="E65F59"/>
          </a:solidFill>
          <a:ln w="25400" cap="flat" cmpd="sng" algn="ctr">
            <a:noFill/>
            <a:prstDash val="solid"/>
          </a:ln>
          <a:effectLst/>
        </p:spPr>
        <p:txBody>
          <a:bodyPr tIns="68580" bIns="68580" rtlCol="0" anchor="ctr" anchorCtr="1"/>
          <a:lstStyle/>
          <a:p>
            <a:pPr algn="ctr" defTabSz="914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0" kern="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54798" y="2452301"/>
            <a:ext cx="2681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40"/>
            <a:r>
              <a:rPr lang="en-US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ndes" panose="02000000000000000000" pitchFamily="50" charset="0"/>
                <a:cs typeface="Arial" panose="020B0604020202020204" pitchFamily="34" charset="0"/>
              </a:rPr>
              <a:t>Transaction costs and time could be higher than RFB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Andes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43837" y="3584989"/>
            <a:ext cx="29073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240"/>
            <a:r>
              <a:rPr lang="en-US" b="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ndes" panose="02000000000000000000" pitchFamily="50" charset="0"/>
                <a:cs typeface="Arial" panose="020B0604020202020204" pitchFamily="34" charset="0"/>
              </a:rPr>
              <a:t>Requires higher Borrower capacity and may demand  additional specialist support to: (1) define the functionality and performance criteria, (2) design and apply appropriate rated-type criteria and (3) manage the deliverables</a:t>
            </a:r>
            <a:endParaRPr lang="en-US" b="0" dirty="0">
              <a:solidFill>
                <a:prstClr val="black">
                  <a:lumMod val="75000"/>
                  <a:lumOff val="25000"/>
                </a:prstClr>
              </a:solidFill>
              <a:latin typeface="Andes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02" name="Rectangle 101"/>
          <p:cNvSpPr>
            <a:spLocks noChangeAspect="1"/>
          </p:cNvSpPr>
          <p:nvPr/>
        </p:nvSpPr>
        <p:spPr>
          <a:xfrm>
            <a:off x="1556343" y="1763909"/>
            <a:ext cx="169659" cy="32201"/>
          </a:xfrm>
          <a:prstGeom prst="rect">
            <a:avLst/>
          </a:prstGeom>
          <a:solidFill>
            <a:srgbClr val="E65F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2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DC270E"/>
              </a:solidFill>
              <a:latin typeface="Calibri"/>
              <a:ea typeface="+mn-ea"/>
            </a:endParaRPr>
          </a:p>
        </p:txBody>
      </p:sp>
      <p:sp>
        <p:nvSpPr>
          <p:cNvPr id="43" name="Title 5"/>
          <p:cNvSpPr txBox="1">
            <a:spLocks/>
          </p:cNvSpPr>
          <p:nvPr/>
        </p:nvSpPr>
        <p:spPr bwMode="auto">
          <a:xfrm>
            <a:off x="421843" y="233408"/>
            <a:ext cx="84613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3200" kern="0" dirty="0">
                <a:solidFill>
                  <a:srgbClr val="002345"/>
                </a:solidFill>
                <a:ea typeface="ＭＳ Ｐゴシック" charset="0"/>
              </a:rPr>
              <a:t>Request for Proposals</a:t>
            </a:r>
          </a:p>
        </p:txBody>
      </p:sp>
    </p:spTree>
    <p:extLst>
      <p:ext uri="{BB962C8B-B14F-4D97-AF65-F5344CB8AC3E}">
        <p14:creationId xmlns:p14="http://schemas.microsoft.com/office/powerpoint/2010/main" val="333484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2"/>
          <p:cNvSpPr txBox="1">
            <a:spLocks/>
          </p:cNvSpPr>
          <p:nvPr/>
        </p:nvSpPr>
        <p:spPr>
          <a:xfrm>
            <a:off x="5141777" y="1889340"/>
            <a:ext cx="3220638" cy="329778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0" dirty="0">
                <a:solidFill>
                  <a:schemeClr val="bg2"/>
                </a:solidFill>
              </a:rPr>
              <a:t>Fit-for-purpose by design</a:t>
            </a:r>
          </a:p>
          <a:p>
            <a:pPr marL="0" indent="0">
              <a:buNone/>
            </a:pPr>
            <a:r>
              <a:rPr lang="en-US" sz="1800" b="0" dirty="0">
                <a:solidFill>
                  <a:schemeClr val="tx2">
                    <a:lumMod val="75000"/>
                  </a:schemeClr>
                </a:solidFill>
              </a:rPr>
              <a:t>Getting the best fit-for-purpose procurement process can sometimes be a combination of the: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chemeClr val="tx2">
                    <a:lumMod val="75000"/>
                  </a:schemeClr>
                </a:solidFill>
              </a:rPr>
              <a:t>right selection method e.g. RFB or RFP and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chemeClr val="tx2">
                    <a:lumMod val="75000"/>
                  </a:schemeClr>
                </a:solidFill>
              </a:rPr>
              <a:t>right market approach options e.g. single-stage or two envelope, or negotiation </a:t>
            </a:r>
            <a:endParaRPr lang="en-US" sz="1800" b="0" dirty="0">
              <a:solidFill>
                <a:srgbClr val="FF0000"/>
              </a:solidFill>
            </a:endParaRPr>
          </a:p>
          <a:p>
            <a:pPr marL="257175" indent="-257175">
              <a:buFont typeface="+mj-lt"/>
              <a:buAutoNum type="alphaLcPeriod"/>
            </a:pPr>
            <a:endParaRPr lang="en-US" sz="1800" b="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5482" y="5414504"/>
            <a:ext cx="54757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accent6"/>
                </a:solidFill>
                <a:latin typeface="+mn-lt"/>
              </a:rPr>
              <a:t>EASY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400530" y="5299087"/>
            <a:ext cx="99641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C00000"/>
                </a:solidFill>
                <a:latin typeface="+mn-lt"/>
              </a:rPr>
              <a:t>DIFFICULT</a:t>
            </a:r>
          </a:p>
        </p:txBody>
      </p:sp>
      <p:sp>
        <p:nvSpPr>
          <p:cNvPr id="35" name="Rectangle 34"/>
          <p:cNvSpPr/>
          <p:nvPr/>
        </p:nvSpPr>
        <p:spPr>
          <a:xfrm rot="16200000">
            <a:off x="-1289207" y="3412223"/>
            <a:ext cx="32728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COMPLEXITY AND RISK</a:t>
            </a:r>
          </a:p>
        </p:txBody>
      </p:sp>
      <p:sp>
        <p:nvSpPr>
          <p:cNvPr id="36" name="Rectangle 35"/>
          <p:cNvSpPr/>
          <p:nvPr/>
        </p:nvSpPr>
        <p:spPr>
          <a:xfrm rot="16200000">
            <a:off x="188826" y="5123526"/>
            <a:ext cx="54757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accent6"/>
                </a:solidFill>
                <a:latin typeface="+mn-lt"/>
              </a:rPr>
              <a:t>LOW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88478" y="1607114"/>
            <a:ext cx="54757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C00000"/>
                </a:solidFill>
                <a:latin typeface="+mn-lt"/>
              </a:rPr>
              <a:t>HIGH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75004" y="1890059"/>
            <a:ext cx="3813022" cy="351131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629886" y="4473096"/>
            <a:ext cx="1126096" cy="615774"/>
            <a:chOff x="5410512" y="4034123"/>
            <a:chExt cx="1501461" cy="821032"/>
          </a:xfrm>
        </p:grpSpPr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5738029" y="4034123"/>
              <a:ext cx="821032" cy="821032"/>
            </a:xfrm>
            <a:prstGeom prst="ellipse">
              <a:avLst/>
            </a:prstGeom>
            <a:gradFill flip="none" rotWithShape="1">
              <a:gsLst>
                <a:gs pos="41000">
                  <a:srgbClr val="7FCFCD"/>
                </a:gs>
                <a:gs pos="0">
                  <a:srgbClr val="A1DBD7"/>
                </a:gs>
                <a:gs pos="100000">
                  <a:srgbClr val="44B2AA"/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sx="105000" sy="105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b="0" kern="0" dirty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410512" y="4150558"/>
              <a:ext cx="1501461" cy="6463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algn="ctr" defTabSz="1219170">
                <a:defRPr sz="2399" kern="0">
                  <a:solidFill>
                    <a:prstClr val="white"/>
                  </a:solidFill>
                  <a:latin typeface="Calibri" panose="020F0502020204030204"/>
                </a:defRPr>
              </a:lvl1pPr>
            </a:lstStyle>
            <a:p>
              <a:pPr defTabSz="914240">
                <a:defRPr/>
              </a:pPr>
              <a:r>
                <a:rPr lang="en-US" sz="1650" dirty="0">
                  <a:solidFill>
                    <a:srgbClr val="00517A"/>
                  </a:solidFill>
                  <a:latin typeface="+mn-lt"/>
                </a:rPr>
                <a:t>RFB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261930" y="1987428"/>
            <a:ext cx="1126096" cy="615774"/>
            <a:chOff x="2218459" y="896071"/>
            <a:chExt cx="1501461" cy="821032"/>
          </a:xfrm>
        </p:grpSpPr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2546503" y="896071"/>
              <a:ext cx="821032" cy="821032"/>
            </a:xfrm>
            <a:prstGeom prst="ellipse">
              <a:avLst/>
            </a:prstGeom>
            <a:gradFill>
              <a:gsLst>
                <a:gs pos="41000">
                  <a:srgbClr val="E65F59"/>
                </a:gs>
                <a:gs pos="0">
                  <a:srgbClr val="EE9692"/>
                </a:gs>
                <a:gs pos="100000">
                  <a:srgbClr val="DF352D"/>
                </a:gs>
              </a:gsLst>
              <a:lin ang="10800000" scaled="1"/>
            </a:gradFill>
            <a:ln>
              <a:noFill/>
            </a:ln>
            <a:effectLst>
              <a:outerShdw blurRad="50800" dist="38100" dir="2700000" sx="105000" sy="10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40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218459" y="999062"/>
              <a:ext cx="1501461" cy="64633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sx="105000" sy="10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 defTabSz="1218987">
                <a:defRPr sz="2400">
                  <a:solidFill>
                    <a:prstClr val="white"/>
                  </a:solidFill>
                </a:defRPr>
              </a:lvl1pPr>
            </a:lstStyle>
            <a:p>
              <a:r>
                <a:rPr lang="en-US" sz="1650" dirty="0">
                  <a:solidFill>
                    <a:srgbClr val="9C1E18"/>
                  </a:solidFill>
                </a:rPr>
                <a:t>RFP</a:t>
              </a:r>
            </a:p>
            <a:p>
              <a:r>
                <a:rPr lang="en-US" sz="1650" dirty="0">
                  <a:solidFill>
                    <a:srgbClr val="9C1E18"/>
                  </a:solidFill>
                </a:rPr>
                <a:t>CD 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860098" y="3312159"/>
            <a:ext cx="1126096" cy="615774"/>
            <a:chOff x="3736506" y="2446254"/>
            <a:chExt cx="1501461" cy="821032"/>
          </a:xfrm>
        </p:grpSpPr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4076721" y="2446254"/>
              <a:ext cx="821032" cy="821032"/>
            </a:xfrm>
            <a:prstGeom prst="ellipse">
              <a:avLst/>
            </a:prstGeom>
            <a:gradFill>
              <a:gsLst>
                <a:gs pos="41000">
                  <a:srgbClr val="E65F59"/>
                </a:gs>
                <a:gs pos="0">
                  <a:srgbClr val="EE9692"/>
                </a:gs>
                <a:gs pos="100000">
                  <a:srgbClr val="DF352D"/>
                </a:gs>
              </a:gsLst>
              <a:lin ang="10800000" scaled="1"/>
            </a:gradFill>
            <a:ln>
              <a:noFill/>
            </a:ln>
            <a:effectLst>
              <a:outerShdw blurRad="50800" dist="38100" dir="2700000" sx="105000" sy="10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40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736506" y="2549747"/>
              <a:ext cx="1501461" cy="64633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algn="ctr" defTabSz="1219170">
                <a:defRPr sz="2399" kern="0">
                  <a:solidFill>
                    <a:prstClr val="white"/>
                  </a:solidFill>
                  <a:latin typeface="Calibri" panose="020F0502020204030204"/>
                </a:defRPr>
              </a:lvl1pPr>
            </a:lstStyle>
            <a:p>
              <a:pPr defTabSz="914240">
                <a:defRPr/>
              </a:pPr>
              <a:r>
                <a:rPr lang="en-US" sz="1650" dirty="0">
                  <a:solidFill>
                    <a:srgbClr val="9C1E18"/>
                  </a:solidFill>
                  <a:latin typeface="+mn-lt"/>
                </a:rPr>
                <a:t>RFP</a:t>
              </a:r>
            </a:p>
          </p:txBody>
        </p:sp>
      </p:grpSp>
      <p:sp>
        <p:nvSpPr>
          <p:cNvPr id="61" name="Rectangle 60"/>
          <p:cNvSpPr/>
          <p:nvPr/>
        </p:nvSpPr>
        <p:spPr>
          <a:xfrm>
            <a:off x="726913" y="5072872"/>
            <a:ext cx="9797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40"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1 envelope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096997" y="4203125"/>
            <a:ext cx="14564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40"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prequalification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610479" y="3893952"/>
            <a:ext cx="10626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40"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2 envelope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763255" y="2608608"/>
            <a:ext cx="13831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40"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closed opening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332615" y="2875211"/>
            <a:ext cx="1367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40"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BAFO or Negotiation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249124" y="5437670"/>
            <a:ext cx="27563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EASE IN DEFINING OUTCOME/S + COMMERCIAL DEAL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 flipH="1" flipV="1">
            <a:off x="564603" y="1803356"/>
            <a:ext cx="6612" cy="3624282"/>
          </a:xfrm>
          <a:prstGeom prst="straightConnector1">
            <a:avLst/>
          </a:prstGeom>
          <a:ln w="444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565677" y="5401371"/>
            <a:ext cx="3939200" cy="13135"/>
          </a:xfrm>
          <a:prstGeom prst="straightConnector1">
            <a:avLst/>
          </a:prstGeom>
          <a:ln w="444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5"/>
          <p:cNvSpPr txBox="1">
            <a:spLocks/>
          </p:cNvSpPr>
          <p:nvPr/>
        </p:nvSpPr>
        <p:spPr bwMode="auto">
          <a:xfrm>
            <a:off x="564604" y="233408"/>
            <a:ext cx="7966554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 fontScale="9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3200" kern="0" dirty="0">
                <a:solidFill>
                  <a:srgbClr val="002345"/>
                </a:solidFill>
                <a:ea typeface="ＭＳ Ｐゴシック" charset="0"/>
              </a:rPr>
              <a:t>Fit-for-purpose Procurement Process Summary</a:t>
            </a:r>
          </a:p>
        </p:txBody>
      </p:sp>
    </p:spTree>
    <p:extLst>
      <p:ext uri="{BB962C8B-B14F-4D97-AF65-F5344CB8AC3E}">
        <p14:creationId xmlns:p14="http://schemas.microsoft.com/office/powerpoint/2010/main" val="281727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5" grpId="0"/>
      <p:bldP spid="36" grpId="0"/>
      <p:bldP spid="37" grpId="0"/>
      <p:bldP spid="61" grpId="0"/>
      <p:bldP spid="68" grpId="0"/>
      <p:bldP spid="69" grpId="0"/>
      <p:bldP spid="70" grpId="0"/>
      <p:bldP spid="71" grpId="0"/>
      <p:bldP spid="7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/>
          <p:cNvPicPr>
            <a:picLocks noChangeAspect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764" y="1602644"/>
            <a:ext cx="4157856" cy="486546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536881" y="109023"/>
            <a:ext cx="8043701" cy="87588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Clr>
                <a:srgbClr val="404040"/>
              </a:buClr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2857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/>
                <a:ea typeface="MS PGothic" pitchFamily="34" charset="-128"/>
                <a:cs typeface="Arial"/>
              </a:defRPr>
            </a:lvl3pPr>
            <a:lvl4pPr marL="831850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1196975" indent="-28575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50292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Font typeface="Arial"/>
              <a:buChar char="•"/>
              <a:defRPr sz="180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z="4000" b="0" kern="0">
                <a:solidFill>
                  <a:schemeClr val="bg1"/>
                </a:solidFill>
              </a:rPr>
              <a:t>Questions?</a:t>
            </a:r>
            <a:endParaRPr lang="en-NZ" sz="4000" b="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47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804" y="1924746"/>
            <a:ext cx="8528131" cy="1822161"/>
          </a:xfrm>
        </p:spPr>
        <p:txBody>
          <a:bodyPr/>
          <a:lstStyle/>
          <a:p>
            <a:r>
              <a:rPr lang="en-US" dirty="0"/>
              <a:t>CONSULTING SERVICES</a:t>
            </a:r>
            <a:br>
              <a:rPr lang="en-US" dirty="0"/>
            </a:br>
            <a:endParaRPr lang="en-NZ" sz="3200" dirty="0">
              <a:solidFill>
                <a:srgbClr val="09C4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4111769"/>
            <a:ext cx="9144000" cy="2746233"/>
          </a:xfrm>
          <a:prstGeom prst="rect">
            <a:avLst/>
          </a:prstGeom>
          <a:noFill/>
          <a:ln w="412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endParaRPr lang="en-NZ" sz="1300" b="0" kern="0" dirty="0">
              <a:solidFill>
                <a:srgbClr val="002345"/>
              </a:solidFill>
              <a:cs typeface="Times New Roman" pitchFamily="18" charset="0"/>
            </a:endParaRPr>
          </a:p>
        </p:txBody>
      </p:sp>
      <p:sp>
        <p:nvSpPr>
          <p:cNvPr id="10" name="Rectangle: Diagonal Corners Rounded 9"/>
          <p:cNvSpPr/>
          <p:nvPr/>
        </p:nvSpPr>
        <p:spPr bwMode="auto">
          <a:xfrm>
            <a:off x="5791199" y="793208"/>
            <a:ext cx="3140364" cy="752988"/>
          </a:xfrm>
          <a:prstGeom prst="round2Diag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endParaRPr lang="en-NZ" sz="1300" b="0" kern="0" dirty="0">
              <a:solidFill>
                <a:srgbClr val="002345"/>
              </a:solidFill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4066048"/>
            <a:ext cx="9144000" cy="457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endParaRPr lang="en-NZ" sz="1300" b="0" kern="0" dirty="0">
              <a:solidFill>
                <a:srgbClr val="002345"/>
              </a:solidFill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0" y="3973287"/>
            <a:ext cx="9133114" cy="2873826"/>
          </a:xfrm>
          <a:prstGeom prst="rect">
            <a:avLst/>
          </a:prstGeom>
          <a:noFill/>
          <a:ln w="3175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  <a:defRPr/>
            </a:pPr>
            <a:endParaRPr lang="en-NZ" sz="1300" b="0" kern="0" dirty="0">
              <a:solidFill>
                <a:srgbClr val="002345"/>
              </a:solidFill>
              <a:cs typeface="Times New Roman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86" y="3973289"/>
            <a:ext cx="9144000" cy="287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607" y="844603"/>
            <a:ext cx="2724540" cy="70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6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188" y="301625"/>
            <a:ext cx="8786812" cy="757238"/>
          </a:xfrm>
        </p:spPr>
        <p:txBody>
          <a:bodyPr anchor="ctr" anchorCtr="0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dirty="0">
                <a:ea typeface="ＭＳ Ｐゴシック" charset="0"/>
              </a:rPr>
              <a:t>Updated RFP Consulting Services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240145" y="6356352"/>
            <a:ext cx="646546" cy="365125"/>
          </a:xfrm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NZ" altLang="en-US" sz="1100" kern="0" dirty="0">
                <a:solidFill>
                  <a:srgbClr val="595959"/>
                </a:solidFill>
                <a:latin typeface="Arial" panose="020B0604020202020204" pitchFamily="34" charset="0"/>
              </a:rPr>
              <a:t>Slide </a:t>
            </a:r>
            <a:fld id="{C17D4279-5C75-407D-866B-2EA7252BBFA1}" type="slidenum">
              <a:rPr lang="en-NZ" altLang="en-US" sz="1100" kern="0">
                <a:solidFill>
                  <a:srgbClr val="595959"/>
                </a:solidFill>
                <a:latin typeface="Arial" panose="020B06040202020202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en-NZ" altLang="en-US" sz="1100" kern="0" dirty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6485" y="1377061"/>
            <a:ext cx="83555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342900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200" dirty="0">
                <a:solidFill>
                  <a:srgbClr val="009BCC"/>
                </a:solidFill>
                <a:latin typeface="+mn-lt"/>
                <a:cs typeface="Arial" panose="020B0604020202020204" pitchFamily="34" charset="0"/>
              </a:rPr>
              <a:t>No significant changes</a:t>
            </a:r>
          </a:p>
          <a:p>
            <a:pPr marL="342900" lvl="1" indent="-342900" defTabSz="342900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9BCC"/>
                </a:solidFill>
                <a:latin typeface="+mn-lt"/>
                <a:cs typeface="Arial" panose="020B0604020202020204" pitchFamily="34" charset="0"/>
              </a:rPr>
              <a:t>Quality attributes continue to be the main selection factor for consultants</a:t>
            </a:r>
            <a:r>
              <a:rPr lang="en-US" sz="2000" b="0" dirty="0">
                <a:solidFill>
                  <a:srgbClr val="009BCC"/>
                </a:solidFill>
                <a:latin typeface="+mn-lt"/>
                <a:cs typeface="Arial" panose="020B0604020202020204" pitchFamily="34" charset="0"/>
              </a:rPr>
              <a:t>: QBS -100% quality, QCBS – normally 80 to 90% quality</a:t>
            </a:r>
            <a:r>
              <a:rPr lang="en-US" sz="2000" b="0">
                <a:solidFill>
                  <a:srgbClr val="009BCC"/>
                </a:solidFill>
                <a:latin typeface="+mn-lt"/>
                <a:cs typeface="Arial" panose="020B0604020202020204" pitchFamily="34" charset="0"/>
              </a:rPr>
              <a:t>, Least </a:t>
            </a:r>
            <a:r>
              <a:rPr lang="en-US" sz="2000" b="0" dirty="0">
                <a:solidFill>
                  <a:srgbClr val="009BCC"/>
                </a:solidFill>
                <a:latin typeface="+mn-lt"/>
                <a:cs typeface="Arial" panose="020B0604020202020204" pitchFamily="34" charset="0"/>
              </a:rPr>
              <a:t>Cost Selection – for standard or routine assignments </a:t>
            </a:r>
          </a:p>
          <a:p>
            <a:pPr marL="342900" lvl="1" indent="-342900" defTabSz="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maintained</a:t>
            </a:r>
            <a:r>
              <a:rPr lang="en-US" sz="2000" b="0" dirty="0">
                <a:latin typeface="+mn-lt"/>
                <a:cs typeface="Arial" panose="020B0604020202020204" pitchFamily="34" charset="0"/>
              </a:rPr>
              <a:t> existing s</a:t>
            </a:r>
            <a:r>
              <a:rPr lang="en-US" sz="2000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hortlisting process and selection methods,  arrangements and market approach</a:t>
            </a:r>
          </a:p>
          <a:p>
            <a:pPr marL="0" lvl="1" defTabSz="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Changes </a:t>
            </a:r>
          </a:p>
          <a:p>
            <a:pPr marL="342900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removed the restriction of no more than 2 firms from one country and at least one firm from a developing country</a:t>
            </a:r>
          </a:p>
          <a:p>
            <a:pPr marL="342900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changed maximum number of short list of 6 to a range = between 5 and 8</a:t>
            </a:r>
          </a:p>
          <a:p>
            <a:pPr marL="342900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explicitly requires that the terms of reference should be attached to the expression of interest.</a:t>
            </a:r>
          </a:p>
          <a:p>
            <a:pPr marL="342900" indent="-342900" defTabSz="457200" fontAlgn="auto">
              <a:lnSpc>
                <a:spcPct val="90000"/>
              </a:lnSpc>
              <a:spcBef>
                <a:spcPts val="300"/>
              </a:spcBef>
              <a:spcAft>
                <a:spcPts val="601"/>
              </a:spcAft>
              <a:buClr>
                <a:srgbClr val="009BCC"/>
              </a:buClr>
              <a:buFont typeface="Wingdings" panose="05000000000000000000" pitchFamily="2" charset="2"/>
              <a:buChar char="§"/>
              <a:defRPr/>
            </a:pPr>
            <a:r>
              <a:rPr lang="en-US" sz="2000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Framework agreement allowed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15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657125" y="2059599"/>
            <a:ext cx="7902484" cy="36196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450"/>
              </a:spcAft>
            </a:pPr>
            <a:r>
              <a:rPr lang="en-US" sz="1800" b="0" dirty="0">
                <a:solidFill>
                  <a:srgbClr val="009BCC"/>
                </a:solidFill>
                <a:latin typeface="+mn-lt"/>
              </a:rPr>
              <a:t>Selection of Suppliers / Contractors for Goods, Works and Non-consulting Services (GWNcS) is based on: </a:t>
            </a:r>
          </a:p>
          <a:p>
            <a:pPr marL="646510" indent="-342900"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n-US" sz="1950" dirty="0">
                <a:solidFill>
                  <a:srgbClr val="EE8E00"/>
                </a:solidFill>
                <a:latin typeface="+mn-lt"/>
              </a:rPr>
              <a:t>Selection Methods</a:t>
            </a:r>
          </a:p>
          <a:p>
            <a:pPr marL="600075">
              <a:spcAft>
                <a:spcPts val="450"/>
              </a:spcAft>
            </a:pPr>
            <a:r>
              <a:rPr lang="en-US" sz="1800" b="0" u="sng" dirty="0">
                <a:latin typeface="+mn-lt"/>
              </a:rPr>
              <a:t>e.g.:</a:t>
            </a:r>
            <a:r>
              <a:rPr lang="en-US" sz="1800" b="0" dirty="0">
                <a:latin typeface="+mn-lt"/>
              </a:rPr>
              <a:t> Request for Bids (RFB) / Request for Proposals (RFP)</a:t>
            </a:r>
          </a:p>
          <a:p>
            <a:pPr marL="600075">
              <a:spcAft>
                <a:spcPts val="450"/>
              </a:spcAft>
            </a:pPr>
            <a:endParaRPr lang="en-US" sz="1500" dirty="0">
              <a:latin typeface="+mn-lt"/>
            </a:endParaRPr>
          </a:p>
          <a:p>
            <a:pPr marL="628650" indent="-342900"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n-US" sz="1950" dirty="0">
                <a:solidFill>
                  <a:srgbClr val="EE8E00"/>
                </a:solidFill>
                <a:latin typeface="+mn-lt"/>
              </a:rPr>
              <a:t>Selection Arrangements</a:t>
            </a:r>
          </a:p>
          <a:p>
            <a:pPr marL="600075">
              <a:spcAft>
                <a:spcPts val="450"/>
              </a:spcAft>
            </a:pPr>
            <a:r>
              <a:rPr lang="en-US" sz="1800" b="0" u="sng" dirty="0">
                <a:latin typeface="+mn-lt"/>
              </a:rPr>
              <a:t>e.g.:</a:t>
            </a:r>
            <a:r>
              <a:rPr lang="en-US" sz="1800" b="0" dirty="0">
                <a:latin typeface="+mn-lt"/>
              </a:rPr>
              <a:t> Public Private Partnership (PPP) Agencies / </a:t>
            </a:r>
          </a:p>
          <a:p>
            <a:pPr marL="1028700">
              <a:spcAft>
                <a:spcPts val="450"/>
              </a:spcAft>
            </a:pPr>
            <a:r>
              <a:rPr lang="en-US" sz="1800" b="0" dirty="0">
                <a:latin typeface="+mn-lt"/>
              </a:rPr>
              <a:t>Commercial Practices</a:t>
            </a:r>
          </a:p>
          <a:p>
            <a:pPr marL="646510" indent="-342900"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n-US" sz="1950" dirty="0">
                <a:solidFill>
                  <a:srgbClr val="EE8E00"/>
                </a:solidFill>
                <a:latin typeface="+mn-lt"/>
              </a:rPr>
              <a:t>Market Approach Options</a:t>
            </a:r>
          </a:p>
          <a:p>
            <a:pPr marL="600075">
              <a:spcAft>
                <a:spcPts val="450"/>
              </a:spcAft>
            </a:pPr>
            <a:r>
              <a:rPr lang="en-US" sz="1800" b="0" u="sng" dirty="0">
                <a:latin typeface="+mn-lt"/>
              </a:rPr>
              <a:t>e.g.:</a:t>
            </a:r>
            <a:r>
              <a:rPr lang="en-US" sz="1800" b="0" dirty="0">
                <a:latin typeface="+mn-lt"/>
              </a:rPr>
              <a:t> Open / Limited / Direct / National / International etc.</a:t>
            </a:r>
          </a:p>
          <a:p>
            <a:pPr>
              <a:spcAft>
                <a:spcPts val="450"/>
              </a:spcAft>
            </a:pPr>
            <a:endParaRPr lang="en-US" sz="1500" dirty="0">
              <a:latin typeface="+mn-lt"/>
            </a:endParaRPr>
          </a:p>
          <a:p>
            <a:pPr marL="257175" indent="-257175">
              <a:spcAft>
                <a:spcPts val="450"/>
              </a:spcAft>
              <a:buFont typeface="Wingdings" panose="05000000000000000000" pitchFamily="2" charset="2"/>
              <a:buChar char="§"/>
            </a:pPr>
            <a:endParaRPr lang="en-US" sz="1500" dirty="0">
              <a:latin typeface="+mn-lt"/>
            </a:endParaRPr>
          </a:p>
          <a:p>
            <a:pPr marL="257175" indent="-257175">
              <a:spcAft>
                <a:spcPts val="450"/>
              </a:spcAft>
              <a:buFont typeface="Wingdings" panose="05000000000000000000" pitchFamily="2" charset="2"/>
              <a:buChar char="§"/>
            </a:pPr>
            <a:endParaRPr lang="en-US" sz="1500" dirty="0">
              <a:latin typeface="+mn-lt"/>
            </a:endParaRPr>
          </a:p>
          <a:p>
            <a:pPr marL="257175" indent="-257175">
              <a:spcAft>
                <a:spcPts val="450"/>
              </a:spcAft>
              <a:buFont typeface="Wingdings" panose="05000000000000000000" pitchFamily="2" charset="2"/>
              <a:buChar char="§"/>
            </a:pPr>
            <a:endParaRPr lang="en-US" sz="1500" dirty="0">
              <a:latin typeface="+mn-lt"/>
            </a:endParaRPr>
          </a:p>
          <a:p>
            <a:pPr>
              <a:spcAft>
                <a:spcPts val="450"/>
              </a:spcAft>
            </a:pPr>
            <a:endParaRPr lang="en-US" sz="1500" dirty="0">
              <a:latin typeface="+mn-lt"/>
            </a:endParaRPr>
          </a:p>
        </p:txBody>
      </p:sp>
      <p:sp>
        <p:nvSpPr>
          <p:cNvPr id="18" name="Title 5"/>
          <p:cNvSpPr txBox="1">
            <a:spLocks/>
          </p:cNvSpPr>
          <p:nvPr/>
        </p:nvSpPr>
        <p:spPr bwMode="auto">
          <a:xfrm>
            <a:off x="421843" y="233408"/>
            <a:ext cx="84613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 fontScale="9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3200" kern="0" dirty="0">
                <a:solidFill>
                  <a:srgbClr val="002345"/>
                </a:solidFill>
                <a:ea typeface="ＭＳ Ｐゴシック" charset="0"/>
              </a:rPr>
              <a:t>Selection Methods, Arrangements and Approaches (GWNcS)</a:t>
            </a:r>
          </a:p>
        </p:txBody>
      </p:sp>
    </p:spTree>
    <p:extLst>
      <p:ext uri="{BB962C8B-B14F-4D97-AF65-F5344CB8AC3E}">
        <p14:creationId xmlns:p14="http://schemas.microsoft.com/office/powerpoint/2010/main" val="3931087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910044" y="2042810"/>
            <a:ext cx="7902484" cy="35603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450"/>
              </a:spcAft>
            </a:pPr>
            <a:r>
              <a:rPr lang="en-US" sz="1800" b="0" dirty="0">
                <a:solidFill>
                  <a:srgbClr val="009BCC"/>
                </a:solidFill>
                <a:latin typeface="+mn-lt"/>
              </a:rPr>
              <a:t>Selection of Consultants is based on: </a:t>
            </a:r>
          </a:p>
          <a:p>
            <a:pPr marL="646510" indent="-342900"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n-US" sz="1950" dirty="0">
                <a:solidFill>
                  <a:srgbClr val="EE8E00"/>
                </a:solidFill>
                <a:latin typeface="+mn-lt"/>
              </a:rPr>
              <a:t>Selection Methods</a:t>
            </a:r>
          </a:p>
          <a:p>
            <a:pPr marL="600075">
              <a:spcAft>
                <a:spcPts val="450"/>
              </a:spcAft>
            </a:pPr>
            <a:r>
              <a:rPr lang="en-US" sz="1800" b="0" u="sng" dirty="0">
                <a:latin typeface="+mn-lt"/>
              </a:rPr>
              <a:t>e.g.:</a:t>
            </a:r>
            <a:r>
              <a:rPr lang="en-US" sz="1800" b="0" dirty="0">
                <a:latin typeface="+mn-lt"/>
              </a:rPr>
              <a:t> Quality and Cost Based Selection (QCBS), Quality Based Selection (QBS)</a:t>
            </a:r>
          </a:p>
          <a:p>
            <a:pPr marL="600075">
              <a:spcAft>
                <a:spcPts val="450"/>
              </a:spcAft>
            </a:pPr>
            <a:endParaRPr lang="en-US" sz="1500" dirty="0">
              <a:latin typeface="+mn-lt"/>
            </a:endParaRPr>
          </a:p>
          <a:p>
            <a:pPr marL="628650" indent="-342900"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n-US" sz="1950" dirty="0">
                <a:solidFill>
                  <a:srgbClr val="EE8E00"/>
                </a:solidFill>
                <a:latin typeface="+mn-lt"/>
              </a:rPr>
              <a:t>Selection Arrangements</a:t>
            </a:r>
          </a:p>
          <a:p>
            <a:pPr marL="600075">
              <a:spcAft>
                <a:spcPts val="450"/>
              </a:spcAft>
            </a:pPr>
            <a:r>
              <a:rPr lang="en-US" sz="1800" b="0" u="sng" dirty="0">
                <a:latin typeface="+mn-lt"/>
              </a:rPr>
              <a:t>e.g.: </a:t>
            </a:r>
            <a:r>
              <a:rPr lang="en-US" sz="1800" b="0" dirty="0">
                <a:latin typeface="+mn-lt"/>
              </a:rPr>
              <a:t>Commercial Practices, UN agencies</a:t>
            </a:r>
          </a:p>
          <a:p>
            <a:pPr marL="646510" indent="-342900"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q"/>
            </a:pPr>
            <a:r>
              <a:rPr lang="en-US" sz="1950" dirty="0">
                <a:solidFill>
                  <a:srgbClr val="EE8E00"/>
                </a:solidFill>
                <a:latin typeface="+mn-lt"/>
              </a:rPr>
              <a:t>Market Approach Options</a:t>
            </a:r>
          </a:p>
          <a:p>
            <a:pPr marL="600075">
              <a:spcAft>
                <a:spcPts val="450"/>
              </a:spcAft>
            </a:pPr>
            <a:r>
              <a:rPr lang="en-US" sz="1800" b="0" u="sng" dirty="0">
                <a:latin typeface="+mn-lt"/>
              </a:rPr>
              <a:t>e.g.: </a:t>
            </a:r>
            <a:r>
              <a:rPr lang="en-US" sz="1800" b="0" dirty="0">
                <a:latin typeface="+mn-lt"/>
              </a:rPr>
              <a:t>Open / Limited / Direct / National / International etc.</a:t>
            </a:r>
          </a:p>
          <a:p>
            <a:pPr>
              <a:spcAft>
                <a:spcPts val="450"/>
              </a:spcAft>
            </a:pPr>
            <a:endParaRPr lang="en-US" sz="1500" dirty="0">
              <a:latin typeface="+mn-lt"/>
            </a:endParaRPr>
          </a:p>
          <a:p>
            <a:pPr marL="257175" indent="-257175">
              <a:spcAft>
                <a:spcPts val="450"/>
              </a:spcAft>
              <a:buFont typeface="Wingdings" panose="05000000000000000000" pitchFamily="2" charset="2"/>
              <a:buChar char="§"/>
            </a:pPr>
            <a:endParaRPr lang="en-US" sz="1500" dirty="0">
              <a:latin typeface="+mn-lt"/>
            </a:endParaRPr>
          </a:p>
          <a:p>
            <a:pPr marL="257175" indent="-257175">
              <a:spcAft>
                <a:spcPts val="450"/>
              </a:spcAft>
              <a:buFont typeface="Wingdings" panose="05000000000000000000" pitchFamily="2" charset="2"/>
              <a:buChar char="§"/>
            </a:pPr>
            <a:endParaRPr lang="en-US" sz="1500" dirty="0">
              <a:latin typeface="+mn-lt"/>
            </a:endParaRPr>
          </a:p>
          <a:p>
            <a:pPr marL="257175" indent="-257175">
              <a:spcAft>
                <a:spcPts val="450"/>
              </a:spcAft>
              <a:buFont typeface="Wingdings" panose="05000000000000000000" pitchFamily="2" charset="2"/>
              <a:buChar char="§"/>
            </a:pPr>
            <a:endParaRPr lang="en-US" sz="1500" dirty="0">
              <a:latin typeface="+mn-lt"/>
            </a:endParaRPr>
          </a:p>
          <a:p>
            <a:pPr>
              <a:spcAft>
                <a:spcPts val="450"/>
              </a:spcAft>
            </a:pPr>
            <a:endParaRPr lang="en-US" sz="1500" dirty="0">
              <a:latin typeface="+mn-lt"/>
            </a:endParaRPr>
          </a:p>
        </p:txBody>
      </p:sp>
      <p:sp>
        <p:nvSpPr>
          <p:cNvPr id="18" name="Title 5"/>
          <p:cNvSpPr txBox="1">
            <a:spLocks/>
          </p:cNvSpPr>
          <p:nvPr/>
        </p:nvSpPr>
        <p:spPr bwMode="auto">
          <a:xfrm>
            <a:off x="421843" y="233408"/>
            <a:ext cx="84613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 fontScale="9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3200" kern="0" dirty="0">
                <a:solidFill>
                  <a:srgbClr val="002345"/>
                </a:solidFill>
                <a:ea typeface="ＭＳ Ｐゴシック" charset="0"/>
              </a:rPr>
              <a:t>Selection Methods, Arrangements and Approaches (Consulting Services)</a:t>
            </a:r>
          </a:p>
        </p:txBody>
      </p:sp>
    </p:spTree>
    <p:extLst>
      <p:ext uri="{BB962C8B-B14F-4D97-AF65-F5344CB8AC3E}">
        <p14:creationId xmlns:p14="http://schemas.microsoft.com/office/powerpoint/2010/main" val="36448999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DB9E1-CE8E-48EC-9A20-C8D5D56A0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2345"/>
                </a:solidFill>
                <a:ea typeface="ＭＳ Ｐゴシック" charset="0"/>
              </a:rPr>
              <a:t>Overview – Selection Methods, Market approach and Arrangements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440ABF8-026C-4339-9B03-D6F693765F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239260"/>
              </p:ext>
            </p:extLst>
          </p:nvPr>
        </p:nvGraphicFramePr>
        <p:xfrm>
          <a:off x="357188" y="1917287"/>
          <a:ext cx="8478836" cy="3684651"/>
        </p:xfrm>
        <a:graphic>
          <a:graphicData uri="http://schemas.openxmlformats.org/drawingml/2006/table">
            <a:tbl>
              <a:tblPr firstRow="1" firstCol="1" bandRow="1"/>
              <a:tblGrid>
                <a:gridCol w="3335574">
                  <a:extLst>
                    <a:ext uri="{9D8B030D-6E8A-4147-A177-3AD203B41FA5}">
                      <a16:colId xmlns:a16="http://schemas.microsoft.com/office/drawing/2014/main" val="2142672081"/>
                    </a:ext>
                  </a:extLst>
                </a:gridCol>
                <a:gridCol w="654566">
                  <a:extLst>
                    <a:ext uri="{9D8B030D-6E8A-4147-A177-3AD203B41FA5}">
                      <a16:colId xmlns:a16="http://schemas.microsoft.com/office/drawing/2014/main" val="1888480703"/>
                    </a:ext>
                  </a:extLst>
                </a:gridCol>
                <a:gridCol w="817360">
                  <a:extLst>
                    <a:ext uri="{9D8B030D-6E8A-4147-A177-3AD203B41FA5}">
                      <a16:colId xmlns:a16="http://schemas.microsoft.com/office/drawing/2014/main" val="4242602658"/>
                    </a:ext>
                  </a:extLst>
                </a:gridCol>
                <a:gridCol w="741050">
                  <a:extLst>
                    <a:ext uri="{9D8B030D-6E8A-4147-A177-3AD203B41FA5}">
                      <a16:colId xmlns:a16="http://schemas.microsoft.com/office/drawing/2014/main" val="2820747712"/>
                    </a:ext>
                  </a:extLst>
                </a:gridCol>
                <a:gridCol w="981849">
                  <a:extLst>
                    <a:ext uri="{9D8B030D-6E8A-4147-A177-3AD203B41FA5}">
                      <a16:colId xmlns:a16="http://schemas.microsoft.com/office/drawing/2014/main" val="3236130779"/>
                    </a:ext>
                  </a:extLst>
                </a:gridCol>
                <a:gridCol w="980154">
                  <a:extLst>
                    <a:ext uri="{9D8B030D-6E8A-4147-A177-3AD203B41FA5}">
                      <a16:colId xmlns:a16="http://schemas.microsoft.com/office/drawing/2014/main" val="161606743"/>
                    </a:ext>
                  </a:extLst>
                </a:gridCol>
                <a:gridCol w="968283">
                  <a:extLst>
                    <a:ext uri="{9D8B030D-6E8A-4147-A177-3AD203B41FA5}">
                      <a16:colId xmlns:a16="http://schemas.microsoft.com/office/drawing/2014/main" val="104211445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solidFill>
                            <a:srgbClr val="C45911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Consulting Services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Market approach options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20161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Approved selection methods and arrangements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3492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698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Limited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177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Direct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Inter-national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National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3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Shortlist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015148"/>
                  </a:ext>
                </a:extLst>
              </a:tr>
              <a:tr h="91440">
                <a:tc gridSpan="7">
                  <a:txBody>
                    <a:bodyPr/>
                    <a:lstStyle/>
                    <a:p>
                      <a:pPr marL="457200" marR="0" indent="-45720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Selection methods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14794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Quality Cost Based Selection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3492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698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1143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64411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Fixed Budget Based Selection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3492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698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1143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9954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Least Cost Based Selection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3492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698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1143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08814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Quality Based Selection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3492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698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1143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36999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Consultant’s Qualification Based Selection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3492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698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1143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41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Direct Selection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3492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698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-1143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784984"/>
                  </a:ext>
                </a:extLst>
              </a:tr>
              <a:tr h="200025">
                <a:tc gridSpan="7">
                  <a:txBody>
                    <a:bodyPr/>
                    <a:lstStyle/>
                    <a:p>
                      <a:pPr marL="457200" marR="0" indent="-45720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Selection Arrangements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2554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Commercial Practices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3492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270406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 Agencies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34925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786676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Non Profit Organizations            (such as NGOs)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38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marR="0" indent="-10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222034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Banks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38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marR="0" indent="-10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3019180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Procurement Agents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381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marR="0" indent="-10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503566"/>
                  </a:ext>
                </a:extLst>
              </a:tr>
              <a:tr h="155575">
                <a:tc gridSpan="7">
                  <a:txBody>
                    <a:bodyPr/>
                    <a:lstStyle/>
                    <a:p>
                      <a:pPr marL="457200" marR="0" indent="-45720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Selection Methods for Individual Consultants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305047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Selection of Individual Consultants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3492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indent="-41148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marR="0" indent="-10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ndes" panose="02000000000000000000" pitchFamily="50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269552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CC0FA2-E720-473E-9EBD-20085A5B2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96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7190" y="301625"/>
            <a:ext cx="8461375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200" dirty="0">
                <a:ea typeface="ＭＳ Ｐゴシック" charset="0"/>
              </a:rPr>
              <a:t>Useful links</a:t>
            </a:r>
            <a:endParaRPr lang="en-US" sz="3200" dirty="0">
              <a:ea typeface="+mj-e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456786" y="6130214"/>
            <a:ext cx="2506005" cy="64538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 dirty="0">
              <a:cs typeface="Times New Roman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517024"/>
              </p:ext>
            </p:extLst>
          </p:nvPr>
        </p:nvGraphicFramePr>
        <p:xfrm>
          <a:off x="232726" y="1477196"/>
          <a:ext cx="8585839" cy="5007581"/>
        </p:xfrm>
        <a:graphic>
          <a:graphicData uri="http://schemas.openxmlformats.org/drawingml/2006/table">
            <a:tbl>
              <a:tblPr firstRow="1" firstCol="1" bandRow="1"/>
              <a:tblGrid>
                <a:gridCol w="2336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9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205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World Bank’s Procurement Regulations for IPF Borrowers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https://policies.worldbank.org/sites/ppf3/PPFDocuments/Forms/DispPage.aspx?docid=4005&amp;ver=current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5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World Bank’s Procurement Policy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https://policies.worldbank.org/sites/ppf3/PPFDocuments/Forms/DispPage.aspx?docid=4002&amp;ver=current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3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 Procurement Documents templates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http://www.worldbank.org/en/projects-operations/products-and-services/brief/procurement-new-framework#SPD</a:t>
                      </a:r>
                      <a:r>
                        <a:rPr lang="en-US" sz="1000" u="non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5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Guidance on SPDs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http://www.worldbank.org/en/projects-operations/products-and-services/brief/procurement-new-framework</a:t>
                      </a:r>
                      <a:r>
                        <a:rPr lang="en-US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3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Guidance on how to complain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http://pubdocs.worldbank.org/en/975671478891365829/Complaints-Guidance-FINAL-Revised.pdf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98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Guidance on </a:t>
                      </a:r>
                      <a:r>
                        <a:rPr lang="en-US" sz="1100" b="1" u="sng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PPSD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u="sng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/>
                        </a:rPr>
                        <a:t>http://pubdocs.worldbank.org/en/123601488224013672/PPSD-Short-Form-Final.pdf</a:t>
                      </a:r>
                      <a:endParaRPr lang="en-US" sz="1000" u="sng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u="sng" kern="1200" dirty="0">
                          <a:solidFill>
                            <a:schemeClr val="accent5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http://pubdocs.worldbank.org/en/847531467334322069/PPSD-Long-Form.pdf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33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Procurement App for IPad</a:t>
                      </a: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on contracts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/>
                        </a:rPr>
                        <a:t>https://itunes.apple.com/us/app/world-bank-project-procurement/id911312962?mt=8</a:t>
                      </a:r>
                      <a:r>
                        <a:rPr lang="en-US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58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Procurement App for IPad</a:t>
                      </a: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on projects, finances and procurement data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https://itunes.apple.com/us/app/world-bank-group-finances/id465555488?mt=8</a:t>
                      </a:r>
                      <a:r>
                        <a:rPr lang="en-US" sz="10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5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UNDB Online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000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9"/>
                        </a:rPr>
                        <a:t>https://www.devbusiness.com/Search/Search.aspx?PreLoadProjects=1</a:t>
                      </a:r>
                      <a:r>
                        <a:rPr lang="en-US" sz="1000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5003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764" y="1602644"/>
            <a:ext cx="4157856" cy="48654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6808693" y="6216073"/>
            <a:ext cx="2224471" cy="56341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marR="0" lvl="0" indent="-115888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NZ" sz="1300" b="0" i="0" u="none" strike="noStrike" kern="0" cap="none" spc="0" normalizeH="0" baseline="0" noProof="0">
              <a:ln>
                <a:noFill/>
              </a:ln>
              <a:solidFill>
                <a:srgbClr val="002345"/>
              </a:solidFill>
              <a:effectLst/>
              <a:uLnTx/>
              <a:uFillTx/>
              <a:latin typeface="Trebuchet MS" pitchFamily="34" charset="0"/>
              <a:ea typeface="MS PGothic" panose="020B0600070205080204" pitchFamily="34" charset="-128"/>
              <a:cs typeface="Times New Roman" pitchFamily="18" charset="0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6881" y="109023"/>
            <a:ext cx="8043701" cy="875885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Questions?</a:t>
            </a:r>
            <a:endParaRPr lang="en-NZ" sz="4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125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14088" y="3217461"/>
            <a:ext cx="6959257" cy="875885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For more information</a:t>
            </a:r>
          </a:p>
          <a:p>
            <a:r>
              <a:rPr lang="en-NZ" sz="4000" cap="none" dirty="0">
                <a:solidFill>
                  <a:schemeClr val="tx1"/>
                </a:solidFill>
              </a:rPr>
              <a:t>http://www.worldbank.org/procurement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400801" y="360219"/>
            <a:ext cx="2355273" cy="27062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NZ" sz="1300" b="0" dirty="0"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2159" y="4527737"/>
            <a:ext cx="81188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NZ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Operations, Policy and Country Services</a:t>
            </a:r>
          </a:p>
          <a:p>
            <a:pPr>
              <a:spcAft>
                <a:spcPts val="0"/>
              </a:spcAft>
            </a:pPr>
            <a:r>
              <a:rPr lang="en-US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Standards, Procurement and Financial Management Department</a:t>
            </a:r>
          </a:p>
          <a:p>
            <a:pPr>
              <a:spcAft>
                <a:spcPts val="0"/>
              </a:spcAft>
            </a:pPr>
            <a:r>
              <a:rPr lang="en-US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World Bank</a:t>
            </a:r>
          </a:p>
          <a:p>
            <a:pPr>
              <a:spcAft>
                <a:spcPts val="0"/>
              </a:spcAft>
            </a:pPr>
            <a:endParaRPr lang="en-NZ" b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1818 H Street, NW</a:t>
            </a:r>
            <a:endParaRPr lang="en-NZ" b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Washington, D.C. 20433 U.S.A.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685" y="6211890"/>
            <a:ext cx="2170104" cy="5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46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D691-877D-4786-A00B-4E950E80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84661"/>
            <a:ext cx="8461375" cy="780414"/>
          </a:xfrm>
        </p:spPr>
        <p:txBody>
          <a:bodyPr/>
          <a:lstStyle/>
          <a:p>
            <a:r>
              <a:rPr lang="en-US" sz="2800" dirty="0">
                <a:solidFill>
                  <a:srgbClr val="002345"/>
                </a:solidFill>
                <a:ea typeface="ＭＳ Ｐゴシック" charset="0"/>
              </a:rPr>
              <a:t>Overview – Selection Methods, Market approach and Arrangements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0432DC3-A1A6-4FAB-82CA-C6B85FE12F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012632"/>
              </p:ext>
            </p:extLst>
          </p:nvPr>
        </p:nvGraphicFramePr>
        <p:xfrm>
          <a:off x="0" y="994456"/>
          <a:ext cx="9086850" cy="5834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3511">
                  <a:extLst>
                    <a:ext uri="{9D8B030D-6E8A-4147-A177-3AD203B41FA5}">
                      <a16:colId xmlns:a16="http://schemas.microsoft.com/office/drawing/2014/main" val="1523757635"/>
                    </a:ext>
                  </a:extLst>
                </a:gridCol>
                <a:gridCol w="427082">
                  <a:extLst>
                    <a:ext uri="{9D8B030D-6E8A-4147-A177-3AD203B41FA5}">
                      <a16:colId xmlns:a16="http://schemas.microsoft.com/office/drawing/2014/main" val="1519964659"/>
                    </a:ext>
                  </a:extLst>
                </a:gridCol>
                <a:gridCol w="559748">
                  <a:extLst>
                    <a:ext uri="{9D8B030D-6E8A-4147-A177-3AD203B41FA5}">
                      <a16:colId xmlns:a16="http://schemas.microsoft.com/office/drawing/2014/main" val="890839361"/>
                    </a:ext>
                  </a:extLst>
                </a:gridCol>
                <a:gridCol w="479785">
                  <a:extLst>
                    <a:ext uri="{9D8B030D-6E8A-4147-A177-3AD203B41FA5}">
                      <a16:colId xmlns:a16="http://schemas.microsoft.com/office/drawing/2014/main" val="3237220859"/>
                    </a:ext>
                  </a:extLst>
                </a:gridCol>
                <a:gridCol w="590645">
                  <a:extLst>
                    <a:ext uri="{9D8B030D-6E8A-4147-A177-3AD203B41FA5}">
                      <a16:colId xmlns:a16="http://schemas.microsoft.com/office/drawing/2014/main" val="4147743451"/>
                    </a:ext>
                  </a:extLst>
                </a:gridCol>
                <a:gridCol w="607001">
                  <a:extLst>
                    <a:ext uri="{9D8B030D-6E8A-4147-A177-3AD203B41FA5}">
                      <a16:colId xmlns:a16="http://schemas.microsoft.com/office/drawing/2014/main" val="3519590634"/>
                    </a:ext>
                  </a:extLst>
                </a:gridCol>
                <a:gridCol w="532491">
                  <a:extLst>
                    <a:ext uri="{9D8B030D-6E8A-4147-A177-3AD203B41FA5}">
                      <a16:colId xmlns:a16="http://schemas.microsoft.com/office/drawing/2014/main" val="851294639"/>
                    </a:ext>
                  </a:extLst>
                </a:gridCol>
                <a:gridCol w="579741">
                  <a:extLst>
                    <a:ext uri="{9D8B030D-6E8A-4147-A177-3AD203B41FA5}">
                      <a16:colId xmlns:a16="http://schemas.microsoft.com/office/drawing/2014/main" val="3460762179"/>
                    </a:ext>
                  </a:extLst>
                </a:gridCol>
                <a:gridCol w="527038">
                  <a:extLst>
                    <a:ext uri="{9D8B030D-6E8A-4147-A177-3AD203B41FA5}">
                      <a16:colId xmlns:a16="http://schemas.microsoft.com/office/drawing/2014/main" val="4236206293"/>
                    </a:ext>
                  </a:extLst>
                </a:gridCol>
                <a:gridCol w="476151">
                  <a:extLst>
                    <a:ext uri="{9D8B030D-6E8A-4147-A177-3AD203B41FA5}">
                      <a16:colId xmlns:a16="http://schemas.microsoft.com/office/drawing/2014/main" val="2103472463"/>
                    </a:ext>
                  </a:extLst>
                </a:gridCol>
                <a:gridCol w="450709">
                  <a:extLst>
                    <a:ext uri="{9D8B030D-6E8A-4147-A177-3AD203B41FA5}">
                      <a16:colId xmlns:a16="http://schemas.microsoft.com/office/drawing/2014/main" val="1221461602"/>
                    </a:ext>
                  </a:extLst>
                </a:gridCol>
                <a:gridCol w="786923">
                  <a:extLst>
                    <a:ext uri="{9D8B030D-6E8A-4147-A177-3AD203B41FA5}">
                      <a16:colId xmlns:a16="http://schemas.microsoft.com/office/drawing/2014/main" val="3030069838"/>
                    </a:ext>
                  </a:extLst>
                </a:gridCol>
                <a:gridCol w="756025">
                  <a:extLst>
                    <a:ext uri="{9D8B030D-6E8A-4147-A177-3AD203B41FA5}">
                      <a16:colId xmlns:a16="http://schemas.microsoft.com/office/drawing/2014/main" val="3329857686"/>
                    </a:ext>
                  </a:extLst>
                </a:gridCol>
              </a:tblGrid>
              <a:tr h="7752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Goods, Works, and          Non-consulting Services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>
                    <a:solidFill>
                      <a:schemeClr val="bg1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Market approach options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255884"/>
                  </a:ext>
                </a:extLst>
              </a:tr>
              <a:tr h="8485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Approved selection methods and arrangements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Open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vert="vert27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Limited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vert="vert27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Direct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vert="vert27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Inter-national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vert="vert27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National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vert="vert27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PQ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vert="vert27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IS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vert="vert27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Single-stage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vert="vert27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Multi- stage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vert="vert27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BAFO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vert="vert27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90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Negotiation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vert="vert27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</a:rPr>
                        <a:t>Rated criteria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vert="vert27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972557"/>
                  </a:ext>
                </a:extLst>
              </a:tr>
              <a:tr h="283419">
                <a:tc>
                  <a:txBody>
                    <a:bodyPr/>
                    <a:lstStyle/>
                    <a:p>
                      <a:pPr marL="457200" marR="0" indent="-4572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Selection methods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016304"/>
                  </a:ext>
                </a:extLst>
              </a:tr>
              <a:tr h="3327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Request for Proposals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normally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en-US" sz="8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normally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extLst>
                  <a:ext uri="{0D108BD9-81ED-4DB2-BD59-A6C34878D82A}">
                    <a16:rowId xmlns:a16="http://schemas.microsoft.com/office/drawing/2014/main" val="623851167"/>
                  </a:ext>
                </a:extLst>
              </a:tr>
              <a:tr h="3327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Request for Bids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optional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en-US" sz="800">
                          <a:effectLst/>
                        </a:rPr>
                        <a:t>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not normally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extLst>
                  <a:ext uri="{0D108BD9-81ED-4DB2-BD59-A6C34878D82A}">
                    <a16:rowId xmlns:a16="http://schemas.microsoft.com/office/drawing/2014/main" val="2677241372"/>
                  </a:ext>
                </a:extLst>
              </a:tr>
              <a:tr h="2218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Request for Quotations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extLst>
                  <a:ext uri="{0D108BD9-81ED-4DB2-BD59-A6C34878D82A}">
                    <a16:rowId xmlns:a16="http://schemas.microsoft.com/office/drawing/2014/main" val="1404301303"/>
                  </a:ext>
                </a:extLst>
              </a:tr>
              <a:tr h="2218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Direct Selection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extLst>
                  <a:ext uri="{0D108BD9-81ED-4DB2-BD59-A6C34878D82A}">
                    <a16:rowId xmlns:a16="http://schemas.microsoft.com/office/drawing/2014/main" val="3058438355"/>
                  </a:ext>
                </a:extLst>
              </a:tr>
              <a:tr h="297816">
                <a:tc gridSpan="13">
                  <a:txBody>
                    <a:bodyPr/>
                    <a:lstStyle/>
                    <a:p>
                      <a:pPr marL="457200" marR="0" indent="-4572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Selection arrangements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832972"/>
                  </a:ext>
                </a:extLst>
              </a:tr>
              <a:tr h="33226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Competitive Dialogue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required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extLst>
                  <a:ext uri="{0D108BD9-81ED-4DB2-BD59-A6C34878D82A}">
                    <a16:rowId xmlns:a16="http://schemas.microsoft.com/office/drawing/2014/main" val="564473299"/>
                  </a:ext>
                </a:extLst>
              </a:tr>
              <a:tr h="4135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Public-Private Partnerships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extLst>
                  <a:ext uri="{0D108BD9-81ED-4DB2-BD59-A6C34878D82A}">
                    <a16:rowId xmlns:a16="http://schemas.microsoft.com/office/drawing/2014/main" val="726861357"/>
                  </a:ext>
                </a:extLst>
              </a:tr>
              <a:tr h="2218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Commercial Practices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907441"/>
                  </a:ext>
                </a:extLst>
              </a:tr>
              <a:tr h="2218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UN Agencies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890083"/>
                  </a:ext>
                </a:extLst>
              </a:tr>
              <a:tr h="2218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E-Auctions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/>
                </a:tc>
                <a:extLst>
                  <a:ext uri="{0D108BD9-81ED-4DB2-BD59-A6C34878D82A}">
                    <a16:rowId xmlns:a16="http://schemas.microsoft.com/office/drawing/2014/main" val="1898977218"/>
                  </a:ext>
                </a:extLst>
              </a:tr>
              <a:tr h="2218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Imports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/>
                </a:tc>
                <a:extLst>
                  <a:ext uri="{0D108BD9-81ED-4DB2-BD59-A6C34878D82A}">
                    <a16:rowId xmlns:a16="http://schemas.microsoft.com/office/drawing/2014/main" val="1289173023"/>
                  </a:ext>
                </a:extLst>
              </a:tr>
              <a:tr h="2218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Commodities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/>
                </a:tc>
                <a:extLst>
                  <a:ext uri="{0D108BD9-81ED-4DB2-BD59-A6C34878D82A}">
                    <a16:rowId xmlns:a16="http://schemas.microsoft.com/office/drawing/2014/main" val="962764926"/>
                  </a:ext>
                </a:extLst>
              </a:tr>
              <a:tr h="44370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Community-driven Development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/>
                </a:tc>
                <a:extLst>
                  <a:ext uri="{0D108BD9-81ED-4DB2-BD59-A6C34878D82A}">
                    <a16:rowId xmlns:a16="http://schemas.microsoft.com/office/drawing/2014/main" val="2115353443"/>
                  </a:ext>
                </a:extLst>
              </a:tr>
              <a:tr h="2218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Force Accounts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sym typeface="Wingdings 2" panose="05020102010507070707" pitchFamily="18" charset="2"/>
                        </a:rPr>
                        <a:t>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74" marR="66274" marT="0" marB="0"/>
                </a:tc>
                <a:extLst>
                  <a:ext uri="{0D108BD9-81ED-4DB2-BD59-A6C34878D82A}">
                    <a16:rowId xmlns:a16="http://schemas.microsoft.com/office/drawing/2014/main" val="1584879450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1F1CBB-46AF-4EDE-82C5-22BE2955F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449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12389" y="2929994"/>
            <a:ext cx="6234494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accent4">
                    <a:lumMod val="90000"/>
                    <a:lumOff val="10000"/>
                  </a:schemeClr>
                </a:solidFill>
                <a:latin typeface="+mn-lt"/>
                <a:cs typeface="Arial" panose="020B0604020202020204" pitchFamily="34" charset="0"/>
              </a:rPr>
              <a:t>Request for Quotation: </a:t>
            </a:r>
            <a:r>
              <a:rPr lang="en-US" sz="1800" b="0" dirty="0">
                <a:latin typeface="+mn-lt"/>
                <a:cs typeface="Arial" panose="020B0604020202020204" pitchFamily="34" charset="0"/>
              </a:rPr>
              <a:t>Competitive method of seeking quotations for readily available, off-the-shelf GWNcS. There is no Standard Procurement Document for RFQ.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12389" y="4048721"/>
            <a:ext cx="6234494" cy="8402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accent4">
                    <a:lumMod val="90000"/>
                    <a:lumOff val="10000"/>
                  </a:schemeClr>
                </a:solidFill>
                <a:latin typeface="+mn-lt"/>
                <a:cs typeface="Arial" panose="020B0604020202020204" pitchFamily="34" charset="0"/>
              </a:rPr>
              <a:t>Request for Bids: </a:t>
            </a:r>
            <a:r>
              <a:rPr lang="en-US" sz="1800" b="0" dirty="0">
                <a:latin typeface="+mn-lt"/>
                <a:cs typeface="Arial" panose="020B0604020202020204" pitchFamily="34" charset="0"/>
              </a:rPr>
              <a:t>Competitive method used when Borrower specifies requirements and wishes to maintain a higher degree of control in delivery.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21367" y="5103840"/>
            <a:ext cx="6234494" cy="10895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accent4">
                    <a:lumMod val="90000"/>
                    <a:lumOff val="10000"/>
                  </a:schemeClr>
                </a:solidFill>
                <a:latin typeface="+mn-lt"/>
                <a:cs typeface="Arial" panose="020B0604020202020204" pitchFamily="34" charset="0"/>
              </a:rPr>
              <a:t>Request for Proposals: </a:t>
            </a:r>
            <a:r>
              <a:rPr lang="en-US" sz="1800" b="0" dirty="0">
                <a:latin typeface="+mn-lt"/>
                <a:cs typeface="Arial" panose="020B0604020202020204" pitchFamily="34" charset="0"/>
              </a:rPr>
              <a:t>Competitive method used when Borrower specifies functional/performance needs and market proposes solutions. Rated criteria are normally used.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21367" y="1829276"/>
            <a:ext cx="6281486" cy="5909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accent4">
                    <a:lumMod val="90000"/>
                    <a:lumOff val="10000"/>
                  </a:schemeClr>
                </a:solidFill>
                <a:latin typeface="+mn-lt"/>
                <a:cs typeface="Arial" panose="020B0604020202020204" pitchFamily="34" charset="0"/>
              </a:rPr>
              <a:t>Direct Selection: </a:t>
            </a:r>
            <a:r>
              <a:rPr lang="en-US" sz="1800" b="0" dirty="0">
                <a:latin typeface="+mn-lt"/>
                <a:cs typeface="Arial" panose="020B0604020202020204" pitchFamily="34" charset="0"/>
              </a:rPr>
              <a:t>Approach and negotiate with only one firm. Price must be reasonable and consistent with market.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886549" y="1805157"/>
            <a:ext cx="1325840" cy="854080"/>
            <a:chOff x="683703" y="1267087"/>
            <a:chExt cx="1767786" cy="1138773"/>
          </a:xfrm>
        </p:grpSpPr>
        <p:sp>
          <p:nvSpPr>
            <p:cNvPr id="11" name="TextBox 10"/>
            <p:cNvSpPr txBox="1"/>
            <p:nvPr/>
          </p:nvSpPr>
          <p:spPr>
            <a:xfrm>
              <a:off x="683703" y="1267087"/>
              <a:ext cx="1236780" cy="1138773"/>
            </a:xfrm>
            <a:prstGeom prst="rect">
              <a:avLst/>
            </a:prstGeom>
            <a:solidFill>
              <a:srgbClr val="FF9933"/>
            </a:solidFill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  <a:latin typeface="+mn-lt"/>
                </a:rPr>
                <a:t>1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1369255" y="1299246"/>
              <a:ext cx="1060901" cy="1055665"/>
            </a:xfrm>
            <a:prstGeom prst="ellipse">
              <a:avLst/>
            </a:prstGeom>
            <a:solidFill>
              <a:srgbClr val="FF9933"/>
            </a:solidFill>
            <a:ln w="66675">
              <a:solidFill>
                <a:srgbClr val="FFC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81225" y="1576591"/>
              <a:ext cx="1070264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/>
              <a:r>
                <a:rPr lang="en-US" kern="0" dirty="0">
                  <a:solidFill>
                    <a:schemeClr val="bg1"/>
                  </a:solidFill>
                  <a:latin typeface="+mn-lt"/>
                </a:rPr>
                <a:t>Direct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86549" y="2914303"/>
            <a:ext cx="1325840" cy="854080"/>
            <a:chOff x="683703" y="1267087"/>
            <a:chExt cx="1767786" cy="1138773"/>
          </a:xfrm>
        </p:grpSpPr>
        <p:sp>
          <p:nvSpPr>
            <p:cNvPr id="30" name="TextBox 29"/>
            <p:cNvSpPr txBox="1"/>
            <p:nvPr/>
          </p:nvSpPr>
          <p:spPr>
            <a:xfrm>
              <a:off x="683703" y="1267087"/>
              <a:ext cx="1236780" cy="1138773"/>
            </a:xfrm>
            <a:prstGeom prst="rect">
              <a:avLst/>
            </a:prstGeom>
            <a:solidFill>
              <a:srgbClr val="A0D565"/>
            </a:solidFill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  <a:latin typeface="+mn-lt"/>
                </a:rPr>
                <a:t>2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1369255" y="1289819"/>
              <a:ext cx="1060901" cy="1055665"/>
            </a:xfrm>
            <a:prstGeom prst="ellipse">
              <a:avLst/>
            </a:prstGeom>
            <a:solidFill>
              <a:srgbClr val="A0D565"/>
            </a:solidFill>
            <a:ln w="66675">
              <a:solidFill>
                <a:srgbClr val="CAE8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381225" y="1576591"/>
              <a:ext cx="1070264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/>
              <a:r>
                <a:rPr lang="en-US" kern="0" dirty="0">
                  <a:solidFill>
                    <a:schemeClr val="bg1"/>
                  </a:solidFill>
                  <a:latin typeface="+mn-lt"/>
                </a:rPr>
                <a:t>RFQ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86549" y="4040702"/>
            <a:ext cx="1325840" cy="854080"/>
            <a:chOff x="683703" y="1267087"/>
            <a:chExt cx="1767786" cy="1138773"/>
          </a:xfrm>
        </p:grpSpPr>
        <p:sp>
          <p:nvSpPr>
            <p:cNvPr id="34" name="TextBox 33"/>
            <p:cNvSpPr txBox="1"/>
            <p:nvPr/>
          </p:nvSpPr>
          <p:spPr>
            <a:xfrm>
              <a:off x="683703" y="1267087"/>
              <a:ext cx="1236780" cy="1138773"/>
            </a:xfrm>
            <a:prstGeom prst="rect">
              <a:avLst/>
            </a:prstGeom>
            <a:solidFill>
              <a:srgbClr val="AEE0DC"/>
            </a:solidFill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  <a:latin typeface="+mn-lt"/>
                </a:rPr>
                <a:t>3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1369255" y="1299246"/>
              <a:ext cx="1060901" cy="1055665"/>
            </a:xfrm>
            <a:prstGeom prst="ellipse">
              <a:avLst/>
            </a:prstGeom>
            <a:solidFill>
              <a:srgbClr val="AEE0DC"/>
            </a:solidFill>
            <a:ln w="66675">
              <a:solidFill>
                <a:srgbClr val="D5EF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81225" y="1576591"/>
              <a:ext cx="1070264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/>
              <a:r>
                <a:rPr lang="en-US" kern="0" dirty="0">
                  <a:solidFill>
                    <a:schemeClr val="bg1"/>
                  </a:solidFill>
                  <a:latin typeface="+mn-lt"/>
                </a:rPr>
                <a:t>RFB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86549" y="5103840"/>
            <a:ext cx="1325840" cy="854080"/>
            <a:chOff x="683703" y="1267087"/>
            <a:chExt cx="1767786" cy="1138773"/>
          </a:xfrm>
        </p:grpSpPr>
        <p:sp>
          <p:nvSpPr>
            <p:cNvPr id="38" name="TextBox 37"/>
            <p:cNvSpPr txBox="1"/>
            <p:nvPr/>
          </p:nvSpPr>
          <p:spPr>
            <a:xfrm>
              <a:off x="683703" y="1267087"/>
              <a:ext cx="1236780" cy="1138773"/>
            </a:xfrm>
            <a:prstGeom prst="rect">
              <a:avLst/>
            </a:prstGeom>
            <a:solidFill>
              <a:srgbClr val="E65F59"/>
            </a:solidFill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  <a:latin typeface="+mn-lt"/>
                </a:rPr>
                <a:t>4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1369255" y="1299246"/>
              <a:ext cx="1060901" cy="1055665"/>
            </a:xfrm>
            <a:prstGeom prst="ellipse">
              <a:avLst/>
            </a:prstGeom>
            <a:solidFill>
              <a:srgbClr val="E65F59"/>
            </a:solidFill>
            <a:ln w="66675">
              <a:solidFill>
                <a:srgbClr val="F09E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81225" y="1576591"/>
              <a:ext cx="1070264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/>
              <a:r>
                <a:rPr lang="en-US" kern="0" dirty="0">
                  <a:solidFill>
                    <a:schemeClr val="bg1"/>
                  </a:solidFill>
                  <a:latin typeface="+mn-lt"/>
                </a:rPr>
                <a:t>RFP</a:t>
              </a:r>
            </a:p>
          </p:txBody>
        </p:sp>
      </p:grpSp>
      <p:sp>
        <p:nvSpPr>
          <p:cNvPr id="26" name="Title 5"/>
          <p:cNvSpPr txBox="1">
            <a:spLocks/>
          </p:cNvSpPr>
          <p:nvPr/>
        </p:nvSpPr>
        <p:spPr bwMode="auto">
          <a:xfrm>
            <a:off x="421843" y="233408"/>
            <a:ext cx="84613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3200" kern="0" dirty="0">
                <a:solidFill>
                  <a:srgbClr val="002345"/>
                </a:solidFill>
                <a:ea typeface="ＭＳ Ｐゴシック" charset="0"/>
              </a:rPr>
              <a:t>Selection Methods (GWNcS)</a:t>
            </a:r>
          </a:p>
        </p:txBody>
      </p:sp>
    </p:spTree>
    <p:extLst>
      <p:ext uri="{BB962C8B-B14F-4D97-AF65-F5344CB8AC3E}">
        <p14:creationId xmlns:p14="http://schemas.microsoft.com/office/powerpoint/2010/main" val="3930726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345956" y="1472559"/>
            <a:ext cx="2068754" cy="854080"/>
            <a:chOff x="683703" y="1267087"/>
            <a:chExt cx="2758339" cy="1138773"/>
          </a:xfrm>
        </p:grpSpPr>
        <p:sp>
          <p:nvSpPr>
            <p:cNvPr id="34" name="TextBox 33"/>
            <p:cNvSpPr txBox="1"/>
            <p:nvPr/>
          </p:nvSpPr>
          <p:spPr>
            <a:xfrm>
              <a:off x="683703" y="1267087"/>
              <a:ext cx="1746454" cy="1138773"/>
            </a:xfrm>
            <a:prstGeom prst="rect">
              <a:avLst/>
            </a:prstGeom>
            <a:solidFill>
              <a:schemeClr val="accent4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950" dirty="0">
                  <a:solidFill>
                    <a:schemeClr val="bg1"/>
                  </a:solidFill>
                  <a:latin typeface="+mn-lt"/>
                </a:rPr>
                <a:t>1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1369255" y="1280392"/>
              <a:ext cx="2006799" cy="1055665"/>
            </a:xfrm>
            <a:prstGeom prst="ellipse">
              <a:avLst/>
            </a:prstGeom>
            <a:solidFill>
              <a:schemeClr val="accent4">
                <a:lumMod val="50000"/>
                <a:lumOff val="50000"/>
              </a:schemeClr>
            </a:solidFill>
            <a:ln w="66675">
              <a:solidFill>
                <a:srgbClr val="D5EF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14063" y="1450719"/>
              <a:ext cx="2127979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/>
              <a:r>
                <a:rPr lang="en-US" sz="1650" kern="0" dirty="0">
                  <a:solidFill>
                    <a:schemeClr val="bg1"/>
                  </a:solidFill>
                  <a:latin typeface="+mn-lt"/>
                </a:rPr>
                <a:t>Public-Private Partnership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814677" y="4878555"/>
            <a:ext cx="15959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US" sz="1650" kern="0" dirty="0">
                <a:solidFill>
                  <a:schemeClr val="bg1"/>
                </a:solidFill>
                <a:latin typeface="+mn-lt"/>
              </a:rPr>
              <a:t>Commercial</a:t>
            </a:r>
          </a:p>
          <a:p>
            <a:pPr algn="ctr" defTabSz="914378"/>
            <a:r>
              <a:rPr lang="en-US" sz="1650" kern="0" dirty="0">
                <a:solidFill>
                  <a:schemeClr val="bg1"/>
                </a:solidFill>
                <a:latin typeface="+mn-lt"/>
              </a:rPr>
              <a:t>Practices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365219" y="1461018"/>
            <a:ext cx="6571612" cy="455509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eaLnBrk="0" hangingPunct="0">
              <a:tabLst>
                <a:tab pos="400050" algn="l"/>
              </a:tabLst>
            </a:pPr>
            <a:r>
              <a:rPr lang="en-US" altLang="en-US" sz="2000" b="0" dirty="0">
                <a:ea typeface="Times New Roman" panose="02020603050405020304" pitchFamily="18" charset="0"/>
                <a:cs typeface="Arial" panose="020B0604020202020204" pitchFamily="34" charset="0"/>
              </a:rPr>
              <a:t>Contracts under </a:t>
            </a:r>
            <a:r>
              <a:rPr lang="en-US" altLang="en-US" sz="2000" dirty="0">
                <a:solidFill>
                  <a:srgbClr val="00B0F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ongoing </a:t>
            </a:r>
            <a:r>
              <a:rPr lang="en-US" altLang="en-US" sz="2000" b="0" dirty="0">
                <a:solidFill>
                  <a:srgbClr val="00B0F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PPP </a:t>
            </a:r>
            <a:r>
              <a:rPr lang="en-US" altLang="en-US" sz="2000" b="0" dirty="0">
                <a:ea typeface="Times New Roman" panose="02020603050405020304" pitchFamily="18" charset="0"/>
                <a:cs typeface="Arial" panose="020B0604020202020204" pitchFamily="34" charset="0"/>
              </a:rPr>
              <a:t>activities may be financed by the Bank, </a:t>
            </a:r>
          </a:p>
          <a:p>
            <a:pPr lvl="0" defTabSz="914400" eaLnBrk="0" hangingPunct="0">
              <a:tabLst>
                <a:tab pos="400050" algn="l"/>
              </a:tabLst>
            </a:pPr>
            <a:r>
              <a:rPr lang="en-US" altLang="en-US" sz="2000" b="0" dirty="0">
                <a:ea typeface="Times New Roman" panose="02020603050405020304" pitchFamily="18" charset="0"/>
                <a:cs typeface="Arial" panose="020B0604020202020204" pitchFamily="34" charset="0"/>
              </a:rPr>
              <a:t>If:  </a:t>
            </a:r>
          </a:p>
          <a:p>
            <a:pPr marL="342900" lvl="0" indent="-342900" defTabSz="914400" eaLnBrk="0" hangingPunct="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400050" algn="l"/>
              </a:tabLst>
            </a:pPr>
            <a:r>
              <a:rPr lang="en-US" altLang="en-US" sz="2000" b="0" dirty="0">
                <a:ea typeface="Times New Roman" panose="02020603050405020304" pitchFamily="18" charset="0"/>
                <a:cs typeface="Arial" panose="020B0604020202020204" pitchFamily="34" charset="0"/>
              </a:rPr>
              <a:t>the justification, feasibility, PPP structure and contractual arrangements are acceptable </a:t>
            </a:r>
          </a:p>
          <a:p>
            <a:pPr marL="342900" lvl="0" indent="-342900" defTabSz="914400" eaLnBrk="0" hangingPunct="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400050" algn="l"/>
              </a:tabLst>
            </a:pPr>
            <a:r>
              <a:rPr lang="en-US" altLang="en-US" sz="2000" b="0" dirty="0">
                <a:ea typeface="Times New Roman" panose="02020603050405020304" pitchFamily="18" charset="0"/>
                <a:cs typeface="Arial" panose="020B0604020202020204" pitchFamily="34" charset="0"/>
              </a:rPr>
              <a:t>the selection process for the private partner is consistent with the Bank’s Core Procurement Principles 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b="0" dirty="0">
                <a:ea typeface="Times New Roman" panose="02020603050405020304" pitchFamily="18" charset="0"/>
                <a:cs typeface="Arial" panose="020B0604020202020204" pitchFamily="34" charset="0"/>
              </a:rPr>
              <a:t>there is no Conflict of Interest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b="0" dirty="0">
                <a:ea typeface="Times New Roman" panose="02020603050405020304" pitchFamily="18" charset="0"/>
                <a:cs typeface="Arial" panose="020B0604020202020204" pitchFamily="34" charset="0"/>
              </a:rPr>
              <a:t>the private partner is eligible for Bank financing 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b="0" dirty="0">
                <a:ea typeface="Times New Roman" panose="02020603050405020304" pitchFamily="18" charset="0"/>
                <a:cs typeface="Arial" panose="020B0604020202020204" pitchFamily="34" charset="0"/>
              </a:rPr>
              <a:t>Bank’s sanction requirement is agreed to apply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2000" b="0" dirty="0">
                <a:ea typeface="Times New Roman" panose="02020603050405020304" pitchFamily="18" charset="0"/>
                <a:cs typeface="Arial" panose="020B0604020202020204" pitchFamily="34" charset="0"/>
              </a:rPr>
              <a:t>Bank’s Governance requirements such as Bank’s inspection and review rights are accepted. </a:t>
            </a:r>
          </a:p>
        </p:txBody>
      </p:sp>
      <p:sp>
        <p:nvSpPr>
          <p:cNvPr id="14" name="Title 5"/>
          <p:cNvSpPr txBox="1">
            <a:spLocks/>
          </p:cNvSpPr>
          <p:nvPr/>
        </p:nvSpPr>
        <p:spPr bwMode="auto">
          <a:xfrm>
            <a:off x="421843" y="233408"/>
            <a:ext cx="84613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3200" kern="0" dirty="0">
                <a:solidFill>
                  <a:srgbClr val="002345"/>
                </a:solidFill>
                <a:ea typeface="ＭＳ Ｐゴシック" charset="0"/>
              </a:rPr>
              <a:t>Selection Arrangements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7854B5-F8BC-4D93-8D6F-43CE289A1E61}"/>
              </a:ext>
            </a:extLst>
          </p:cNvPr>
          <p:cNvSpPr txBox="1"/>
          <p:nvPr/>
        </p:nvSpPr>
        <p:spPr>
          <a:xfrm>
            <a:off x="478631" y="2728913"/>
            <a:ext cx="1400175" cy="338554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Ongoing</a:t>
            </a:r>
          </a:p>
        </p:txBody>
      </p:sp>
    </p:spTree>
    <p:extLst>
      <p:ext uri="{BB962C8B-B14F-4D97-AF65-F5344CB8AC3E}">
        <p14:creationId xmlns:p14="http://schemas.microsoft.com/office/powerpoint/2010/main" val="279838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238677" y="1472559"/>
            <a:ext cx="2068754" cy="854080"/>
            <a:chOff x="683703" y="1267087"/>
            <a:chExt cx="2758339" cy="1138773"/>
          </a:xfrm>
        </p:grpSpPr>
        <p:sp>
          <p:nvSpPr>
            <p:cNvPr id="34" name="TextBox 33"/>
            <p:cNvSpPr txBox="1"/>
            <p:nvPr/>
          </p:nvSpPr>
          <p:spPr>
            <a:xfrm>
              <a:off x="683703" y="1267087"/>
              <a:ext cx="1746454" cy="1138773"/>
            </a:xfrm>
            <a:prstGeom prst="rect">
              <a:avLst/>
            </a:prstGeom>
            <a:solidFill>
              <a:schemeClr val="accent5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950" dirty="0">
                  <a:solidFill>
                    <a:schemeClr val="bg1"/>
                  </a:solidFill>
                  <a:latin typeface="+mn-lt"/>
                </a:rPr>
                <a:t>1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1369255" y="1280392"/>
              <a:ext cx="2006799" cy="1055665"/>
            </a:xfrm>
            <a:prstGeom prst="ellipse">
              <a:avLst/>
            </a:prstGeom>
            <a:solidFill>
              <a:schemeClr val="accent5">
                <a:lumMod val="75000"/>
                <a:lumOff val="25000"/>
              </a:schemeClr>
            </a:solidFill>
            <a:ln w="66675">
              <a:solidFill>
                <a:srgbClr val="D5EF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14063" y="1450719"/>
              <a:ext cx="2127979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/>
              <a:r>
                <a:rPr lang="en-US" sz="1650" kern="0" dirty="0">
                  <a:solidFill>
                    <a:schemeClr val="bg1"/>
                  </a:solidFill>
                  <a:latin typeface="+mn-lt"/>
                </a:rPr>
                <a:t>Public-Private Partnership</a:t>
              </a:r>
            </a:p>
          </p:txBody>
        </p:sp>
      </p:grpSp>
      <p:sp>
        <p:nvSpPr>
          <p:cNvPr id="45" name="Rectangle 44"/>
          <p:cNvSpPr/>
          <p:nvPr/>
        </p:nvSpPr>
        <p:spPr>
          <a:xfrm>
            <a:off x="2257940" y="1315397"/>
            <a:ext cx="6886060" cy="49680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50"/>
              </a:spcAft>
            </a:pPr>
            <a:r>
              <a:rPr lang="en-US" altLang="en-US" sz="1800" b="0" dirty="0">
                <a:ea typeface="Times New Roman" panose="02020603050405020304" pitchFamily="18" charset="0"/>
                <a:cs typeface="Arial" panose="020B0604020202020204" pitchFamily="34" charset="0"/>
              </a:rPr>
              <a:t>Contracts under </a:t>
            </a:r>
            <a:r>
              <a:rPr lang="en-US" altLang="en-US" sz="1800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new PPP </a:t>
            </a:r>
            <a:r>
              <a:rPr lang="en-US" altLang="en-US" sz="1800" b="0" dirty="0">
                <a:ea typeface="Times New Roman" panose="02020603050405020304" pitchFamily="18" charset="0"/>
                <a:cs typeface="Arial" panose="020B0604020202020204" pitchFamily="34" charset="0"/>
              </a:rPr>
              <a:t>activities may be financed by the Bank, under the following main conditions:</a:t>
            </a:r>
          </a:p>
          <a:p>
            <a:pPr marL="685800" lvl="1" indent="-342900"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altLang="en-US" sz="1800" b="0" dirty="0">
                <a:ea typeface="Calibri" panose="020F0502020204030204" pitchFamily="34" charset="0"/>
                <a:cs typeface="Arial" panose="020B0604020202020204" pitchFamily="34" charset="0"/>
              </a:rPr>
              <a:t>consistent with the Bank’s Core Procurement Principles;</a:t>
            </a:r>
          </a:p>
          <a:p>
            <a:pPr marL="685800" lvl="1" indent="-342900"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altLang="en-US" sz="1800" b="0" dirty="0">
                <a:ea typeface="Calibri" panose="020F0502020204030204" pitchFamily="34" charset="0"/>
                <a:cs typeface="Arial" panose="020B0604020202020204" pitchFamily="34" charset="0"/>
              </a:rPr>
              <a:t>using selection methods in the procurement regulations</a:t>
            </a:r>
          </a:p>
          <a:p>
            <a:pPr marL="685800" lvl="1" indent="-342900"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1800" b="0" kern="0" dirty="0">
                <a:cs typeface="Arial" pitchFamily="34" charset="0"/>
              </a:rPr>
              <a:t>no longer restricted to open competitive bidding</a:t>
            </a:r>
          </a:p>
          <a:p>
            <a:pPr marL="685800" lvl="1" indent="-342900"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1800" b="0" kern="0" dirty="0">
                <a:cs typeface="Arial" pitchFamily="34" charset="0"/>
              </a:rPr>
              <a:t>Bank’s eligibility requirements and Anti-corruption guidelines apply</a:t>
            </a:r>
          </a:p>
          <a:p>
            <a:pPr marL="342900" indent="-285750">
              <a:spcAft>
                <a:spcPts val="150"/>
              </a:spcAft>
              <a:buFont typeface="Wingdings" panose="05000000000000000000" pitchFamily="2" charset="2"/>
              <a:buChar char="§"/>
            </a:pPr>
            <a:r>
              <a:rPr lang="en-US" sz="1800" b="0" kern="0" dirty="0">
                <a:cs typeface="Arial" pitchFamily="34" charset="0"/>
              </a:rPr>
              <a:t>the private sector partners can then procure from eligible sources using own procedures </a:t>
            </a:r>
          </a:p>
          <a:p>
            <a:pPr marL="342900" indent="-285750">
              <a:spcAft>
                <a:spcPts val="150"/>
              </a:spcAft>
              <a:buFont typeface="Wingdings" panose="05000000000000000000" pitchFamily="2" charset="2"/>
              <a:buChar char="§"/>
            </a:pPr>
            <a:r>
              <a:rPr lang="en-US" sz="1800" b="0" kern="0" dirty="0">
                <a:cs typeface="Arial" pitchFamily="34" charset="0"/>
              </a:rPr>
              <a:t>unsolicited proposals may be considered if fit for purpose and results in achieving value for money (</a:t>
            </a:r>
            <a:r>
              <a:rPr lang="en-US" sz="1800" b="0" kern="0" dirty="0" err="1">
                <a:cs typeface="Arial" pitchFamily="34" charset="0"/>
              </a:rPr>
              <a:t>vfm</a:t>
            </a:r>
            <a:r>
              <a:rPr lang="en-US" sz="1800" b="0" kern="0" dirty="0">
                <a:cs typeface="Arial" pitchFamily="34" charset="0"/>
              </a:rPr>
              <a:t>). </a:t>
            </a:r>
          </a:p>
          <a:p>
            <a:pPr marL="342900" indent="-285750">
              <a:spcAft>
                <a:spcPts val="150"/>
              </a:spcAft>
              <a:buFont typeface="Wingdings" panose="05000000000000000000" pitchFamily="2" charset="2"/>
              <a:buChar char="§"/>
            </a:pPr>
            <a:r>
              <a:rPr lang="en-US" sz="1800" b="0" kern="0" dirty="0">
                <a:cs typeface="Arial" pitchFamily="34" charset="0"/>
              </a:rPr>
              <a:t>If the unsolicited proposal will be subject to a competitive process:</a:t>
            </a:r>
          </a:p>
          <a:p>
            <a:pPr marL="685800" lvl="1" indent="-342900"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1800" b="0" dirty="0">
                <a:cs typeface="Arial" panose="020B0604020202020204" pitchFamily="34" charset="0"/>
              </a:rPr>
              <a:t>no advantage is granted to the proposer in a competitive process; or</a:t>
            </a:r>
          </a:p>
          <a:p>
            <a:pPr marL="685800" lvl="1" indent="-342900">
              <a:spcAft>
                <a:spcPts val="100"/>
              </a:spcAft>
              <a:buFont typeface="Wingdings" panose="05000000000000000000" pitchFamily="2" charset="2"/>
              <a:buChar char="§"/>
            </a:pPr>
            <a:r>
              <a:rPr lang="en-US" sz="1800" b="0" dirty="0">
                <a:cs typeface="Arial" panose="020B0604020202020204" pitchFamily="34" charset="0"/>
              </a:rPr>
              <a:t>if reasonable advantage is granted (such as a point bonus), the advantage shall be disclosed to bidders/proposers. </a:t>
            </a:r>
          </a:p>
        </p:txBody>
      </p:sp>
      <p:sp>
        <p:nvSpPr>
          <p:cNvPr id="14" name="Title 5"/>
          <p:cNvSpPr txBox="1">
            <a:spLocks/>
          </p:cNvSpPr>
          <p:nvPr/>
        </p:nvSpPr>
        <p:spPr bwMode="auto">
          <a:xfrm>
            <a:off x="421843" y="233408"/>
            <a:ext cx="84613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3200" kern="0" dirty="0">
                <a:solidFill>
                  <a:srgbClr val="002345"/>
                </a:solidFill>
                <a:ea typeface="ＭＳ Ｐゴシック" charset="0"/>
              </a:rPr>
              <a:t>Selection Arrangements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81CF8D-9939-434F-8D8B-EEF749417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644" y="233982"/>
            <a:ext cx="759730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ndes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C795D0-C22F-4DCF-8EE3-B049BFA6E051}"/>
              </a:ext>
            </a:extLst>
          </p:cNvPr>
          <p:cNvSpPr txBox="1"/>
          <p:nvPr/>
        </p:nvSpPr>
        <p:spPr>
          <a:xfrm>
            <a:off x="265311" y="2728913"/>
            <a:ext cx="1400175" cy="338554"/>
          </a:xfrm>
          <a:prstGeom prst="rect">
            <a:avLst/>
          </a:prstGeom>
          <a:solidFill>
            <a:schemeClr val="accent5">
              <a:lumMod val="75000"/>
              <a:lumOff val="25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3560094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00030" y="1609721"/>
            <a:ext cx="2019263" cy="854080"/>
            <a:chOff x="683703" y="1267087"/>
            <a:chExt cx="2692351" cy="1138773"/>
          </a:xfrm>
        </p:grpSpPr>
        <p:sp>
          <p:nvSpPr>
            <p:cNvPr id="11" name="TextBox 10"/>
            <p:cNvSpPr txBox="1"/>
            <p:nvPr/>
          </p:nvSpPr>
          <p:spPr>
            <a:xfrm>
              <a:off x="683703" y="1267087"/>
              <a:ext cx="1746454" cy="1138773"/>
            </a:xfrm>
            <a:prstGeom prst="rect">
              <a:avLst/>
            </a:prstGeom>
            <a:solidFill>
              <a:srgbClr val="FF9933"/>
            </a:solidFill>
          </p:spPr>
          <p:txBody>
            <a:bodyPr wrap="square" rtlCol="0">
              <a:spAutoFit/>
            </a:bodyPr>
            <a:lstStyle/>
            <a:p>
              <a:r>
                <a:rPr lang="en-US" sz="4950" dirty="0">
                  <a:solidFill>
                    <a:schemeClr val="bg1"/>
                  </a:solidFill>
                  <a:latin typeface="+mn-lt"/>
                </a:rPr>
                <a:t>2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1369255" y="1299246"/>
              <a:ext cx="2006799" cy="1055665"/>
            </a:xfrm>
            <a:prstGeom prst="ellipse">
              <a:avLst/>
            </a:prstGeom>
            <a:solidFill>
              <a:srgbClr val="FF9933"/>
            </a:solidFill>
            <a:ln w="66675">
              <a:solidFill>
                <a:srgbClr val="FFC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911878" y="1736679"/>
            <a:ext cx="15959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US" sz="1650" kern="0" dirty="0">
                <a:solidFill>
                  <a:schemeClr val="bg1"/>
                </a:solidFill>
                <a:latin typeface="+mn-lt"/>
              </a:rPr>
              <a:t>Commercial</a:t>
            </a:r>
          </a:p>
          <a:p>
            <a:pPr algn="ctr" defTabSz="914378"/>
            <a:r>
              <a:rPr lang="en-US" sz="1650" kern="0" dirty="0">
                <a:solidFill>
                  <a:schemeClr val="bg1"/>
                </a:solidFill>
                <a:latin typeface="+mn-lt"/>
              </a:rPr>
              <a:t>Practices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456104" y="1515479"/>
            <a:ext cx="65682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24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b="0" kern="0" dirty="0">
                <a:latin typeface="+mn-lt"/>
                <a:cs typeface="Arial" pitchFamily="34" charset="0"/>
              </a:rPr>
              <a:t>use of well established procurement arrangements used by private sector</a:t>
            </a:r>
          </a:p>
          <a:p>
            <a:pPr marL="742950" lvl="1" indent="-342900" defTabSz="91424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b="0" kern="0" dirty="0">
                <a:latin typeface="+mn-lt"/>
                <a:cs typeface="Arial" pitchFamily="34" charset="0"/>
              </a:rPr>
              <a:t>should be consistent with Bank’s Core Procurement Principles</a:t>
            </a:r>
          </a:p>
          <a:p>
            <a:pPr marL="742950" lvl="1" indent="-342900" defTabSz="91424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b="0" kern="0" dirty="0">
                <a:latin typeface="+mn-lt"/>
                <a:cs typeface="Arial" pitchFamily="34" charset="0"/>
              </a:rPr>
              <a:t>may be used for programs of Imports</a:t>
            </a:r>
          </a:p>
        </p:txBody>
      </p:sp>
      <p:sp>
        <p:nvSpPr>
          <p:cNvPr id="14" name="Title 5"/>
          <p:cNvSpPr txBox="1">
            <a:spLocks/>
          </p:cNvSpPr>
          <p:nvPr/>
        </p:nvSpPr>
        <p:spPr bwMode="auto">
          <a:xfrm>
            <a:off x="421843" y="233408"/>
            <a:ext cx="84613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3200" kern="0" dirty="0">
                <a:solidFill>
                  <a:srgbClr val="002345"/>
                </a:solidFill>
                <a:ea typeface="ＭＳ Ｐゴシック" charset="0"/>
              </a:rPr>
              <a:t>Selection Arrangements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174B5C-BEB1-49E1-96F4-AA1F697558D4}"/>
              </a:ext>
            </a:extLst>
          </p:cNvPr>
          <p:cNvGrpSpPr/>
          <p:nvPr/>
        </p:nvGrpSpPr>
        <p:grpSpPr>
          <a:xfrm>
            <a:off x="345956" y="3630088"/>
            <a:ext cx="2019263" cy="854080"/>
            <a:chOff x="683703" y="1267087"/>
            <a:chExt cx="2692351" cy="113877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BE7AEE-CA54-4193-A26C-E61D59E6B76B}"/>
                </a:ext>
              </a:extLst>
            </p:cNvPr>
            <p:cNvSpPr txBox="1"/>
            <p:nvPr/>
          </p:nvSpPr>
          <p:spPr>
            <a:xfrm>
              <a:off x="683703" y="1267087"/>
              <a:ext cx="1746454" cy="1138774"/>
            </a:xfrm>
            <a:prstGeom prst="rect">
              <a:avLst/>
            </a:prstGeom>
            <a:solidFill>
              <a:srgbClr val="E65F59"/>
            </a:solidFill>
          </p:spPr>
          <p:txBody>
            <a:bodyPr wrap="square" rtlCol="0">
              <a:spAutoFit/>
            </a:bodyPr>
            <a:lstStyle/>
            <a:p>
              <a:r>
                <a:rPr lang="en-US" sz="4950" dirty="0">
                  <a:solidFill>
                    <a:schemeClr val="bg1"/>
                  </a:solidFill>
                  <a:latin typeface="+mn-lt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AC98B7-F855-4FCF-A65F-B22CE1F283A2}"/>
                </a:ext>
              </a:extLst>
            </p:cNvPr>
            <p:cNvSpPr/>
            <p:nvPr/>
          </p:nvSpPr>
          <p:spPr>
            <a:xfrm>
              <a:off x="1369255" y="1291025"/>
              <a:ext cx="2006799" cy="1055665"/>
            </a:xfrm>
            <a:prstGeom prst="ellipse">
              <a:avLst/>
            </a:prstGeom>
            <a:solidFill>
              <a:srgbClr val="E65F59"/>
            </a:solidFill>
            <a:ln w="66675">
              <a:solidFill>
                <a:srgbClr val="F09E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A49D245-50CE-49EE-85FD-60D4D123E509}"/>
              </a:ext>
            </a:extLst>
          </p:cNvPr>
          <p:cNvSpPr/>
          <p:nvPr/>
        </p:nvSpPr>
        <p:spPr>
          <a:xfrm>
            <a:off x="2473367" y="3647511"/>
            <a:ext cx="6551007" cy="233910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b="0" kern="0" dirty="0">
                <a:cs typeface="Arial" pitchFamily="34" charset="0"/>
              </a:rPr>
              <a:t>Borrower may select UN Agency directly:</a:t>
            </a:r>
          </a:p>
          <a:p>
            <a:pPr marL="74295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b="0" kern="0" dirty="0">
                <a:cs typeface="Arial" pitchFamily="34" charset="0"/>
              </a:rPr>
              <a:t>when Agency’s expertise or rapid mobilization is critical or</a:t>
            </a:r>
          </a:p>
          <a:p>
            <a:pPr marL="74295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b="0" kern="0" dirty="0">
                <a:cs typeface="Arial" pitchFamily="34" charset="0"/>
              </a:rPr>
              <a:t>where there is urgent need of assistance or capacity constraints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b="0" kern="0" dirty="0">
                <a:cs typeface="Arial" pitchFamily="34" charset="0"/>
              </a:rPr>
              <a:t>use UN Standard Agreement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b="0" kern="0" dirty="0">
                <a:cs typeface="Arial" pitchFamily="34" charset="0"/>
              </a:rPr>
              <a:t>use Bank-UN Framework Agreement (where available)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DFEEC8-57E6-4C16-8D95-0E4F790E11CB}"/>
              </a:ext>
            </a:extLst>
          </p:cNvPr>
          <p:cNvSpPr txBox="1"/>
          <p:nvPr/>
        </p:nvSpPr>
        <p:spPr>
          <a:xfrm>
            <a:off x="823309" y="3870790"/>
            <a:ext cx="159598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US" sz="1650" kern="0" dirty="0">
                <a:solidFill>
                  <a:schemeClr val="bg1"/>
                </a:solidFill>
                <a:latin typeface="+mn-lt"/>
              </a:rPr>
              <a:t>UN Agencies</a:t>
            </a:r>
          </a:p>
        </p:txBody>
      </p:sp>
    </p:spTree>
    <p:extLst>
      <p:ext uri="{BB962C8B-B14F-4D97-AF65-F5344CB8AC3E}">
        <p14:creationId xmlns:p14="http://schemas.microsoft.com/office/powerpoint/2010/main" val="3126513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75749" y="1704248"/>
            <a:ext cx="2019263" cy="854080"/>
            <a:chOff x="683703" y="1246915"/>
            <a:chExt cx="2692351" cy="1138773"/>
          </a:xfrm>
        </p:grpSpPr>
        <p:sp>
          <p:nvSpPr>
            <p:cNvPr id="30" name="TextBox 29"/>
            <p:cNvSpPr txBox="1"/>
            <p:nvPr/>
          </p:nvSpPr>
          <p:spPr>
            <a:xfrm>
              <a:off x="683703" y="1246915"/>
              <a:ext cx="1746454" cy="1138773"/>
            </a:xfrm>
            <a:prstGeom prst="rect">
              <a:avLst/>
            </a:prstGeom>
            <a:solidFill>
              <a:srgbClr val="A0D565"/>
            </a:solidFill>
          </p:spPr>
          <p:txBody>
            <a:bodyPr wrap="square" rtlCol="0">
              <a:spAutoFit/>
            </a:bodyPr>
            <a:lstStyle/>
            <a:p>
              <a:r>
                <a:rPr lang="en-US" sz="4950" dirty="0">
                  <a:solidFill>
                    <a:schemeClr val="bg1"/>
                  </a:solidFill>
                  <a:latin typeface="+mn-lt"/>
                </a:rPr>
                <a:t>4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1369255" y="1261538"/>
              <a:ext cx="2006799" cy="1055665"/>
            </a:xfrm>
            <a:prstGeom prst="ellipse">
              <a:avLst/>
            </a:prstGeom>
            <a:solidFill>
              <a:srgbClr val="A0D565"/>
            </a:solidFill>
            <a:ln w="66675">
              <a:solidFill>
                <a:srgbClr val="CAE8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897147" y="1811007"/>
            <a:ext cx="15959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US" sz="1650" kern="0" dirty="0">
                <a:solidFill>
                  <a:schemeClr val="bg1"/>
                </a:solidFill>
                <a:latin typeface="+mn-lt"/>
              </a:rPr>
              <a:t>E-reverse auctions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500365" y="1534008"/>
            <a:ext cx="6567890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942975">
              <a:buFont typeface="Wingdings" panose="05000000000000000000" pitchFamily="2" charset="2"/>
              <a:buChar char="§"/>
            </a:pPr>
            <a:r>
              <a:rPr lang="en-US" sz="1800" b="0" kern="0" dirty="0">
                <a:cs typeface="Arial" pitchFamily="34" charset="0"/>
              </a:rPr>
              <a:t>E-reverse auction is a particular application of a RFQ</a:t>
            </a:r>
          </a:p>
          <a:p>
            <a:pPr marL="285750" indent="-285750" defTabSz="942975">
              <a:buFont typeface="Wingdings" panose="05000000000000000000" pitchFamily="2" charset="2"/>
              <a:buChar char="§"/>
            </a:pPr>
            <a:r>
              <a:rPr lang="en-US" sz="1800" b="0" kern="0" dirty="0">
                <a:cs typeface="Arial" pitchFamily="34" charset="0"/>
              </a:rPr>
              <a:t>It is a scheduled on-line auction where PQ/registered firms compete</a:t>
            </a:r>
          </a:p>
          <a:p>
            <a:pPr marL="285750" indent="-285750" defTabSz="942975">
              <a:buFont typeface="Wingdings" panose="05000000000000000000" pitchFamily="2" charset="2"/>
              <a:buChar char="§"/>
            </a:pPr>
            <a:r>
              <a:rPr lang="en-US" sz="1800" b="0" kern="0" dirty="0">
                <a:cs typeface="Arial" pitchFamily="34" charset="0"/>
              </a:rPr>
              <a:t>may be used when Borrower’s requirements are unambiguously specified and there is adequate competition</a:t>
            </a:r>
          </a:p>
          <a:p>
            <a:pPr marL="132160" indent="-132160" defTabSz="942975">
              <a:buFont typeface="Wingdings" panose="05000000000000000000" pitchFamily="2" charset="2"/>
              <a:buChar char="§"/>
            </a:pPr>
            <a:endParaRPr lang="en-US" sz="1800" b="0" kern="0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90416" y="3418085"/>
            <a:ext cx="2123191" cy="854080"/>
            <a:chOff x="683703" y="1267087"/>
            <a:chExt cx="2830922" cy="1138773"/>
          </a:xfrm>
        </p:grpSpPr>
        <p:sp>
          <p:nvSpPr>
            <p:cNvPr id="27" name="TextBox 26"/>
            <p:cNvSpPr txBox="1"/>
            <p:nvPr/>
          </p:nvSpPr>
          <p:spPr>
            <a:xfrm>
              <a:off x="683703" y="1267087"/>
              <a:ext cx="1746454" cy="1138773"/>
            </a:xfrm>
            <a:prstGeom prst="rect">
              <a:avLst/>
            </a:prstGeom>
            <a:solidFill>
              <a:srgbClr val="AEE0DC"/>
            </a:solidFill>
          </p:spPr>
          <p:txBody>
            <a:bodyPr wrap="square" rtlCol="0">
              <a:spAutoFit/>
            </a:bodyPr>
            <a:lstStyle/>
            <a:p>
              <a:r>
                <a:rPr lang="en-US" sz="4950" dirty="0">
                  <a:solidFill>
                    <a:schemeClr val="bg1"/>
                  </a:solidFill>
                  <a:latin typeface="+mn-lt"/>
                </a:rPr>
                <a:t>5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369255" y="1303396"/>
              <a:ext cx="2006799" cy="1055665"/>
            </a:xfrm>
            <a:prstGeom prst="ellipse">
              <a:avLst/>
            </a:prstGeom>
            <a:solidFill>
              <a:srgbClr val="AEE0DC"/>
            </a:solidFill>
            <a:ln w="66675">
              <a:solidFill>
                <a:srgbClr val="D5EF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86646" y="1437478"/>
              <a:ext cx="2127979" cy="800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/>
              <a:r>
                <a:rPr lang="en-US" sz="1650" kern="0" dirty="0">
                  <a:solidFill>
                    <a:schemeClr val="bg1"/>
                  </a:solidFill>
                  <a:latin typeface="+mn-lt"/>
                </a:rPr>
                <a:t>Program of Imports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413607" y="3445317"/>
            <a:ext cx="6618806" cy="28623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0" kern="0" dirty="0">
                <a:cs typeface="Arial" pitchFamily="34" charset="0"/>
              </a:rPr>
              <a:t>Covers program of imports handled by the Borrower’s public sector entities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0" kern="0" dirty="0">
                <a:cs typeface="Arial" pitchFamily="34" charset="0"/>
              </a:rPr>
              <a:t>use RFB selection method with simplified advertisement and currency provisions</a:t>
            </a:r>
          </a:p>
          <a:p>
            <a:pPr marL="895243" lvl="1" indent="-285750">
              <a:buFont typeface="Wingdings" panose="05000000000000000000" pitchFamily="2" charset="2"/>
              <a:buChar char="§"/>
            </a:pPr>
            <a:r>
              <a:rPr lang="en-US" sz="1800" b="0" kern="0" dirty="0">
                <a:cs typeface="Arial" pitchFamily="34" charset="0"/>
              </a:rPr>
              <a:t>Period for submission of bid may be reduced to 20 days</a:t>
            </a:r>
          </a:p>
          <a:p>
            <a:pPr marL="895243" lvl="1" indent="-285750">
              <a:buFont typeface="Wingdings" panose="05000000000000000000" pitchFamily="2" charset="2"/>
              <a:buChar char="§"/>
            </a:pPr>
            <a:r>
              <a:rPr lang="en-US" sz="1800" b="0" kern="0" dirty="0">
                <a:cs typeface="Arial" pitchFamily="34" charset="0"/>
              </a:rPr>
              <a:t>General Procurement Notice not required</a:t>
            </a:r>
          </a:p>
          <a:p>
            <a:pPr marL="895243" lvl="1" indent="-285750">
              <a:buFont typeface="Wingdings" panose="05000000000000000000" pitchFamily="2" charset="2"/>
              <a:buChar char="§"/>
            </a:pPr>
            <a:r>
              <a:rPr lang="en-US" sz="1800" b="0" kern="0" dirty="0">
                <a:cs typeface="Arial" pitchFamily="34" charset="0"/>
              </a:rPr>
              <a:t>Payment may be limited to one international currency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0" kern="0" dirty="0">
                <a:cs typeface="Arial" pitchFamily="34" charset="0"/>
              </a:rPr>
              <a:t>If private sector entity handles the procurement, Commercial Practices may be used.</a:t>
            </a:r>
          </a:p>
        </p:txBody>
      </p:sp>
      <p:sp>
        <p:nvSpPr>
          <p:cNvPr id="19" name="Title 5"/>
          <p:cNvSpPr txBox="1">
            <a:spLocks/>
          </p:cNvSpPr>
          <p:nvPr/>
        </p:nvSpPr>
        <p:spPr bwMode="auto">
          <a:xfrm>
            <a:off x="421843" y="233408"/>
            <a:ext cx="84613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b="0" i="0">
                <a:solidFill>
                  <a:schemeClr val="tx1"/>
                </a:solidFill>
                <a:latin typeface="+mn-lt"/>
                <a:ea typeface="MS PGothic" pitchFamily="34" charset="-128"/>
                <a:cs typeface="Andes Extra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>
                <a:solidFill>
                  <a:schemeClr val="tx1"/>
                </a:solidFill>
                <a:latin typeface="Arial" charset="0"/>
                <a:ea typeface="MS PGothic" pitchFamily="34" charset="-128"/>
                <a:cs typeface="Andes ExtraLight" pitchFamily="50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14C6D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3200" kern="0" dirty="0">
                <a:solidFill>
                  <a:srgbClr val="002345"/>
                </a:solidFill>
                <a:ea typeface="ＭＳ Ｐゴシック" charset="0"/>
              </a:rPr>
              <a:t>Selection Arrangements (cont’d)</a:t>
            </a:r>
          </a:p>
        </p:txBody>
      </p:sp>
    </p:spTree>
    <p:extLst>
      <p:ext uri="{BB962C8B-B14F-4D97-AF65-F5344CB8AC3E}">
        <p14:creationId xmlns:p14="http://schemas.microsoft.com/office/powerpoint/2010/main" val="2474741123"/>
      </p:ext>
    </p:extLst>
  </p:cSld>
  <p:clrMapOvr>
    <a:masterClrMapping/>
  </p:clrMapOvr>
</p:sld>
</file>

<file path=ppt/theme/theme1.xml><?xml version="1.0" encoding="utf-8"?>
<a:theme xmlns:a="http://schemas.openxmlformats.org/drawingml/2006/main" name="WBG-Any_Logo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ull Page Interior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Full Page Interior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WBG-Any_Logo</Template>
  <TotalTime>21012</TotalTime>
  <Words>2839</Words>
  <Application>Microsoft Office PowerPoint</Application>
  <PresentationFormat>On-screen Show (4:3)</PresentationFormat>
  <Paragraphs>636</Paragraphs>
  <Slides>34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50" baseType="lpstr">
      <vt:lpstr>MS PGothic</vt:lpstr>
      <vt:lpstr>MS PGothic</vt:lpstr>
      <vt:lpstr>Andes</vt:lpstr>
      <vt:lpstr>Andes ExtraLight</vt:lpstr>
      <vt:lpstr>Arial</vt:lpstr>
      <vt:lpstr>Arial Bold</vt:lpstr>
      <vt:lpstr>Calibri</vt:lpstr>
      <vt:lpstr>Open Sans Light</vt:lpstr>
      <vt:lpstr>Times New Roman</vt:lpstr>
      <vt:lpstr>Trebuchet MS</vt:lpstr>
      <vt:lpstr>Wingdings</vt:lpstr>
      <vt:lpstr>Wingdings 2</vt:lpstr>
      <vt:lpstr>Wingdings 3</vt:lpstr>
      <vt:lpstr>WBG-Any_Logo</vt:lpstr>
      <vt:lpstr>Full Page Interior</vt:lpstr>
      <vt:lpstr>1_Full Page Interior</vt:lpstr>
      <vt:lpstr>2016 Procurement Framework  Selection Methods and Approaches    Goods, Works, Non-consulting and   Consulting Services</vt:lpstr>
      <vt:lpstr>Goods, Works and Non-consulting Services</vt:lpstr>
      <vt:lpstr>PowerPoint Presentation</vt:lpstr>
      <vt:lpstr>Overview – Selection Methods, Market approach and Arrangements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CONSULTING SERVICES </vt:lpstr>
      <vt:lpstr>Updated RFP Consulting Services</vt:lpstr>
      <vt:lpstr>PowerPoint Presentation</vt:lpstr>
      <vt:lpstr>Overview – Selection Methods, Market approach and Arrangements</vt:lpstr>
      <vt:lpstr>Useful links</vt:lpstr>
      <vt:lpstr>PowerPoint Presentation</vt:lpstr>
      <vt:lpstr>PowerPoint Presentation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June Brodie</dc:creator>
  <cp:lastModifiedBy>Kimberly Marie Bumgarner</cp:lastModifiedBy>
  <cp:revision>382</cp:revision>
  <cp:lastPrinted>2018-03-22T14:50:14Z</cp:lastPrinted>
  <dcterms:created xsi:type="dcterms:W3CDTF">2016-11-10T21:09:04Z</dcterms:created>
  <dcterms:modified xsi:type="dcterms:W3CDTF">2018-06-05T14:49:04Z</dcterms:modified>
</cp:coreProperties>
</file>