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5" r:id="rId2"/>
    <p:sldId id="1169" r:id="rId3"/>
    <p:sldId id="1166" r:id="rId4"/>
    <p:sldId id="1167" r:id="rId5"/>
    <p:sldId id="272" r:id="rId6"/>
    <p:sldId id="1168" r:id="rId7"/>
    <p:sldId id="1164" r:id="rId8"/>
    <p:sldId id="268" r:id="rId9"/>
    <p:sldId id="273" r:id="rId10"/>
    <p:sldId id="1161" r:id="rId11"/>
    <p:sldId id="1170" r:id="rId12"/>
    <p:sldId id="264" r:id="rId1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oit Sylvain Samy Cormier" initials="BSSC" lastIdx="1" clrIdx="0">
    <p:extLst>
      <p:ext uri="{19B8F6BF-5375-455C-9EA6-DF929625EA0E}">
        <p15:presenceInfo xmlns:p15="http://schemas.microsoft.com/office/powerpoint/2012/main" userId="S-1-5-21-88094858-919529-1617787245-707777" providerId="AD"/>
      </p:ext>
    </p:extLst>
  </p:cmAuthor>
  <p:cmAuthor id="2" name="Xavier F.P. Vincent" initials="XFV" lastIdx="1" clrIdx="1">
    <p:extLst>
      <p:ext uri="{19B8F6BF-5375-455C-9EA6-DF929625EA0E}">
        <p15:presenceInfo xmlns:p15="http://schemas.microsoft.com/office/powerpoint/2012/main" userId="S-1-5-21-88094858-919529-1617787245-3168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2C3C3"/>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33EF7D-A06C-4EBD-984C-5B0F3C6669D3}" v="1" dt="2019-04-13T17:28:10.0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01" y="389"/>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CD8D9-28DA-4A98-84B6-F3EEA2D495DD}" type="datetimeFigureOut">
              <a:rPr lang="en-US" smtClean="0"/>
              <a:t>4/13/2019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AD40A4-4FF4-4BEF-AD3F-E647811750CA}" type="slidenum">
              <a:rPr lang="en-US" smtClean="0"/>
              <a:t>‹#›</a:t>
            </a:fld>
            <a:endParaRPr lang="en-US"/>
          </a:p>
        </p:txBody>
      </p:sp>
    </p:spTree>
    <p:extLst>
      <p:ext uri="{BB962C8B-B14F-4D97-AF65-F5344CB8AC3E}">
        <p14:creationId xmlns:p14="http://schemas.microsoft.com/office/powerpoint/2010/main" val="2215259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4000"/>
              </a:lnSpc>
              <a:spcBef>
                <a:spcPts val="1000"/>
              </a:spcBef>
              <a:spcAft>
                <a:spcPts val="200"/>
              </a:spcAft>
            </a:pPr>
            <a:r>
              <a:rPr lang="en-US"/>
              <a:t>THEORY OF CHANGE: Knowledge &amp; Innovation =&gt; enabling environment =&gt; investment, both private and public</a:t>
            </a:r>
          </a:p>
          <a:p>
            <a:pPr>
              <a:lnSpc>
                <a:spcPct val="94000"/>
              </a:lnSpc>
              <a:spcBef>
                <a:spcPts val="1000"/>
              </a:spcBef>
              <a:spcAft>
                <a:spcPts val="200"/>
              </a:spcAft>
            </a:pPr>
            <a:endParaRPr lang="en-US">
              <a:cs typeface="Calibri"/>
            </a:endParaRPr>
          </a:p>
          <a:p>
            <a:pPr>
              <a:lnSpc>
                <a:spcPct val="94000"/>
              </a:lnSpc>
              <a:spcBef>
                <a:spcPts val="1000"/>
              </a:spcBef>
              <a:spcAft>
                <a:spcPts val="200"/>
              </a:spcAft>
            </a:pPr>
            <a:r>
              <a:rPr lang="en-US">
                <a:cs typeface="Calibri"/>
              </a:rPr>
              <a:t>Knowledge: From data to information to raise awareness, to trigger actions &amp; demand in client countries &amp; globally/regionally, and to share &amp; generate (innovative) solutions</a:t>
            </a:r>
          </a:p>
          <a:p>
            <a:endParaRPr lang="en-US"/>
          </a:p>
        </p:txBody>
      </p:sp>
      <p:sp>
        <p:nvSpPr>
          <p:cNvPr id="4" name="Slide Number Placeholder 3"/>
          <p:cNvSpPr>
            <a:spLocks noGrp="1"/>
          </p:cNvSpPr>
          <p:nvPr>
            <p:ph type="sldNum" sz="quarter" idx="5"/>
          </p:nvPr>
        </p:nvSpPr>
        <p:spPr/>
        <p:txBody>
          <a:bodyPr/>
          <a:lstStyle/>
          <a:p>
            <a:fld id="{6AAD40A4-4FF4-4BEF-AD3F-E647811750CA}" type="slidenum">
              <a:rPr lang="en-US" smtClean="0"/>
              <a:t>5</a:t>
            </a:fld>
            <a:endParaRPr lang="en-US"/>
          </a:p>
        </p:txBody>
      </p:sp>
    </p:spTree>
    <p:extLst>
      <p:ext uri="{BB962C8B-B14F-4D97-AF65-F5344CB8AC3E}">
        <p14:creationId xmlns:p14="http://schemas.microsoft.com/office/powerpoint/2010/main" val="3625579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solidFill>
                  <a:schemeClr val="bg2"/>
                </a:solidFill>
              </a:rPr>
              <a:t>Impacts go beyond marine ecosystems. It affects k</a:t>
            </a:r>
            <a:r>
              <a:rPr lang="en-US">
                <a:solidFill>
                  <a:schemeClr val="bg2"/>
                </a:solidFill>
              </a:rPr>
              <a:t>ey </a:t>
            </a:r>
            <a:r>
              <a:rPr lang="en-US" b="1">
                <a:solidFill>
                  <a:schemeClr val="bg2"/>
                </a:solidFill>
              </a:rPr>
              <a:t>socio-economic sectors that SIDS countries depend on</a:t>
            </a:r>
            <a:r>
              <a:rPr lang="en-US">
                <a:solidFill>
                  <a:schemeClr val="bg2"/>
                </a:solidFill>
              </a:rPr>
              <a:t>: Tourism, Fisheries, Health, Coastal Development</a:t>
            </a:r>
            <a:endParaRPr lang="en-US" altLang="en-US">
              <a:solidFill>
                <a:schemeClr val="bg2"/>
              </a:solidFill>
            </a:endParaRPr>
          </a:p>
          <a:p>
            <a:endParaRPr lang="en-US"/>
          </a:p>
          <a:p>
            <a:r>
              <a:rPr lang="en-US"/>
              <a:t>About the impacts and costs:</a:t>
            </a:r>
          </a:p>
          <a:p>
            <a:r>
              <a:rPr lang="en-US">
                <a:solidFill>
                  <a:schemeClr val="accent6">
                    <a:lumMod val="75000"/>
                  </a:schemeClr>
                </a:solidFill>
                <a:latin typeface="Andes" panose="02000000000000000000" pitchFamily="50" charset="0"/>
              </a:rPr>
              <a:t>- Tourism accounts for over one quarter of GDP in at least seven SIDS and represents 9% of the overall exports (US$ 61 billion).  </a:t>
            </a:r>
          </a:p>
          <a:p>
            <a:r>
              <a:rPr lang="en-US">
                <a:solidFill>
                  <a:schemeClr val="accent6">
                    <a:lumMod val="75000"/>
                  </a:schemeClr>
                </a:solidFill>
                <a:latin typeface="Andes" panose="02000000000000000000" pitchFamily="50" charset="0"/>
              </a:rPr>
              <a:t>- Tourism revenue more than 50% of exports in some countries:  Antigua, Bahamas, Barbados, Grenada, St. Lucia, Comoros, Maldives, Cook Islands and Vanuatu </a:t>
            </a:r>
          </a:p>
          <a:p>
            <a:endParaRPr lang="en-US"/>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solidFill>
                  <a:schemeClr val="accent6">
                    <a:lumMod val="75000"/>
                  </a:schemeClr>
                </a:solidFill>
                <a:latin typeface="Andes" panose="02000000000000000000" pitchFamily="50" charset="0"/>
              </a:rPr>
              <a:t>Destruction of marine natural capital assets such as coral reefs, mangroves, and seagrass beds pose particular threats to the livelihoods of people working in tourism and those that rely on these habitats for a livelihood, fisheries and protection from storms and hurricanes.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a:solidFill>
                <a:schemeClr val="accent6">
                  <a:lumMod val="75000"/>
                </a:schemeClr>
              </a:solidFill>
              <a:latin typeface="Andes" panose="02000000000000000000" pitchFamily="50" charset="0"/>
            </a:endParaRPr>
          </a:p>
          <a:p>
            <a:r>
              <a:rPr lang="en-US"/>
              <a:t>In the next slides we are going to explain how we are addressing the issues of marine pollution and plastics:</a:t>
            </a:r>
          </a:p>
          <a:p>
            <a:endParaRPr lang="en-US"/>
          </a:p>
          <a:p>
            <a:pPr marL="171450" indent="-171450">
              <a:buFont typeface="Arial" panose="020B0604020202020204" pitchFamily="34" charset="0"/>
              <a:buChar char="•"/>
            </a:pPr>
            <a:r>
              <a:rPr lang="en-US"/>
              <a:t>First, we are investing in generating the information and analytical tools to advise governments and, initially, in key “no-regret” investments and policy reforms. </a:t>
            </a:r>
          </a:p>
          <a:p>
            <a:pPr marL="800100" lvl="1" indent="-342900">
              <a:spcAft>
                <a:spcPts val="600"/>
              </a:spcAft>
              <a:buFont typeface="Arial" panose="020B0604020202020204" pitchFamily="34" charset="0"/>
              <a:buChar char="•"/>
            </a:pPr>
            <a:r>
              <a:rPr lang="en-US">
                <a:solidFill>
                  <a:schemeClr val="tx1"/>
                </a:solidFill>
              </a:rPr>
              <a:t>Information &amp; Analytical Work</a:t>
            </a:r>
            <a:endParaRPr lang="en-US" b="0">
              <a:solidFill>
                <a:schemeClr val="tx1"/>
              </a:solidFill>
            </a:endParaRPr>
          </a:p>
          <a:p>
            <a:pPr marL="800100" lvl="1" indent="-342900">
              <a:spcAft>
                <a:spcPts val="600"/>
              </a:spcAft>
              <a:buFont typeface="Arial" panose="020B0604020202020204" pitchFamily="34" charset="0"/>
              <a:buChar char="•"/>
            </a:pPr>
            <a:r>
              <a:rPr lang="en-US">
                <a:solidFill>
                  <a:schemeClr val="tx1"/>
                </a:solidFill>
              </a:rPr>
              <a:t>Multisector Investments</a:t>
            </a:r>
            <a:r>
              <a:rPr lang="en-US" b="0">
                <a:solidFill>
                  <a:schemeClr val="tx1"/>
                </a:solidFill>
              </a:rPr>
              <a:t>: </a:t>
            </a:r>
            <a:r>
              <a:rPr lang="en-US" b="0">
                <a:solidFill>
                  <a:schemeClr val="tx1"/>
                </a:solidFill>
                <a:latin typeface="Calibri" panose="020F0502020204030204" pitchFamily="34" charset="0"/>
                <a:cs typeface="Calibri" panose="020F0502020204030204" pitchFamily="34" charset="0"/>
              </a:rPr>
              <a:t>in waste management, resource efficiency clean production, agriculture, water. circular economy, policy reforms</a:t>
            </a:r>
          </a:p>
          <a:p>
            <a:pPr marL="0" indent="0">
              <a:buFont typeface="Arial" panose="020B0604020202020204" pitchFamily="34" charset="0"/>
              <a:buNone/>
            </a:pPr>
            <a:endParaRPr lang="en-US"/>
          </a:p>
          <a:p>
            <a:pPr marL="171450" indent="-171450">
              <a:buFont typeface="Arial" panose="020B0604020202020204" pitchFamily="34" charset="0"/>
              <a:buChar char="•"/>
            </a:pPr>
            <a:r>
              <a:rPr lang="en-US"/>
              <a:t>Second, we innovate: we establish new initiatives and instruments to increase our capacity to deliver, and explore new business models and conduct “game changing” analytics </a:t>
            </a:r>
          </a:p>
          <a:p>
            <a:pPr marL="171450" indent="-171450">
              <a:buFont typeface="Arial" panose="020B0604020202020204" pitchFamily="34" charset="0"/>
              <a:buChar char="•"/>
            </a:pPr>
            <a:r>
              <a:rPr lang="en-US"/>
              <a:t>Third, we influence: we join relevant partnerships to inform and give momentum to international commitments, pushing our agenda forward.</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a:solidFill>
                <a:schemeClr val="accent6">
                  <a:lumMod val="75000"/>
                </a:schemeClr>
              </a:solidFill>
              <a:latin typeface="Andes" panose="02000000000000000000" pitchFamily="50" charset="0"/>
            </a:endParaRPr>
          </a:p>
          <a:p>
            <a:endParaRPr lang="en-US"/>
          </a:p>
          <a:p>
            <a:endParaRPr lang="en-US"/>
          </a:p>
        </p:txBody>
      </p:sp>
      <p:sp>
        <p:nvSpPr>
          <p:cNvPr id="4" name="Slide Number Placeholder 3"/>
          <p:cNvSpPr>
            <a:spLocks noGrp="1"/>
          </p:cNvSpPr>
          <p:nvPr>
            <p:ph type="sldNum" sz="quarter" idx="5"/>
          </p:nvPr>
        </p:nvSpPr>
        <p:spPr/>
        <p:txBody>
          <a:bodyPr/>
          <a:lstStyle/>
          <a:p>
            <a:fld id="{6AAD40A4-4FF4-4BEF-AD3F-E647811750CA}" type="slidenum">
              <a:rPr lang="en-US" smtClean="0"/>
              <a:t>8</a:t>
            </a:fld>
            <a:endParaRPr lang="en-US"/>
          </a:p>
        </p:txBody>
      </p:sp>
    </p:spTree>
    <p:extLst>
      <p:ext uri="{BB962C8B-B14F-4D97-AF65-F5344CB8AC3E}">
        <p14:creationId xmlns:p14="http://schemas.microsoft.com/office/powerpoint/2010/main" val="2238177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World Bank is fully supporting the Blue Economy, and marine pollution prevention in the Caribbean…</a:t>
            </a:r>
          </a:p>
          <a:p>
            <a:pPr marL="228600" indent="-228600">
              <a:buAutoNum type="arabicPeriod"/>
            </a:pPr>
            <a:r>
              <a:rPr lang="en-US"/>
              <a:t>Analytics: conducting the underpinning work needed to define a tool with </a:t>
            </a:r>
            <a:r>
              <a:rPr lang="en-US" sz="1200" kern="1200">
                <a:solidFill>
                  <a:schemeClr val="tx1"/>
                </a:solidFill>
                <a:effectLst/>
                <a:latin typeface="+mn-lt"/>
                <a:ea typeface="+mn-ea"/>
                <a:cs typeface="+mn-cs"/>
              </a:rPr>
              <a:t>a 12-point action plan for combating marine pollution in the region, targeting Caribbean SIDS. </a:t>
            </a:r>
          </a:p>
          <a:p>
            <a:pPr marL="0" indent="0">
              <a:buNone/>
            </a:pPr>
            <a:r>
              <a:rPr lang="en-US" sz="1200" kern="1200">
                <a:solidFill>
                  <a:schemeClr val="tx1"/>
                </a:solidFill>
                <a:effectLst/>
                <a:latin typeface="+mn-lt"/>
                <a:ea typeface="+mn-ea"/>
                <a:cs typeface="+mn-cs"/>
              </a:rPr>
              <a:t>OR: The report </a:t>
            </a:r>
            <a:r>
              <a:rPr lang="en-US" sz="1200" i="1" kern="1200">
                <a:solidFill>
                  <a:schemeClr val="tx1"/>
                </a:solidFill>
                <a:effectLst/>
                <a:latin typeface="+mn-lt"/>
                <a:ea typeface="+mn-ea"/>
                <a:cs typeface="+mn-cs"/>
              </a:rPr>
              <a:t>“Marine Pollution in the Caribbean: Not a Minute to Waste</a:t>
            </a:r>
            <a:r>
              <a:rPr lang="en-US" sz="1200" kern="1200">
                <a:solidFill>
                  <a:schemeClr val="tx1"/>
                </a:solidFill>
                <a:effectLst/>
                <a:latin typeface="+mn-lt"/>
                <a:ea typeface="+mn-ea"/>
                <a:cs typeface="+mn-cs"/>
              </a:rPr>
              <a:t>” provides a synopsis of the issues and impacts of marine pollu­tion in the region, and provides recommendations to enhance the region’s resilience and steer it towards a Blue Economy pathway. </a:t>
            </a:r>
            <a:endParaRPr lang="en-US"/>
          </a:p>
          <a:p>
            <a:pPr marL="228600" indent="-228600">
              <a:buAutoNum type="arabicPeriod"/>
            </a:pPr>
            <a:r>
              <a:rPr lang="en-US"/>
              <a:t>CROP [</a:t>
            </a:r>
            <a:r>
              <a:rPr lang="en-US" b="1">
                <a:solidFill>
                  <a:srgbClr val="FF0000"/>
                </a:solidFill>
              </a:rPr>
              <a:t>placeholder Michele</a:t>
            </a:r>
            <a:r>
              <a:rPr lang="en-US"/>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t>In Grenada – $30 million, we support policy reforms for fiscal resilience and the Blue Growth, and the project includes a total ban on </a:t>
            </a:r>
            <a:r>
              <a:rPr lang="en-US" err="1"/>
              <a:t>styroforam</a:t>
            </a:r>
            <a:r>
              <a:rPr lang="en-US"/>
              <a:t> food containers and plastics bags</a:t>
            </a:r>
          </a:p>
          <a:p>
            <a:pPr marL="228600" indent="-228600">
              <a:buAutoNum type="arabicPeriod"/>
            </a:pPr>
            <a:endParaRPr lang="en-US"/>
          </a:p>
        </p:txBody>
      </p:sp>
      <p:sp>
        <p:nvSpPr>
          <p:cNvPr id="4" name="Slide Number Placeholder 3"/>
          <p:cNvSpPr>
            <a:spLocks noGrp="1"/>
          </p:cNvSpPr>
          <p:nvPr>
            <p:ph type="sldNum" sz="quarter" idx="5"/>
          </p:nvPr>
        </p:nvSpPr>
        <p:spPr/>
        <p:txBody>
          <a:bodyPr/>
          <a:lstStyle/>
          <a:p>
            <a:fld id="{6AAD40A4-4FF4-4BEF-AD3F-E647811750CA}" type="slidenum">
              <a:rPr lang="en-US" smtClean="0"/>
              <a:t>9</a:t>
            </a:fld>
            <a:endParaRPr lang="en-US"/>
          </a:p>
        </p:txBody>
      </p:sp>
    </p:spTree>
    <p:extLst>
      <p:ext uri="{BB962C8B-B14F-4D97-AF65-F5344CB8AC3E}">
        <p14:creationId xmlns:p14="http://schemas.microsoft.com/office/powerpoint/2010/main" val="2233286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Pacific… </a:t>
            </a:r>
          </a:p>
          <a:p>
            <a:r>
              <a:rPr lang="en-US" u="sng"/>
              <a:t>On the left</a:t>
            </a:r>
            <a:r>
              <a:rPr lang="en-US"/>
              <a:t>:</a:t>
            </a:r>
          </a:p>
          <a:p>
            <a:r>
              <a:rPr lang="en-US"/>
              <a:t>Based on the request of the Pacific Regional Environment </a:t>
            </a:r>
            <a:r>
              <a:rPr lang="en-US" err="1"/>
              <a:t>Programme</a:t>
            </a:r>
            <a:r>
              <a:rPr lang="en-US"/>
              <a:t> (SPREP),  the World Bank is partnering with the Pacific Regional Infrastructure Facility (PRIF) to collect accurate and current information, develop a databank, and share data to inform the future development of a regional recycling network. </a:t>
            </a:r>
          </a:p>
          <a:p>
            <a:r>
              <a:rPr lang="en-US"/>
              <a:t>The Study will produce a roadmap for the establishment of the first hub of a regional recycling network in the Pacific, and recommend the infrastructure and policy interventions required. 	</a:t>
            </a:r>
          </a:p>
          <a:p>
            <a:r>
              <a:rPr lang="en-US"/>
              <a:t>Scheduled to be delivered by December 2019.</a:t>
            </a:r>
          </a:p>
          <a:p>
            <a:endParaRPr lang="en-US"/>
          </a:p>
          <a:p>
            <a:r>
              <a:rPr lang="en-US" u="sng"/>
              <a:t>On the right:</a:t>
            </a:r>
          </a:p>
          <a:p>
            <a:r>
              <a:rPr lang="en-US"/>
              <a:t>Pacific Island Countries have become increasingly concerned about pollution loads in their coastal environments, particularly as it relates to contaminants in fish. Requests have been made by Republic of Marshall Islands (RMI) and Kiribati for the World Bank to support testing and comprehensive monitoring on the pollution loads of coastal fish (e.g. heavy metals, pesticides, plastics).</a:t>
            </a:r>
          </a:p>
          <a:p>
            <a:pPr marL="171450" indent="-171450">
              <a:buFont typeface="Arial" panose="020B0604020202020204" pitchFamily="34" charset="0"/>
              <a:buChar char="•"/>
            </a:pPr>
            <a:r>
              <a:rPr lang="en-US"/>
              <a:t>The Kiribati PROP Project, to be delivered in FY20, will have a specific component dedicated to seafood safety and toxicity. </a:t>
            </a:r>
          </a:p>
          <a:p>
            <a:pPr marL="171450" indent="-171450">
              <a:buFont typeface="Arial" panose="020B0604020202020204" pitchFamily="34" charset="0"/>
              <a:buChar char="•"/>
            </a:pPr>
            <a:r>
              <a:rPr lang="en-US"/>
              <a:t>The RMI PROP activities would include an assessment of pollution loads in coastal fish, recommendations for solutions, and some measures to reduce identified pollutants. </a:t>
            </a:r>
          </a:p>
          <a:p>
            <a:endParaRPr lang="en-US"/>
          </a:p>
        </p:txBody>
      </p:sp>
      <p:sp>
        <p:nvSpPr>
          <p:cNvPr id="4" name="Slide Number Placeholder 3"/>
          <p:cNvSpPr>
            <a:spLocks noGrp="1"/>
          </p:cNvSpPr>
          <p:nvPr>
            <p:ph type="sldNum" sz="quarter" idx="5"/>
          </p:nvPr>
        </p:nvSpPr>
        <p:spPr/>
        <p:txBody>
          <a:bodyPr/>
          <a:lstStyle/>
          <a:p>
            <a:fld id="{6AAD40A4-4FF4-4BEF-AD3F-E647811750CA}" type="slidenum">
              <a:rPr lang="en-US" smtClean="0"/>
              <a:t>10</a:t>
            </a:fld>
            <a:endParaRPr lang="en-US"/>
          </a:p>
        </p:txBody>
      </p:sp>
    </p:spTree>
    <p:extLst>
      <p:ext uri="{BB962C8B-B14F-4D97-AF65-F5344CB8AC3E}">
        <p14:creationId xmlns:p14="http://schemas.microsoft.com/office/powerpoint/2010/main" val="3795000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We have established the PROBLUE, a MDTF platform that covers marine pollution with the goal to increase the Bank and client capacities to develop the Blue Economy. </a:t>
            </a:r>
          </a:p>
          <a:p>
            <a:endParaRPr lang="en-US"/>
          </a:p>
          <a:p>
            <a:r>
              <a:rPr lang="en-US"/>
              <a:t>So far 150M in commitments (50M) and pledges (100M). I want to particularly thank Iceland (</a:t>
            </a:r>
            <a:r>
              <a:rPr lang="en-US" i="1"/>
              <a:t>in the room)</a:t>
            </a:r>
            <a:r>
              <a:rPr lang="en-US" i="0"/>
              <a:t> who is one of the founders in this partnership, together with… </a:t>
            </a:r>
            <a:r>
              <a:rPr lang="en-US"/>
              <a:t>Norway, Sweden, France, Germany, EC (from PROFISH) and USA (from PROFISH).  Canada will join soon. [Xavier to confirm status for Denmark? </a:t>
            </a:r>
            <a:r>
              <a:rPr lang="en-US" b="1"/>
              <a:t>No confirmation, I took it out</a:t>
            </a:r>
            <a:r>
              <a:rPr lang="en-US"/>
              <a:t>]  </a:t>
            </a:r>
          </a:p>
          <a:p>
            <a:endParaRPr lang="en-US"/>
          </a:p>
          <a:p>
            <a:pPr marL="171450" indent="-171450">
              <a:buFont typeface="Arial" panose="020B0604020202020204" pitchFamily="34" charset="0"/>
              <a:buChar char="•"/>
            </a:pPr>
            <a:r>
              <a:rPr lang="en-US" sz="1200" b="1" kern="1200">
                <a:solidFill>
                  <a:schemeClr val="tx1"/>
                </a:solidFill>
                <a:effectLst/>
                <a:latin typeface="+mn-lt"/>
                <a:ea typeface="+mn-ea"/>
                <a:cs typeface="+mn-cs"/>
              </a:rPr>
              <a:t>PROBLUE is a new multi-donor trust fund that will support healthy and productive oceans. It supports the implementation of SDG 14, which covers the sustainable use of oceans, seas and marine resources. </a:t>
            </a:r>
            <a:endParaRPr lang="en-US" sz="1200" b="1" u="sng" kern="1200">
              <a:solidFill>
                <a:schemeClr val="tx1"/>
              </a:solidFill>
              <a:effectLst/>
              <a:latin typeface="+mn-lt"/>
              <a:ea typeface="+mn-ea"/>
              <a:cs typeface="+mn-cs"/>
            </a:endParaRPr>
          </a:p>
          <a:p>
            <a:pPr marL="0" indent="0">
              <a:buFont typeface="Arial" panose="020B0604020202020204" pitchFamily="34" charset="0"/>
              <a:buNone/>
            </a:pPr>
            <a:endParaRPr lang="fr-FR" sz="1200" b="1" u="sng" kern="1200">
              <a:solidFill>
                <a:schemeClr val="tx1"/>
              </a:solidFill>
              <a:effectLst/>
              <a:latin typeface="+mn-lt"/>
              <a:ea typeface="+mn-ea"/>
              <a:cs typeface="+mn-cs"/>
            </a:endParaRPr>
          </a:p>
          <a:p>
            <a:r>
              <a:rPr lang="en-US" sz="1200" kern="1200">
                <a:solidFill>
                  <a:schemeClr val="tx1"/>
                </a:solidFill>
                <a:effectLst/>
                <a:latin typeface="+mn-lt"/>
                <a:ea typeface="+mn-ea"/>
                <a:cs typeface="+mn-cs"/>
              </a:rPr>
              <a:t>PROBLUE focuses on four key themes: </a:t>
            </a:r>
          </a:p>
          <a:p>
            <a:pPr marL="228600" indent="-228600">
              <a:buFont typeface="+mj-lt"/>
              <a:buAutoNum type="arabicPeriod"/>
            </a:pPr>
            <a:r>
              <a:rPr lang="en-US" sz="1200" kern="1200">
                <a:solidFill>
                  <a:schemeClr val="tx1"/>
                </a:solidFill>
                <a:effectLst/>
                <a:latin typeface="+mn-lt"/>
                <a:ea typeface="+mn-ea"/>
                <a:cs typeface="+mn-cs"/>
              </a:rPr>
              <a:t>the management of fisheries and aquaculture; </a:t>
            </a:r>
          </a:p>
          <a:p>
            <a:pPr marL="228600" indent="-228600">
              <a:buFont typeface="+mj-lt"/>
              <a:buAutoNum type="arabicPeriod"/>
            </a:pPr>
            <a:r>
              <a:rPr lang="en-US" sz="1200" kern="1200">
                <a:solidFill>
                  <a:schemeClr val="tx1"/>
                </a:solidFill>
                <a:effectLst/>
                <a:latin typeface="+mn-lt"/>
                <a:ea typeface="+mn-ea"/>
                <a:cs typeface="+mn-cs"/>
              </a:rPr>
              <a:t>the threat posed to ocean health by marine pollution, including plastics; </a:t>
            </a:r>
          </a:p>
          <a:p>
            <a:pPr marL="228600" indent="-228600">
              <a:buFont typeface="+mj-lt"/>
              <a:buAutoNum type="arabicPeriod"/>
            </a:pPr>
            <a:r>
              <a:rPr lang="en-US" sz="1200" kern="1200">
                <a:solidFill>
                  <a:schemeClr val="tx1"/>
                </a:solidFill>
                <a:effectLst/>
                <a:latin typeface="+mn-lt"/>
                <a:ea typeface="+mn-ea"/>
                <a:cs typeface="+mn-cs"/>
              </a:rPr>
              <a:t>the sustainable development of key oceanic sectors such as tourism, maritime transport and offshore renewable energy; </a:t>
            </a:r>
          </a:p>
          <a:p>
            <a:pPr marL="228600" indent="-228600">
              <a:buFont typeface="+mj-lt"/>
              <a:buAutoNum type="arabicPeriod"/>
            </a:pPr>
            <a:r>
              <a:rPr lang="en-US" sz="1200" kern="1200">
                <a:solidFill>
                  <a:schemeClr val="tx1"/>
                </a:solidFill>
                <a:effectLst/>
                <a:latin typeface="+mn-lt"/>
                <a:ea typeface="+mn-ea"/>
                <a:cs typeface="+mn-cs"/>
              </a:rPr>
              <a:t>and building the capacity of governments to manage their marine and coastal resources in an integrated fashion to deliver more and long-lasting benefits to countries and communities.</a:t>
            </a:r>
            <a:endParaRPr lang="fr-FR" sz="1200" kern="120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PROBLUE as the over-arching framework for WB interventions (across GPs), not only in terms of increasing our lending interventions, but also in terms of focusing of identifying the right prioritization and sequencing of interventions and policies for the alternative solutions (re-use, re-cycle/waste management, and reduce).</a:t>
            </a:r>
            <a:endParaRPr lang="fr-FR" sz="1200" kern="1200">
              <a:solidFill>
                <a:schemeClr val="tx1"/>
              </a:solidFill>
              <a:effectLst/>
              <a:latin typeface="+mn-lt"/>
              <a:ea typeface="+mn-ea"/>
              <a:cs typeface="+mn-cs"/>
            </a:endParaRPr>
          </a:p>
          <a:p>
            <a:endParaRPr lang="en-US"/>
          </a:p>
          <a:p>
            <a:endParaRPr lang="en-US"/>
          </a:p>
        </p:txBody>
      </p:sp>
    </p:spTree>
    <p:extLst>
      <p:ext uri="{BB962C8B-B14F-4D97-AF65-F5344CB8AC3E}">
        <p14:creationId xmlns:p14="http://schemas.microsoft.com/office/powerpoint/2010/main" val="942354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FD90-11FE-3F40-85EC-92D21F019161}"/>
              </a:ext>
            </a:extLst>
          </p:cNvPr>
          <p:cNvSpPr>
            <a:spLocks noGrp="1"/>
          </p:cNvSpPr>
          <p:nvPr>
            <p:ph type="ctrTitle"/>
          </p:nvPr>
        </p:nvSpPr>
        <p:spPr>
          <a:xfrm>
            <a:off x="4661210" y="1122363"/>
            <a:ext cx="6006790" cy="2387600"/>
          </a:xfrm>
          <a:prstGeom prst="rect">
            <a:avLst/>
          </a:prstGeo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83C15A6B-585C-8F47-AD82-C0C0529F9DE6}"/>
              </a:ext>
            </a:extLst>
          </p:cNvPr>
          <p:cNvSpPr>
            <a:spLocks noGrp="1"/>
          </p:cNvSpPr>
          <p:nvPr>
            <p:ph type="subTitle" idx="1"/>
          </p:nvPr>
        </p:nvSpPr>
        <p:spPr>
          <a:xfrm>
            <a:off x="4661208" y="3602038"/>
            <a:ext cx="6006791"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64328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ne line title, one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8B0BF-849C-8940-A200-0A174BC7FBF4}"/>
              </a:ext>
            </a:extLst>
          </p:cNvPr>
          <p:cNvSpPr>
            <a:spLocks noGrp="1"/>
          </p:cNvSpPr>
          <p:nvPr>
            <p:ph type="title"/>
          </p:nvPr>
        </p:nvSpPr>
        <p:spPr>
          <a:xfrm>
            <a:off x="838200" y="365126"/>
            <a:ext cx="10515600" cy="92075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9E7D103-8510-A647-A295-3D9557456049}"/>
              </a:ext>
            </a:extLst>
          </p:cNvPr>
          <p:cNvSpPr>
            <a:spLocks noGrp="1"/>
          </p:cNvSpPr>
          <p:nvPr>
            <p:ph idx="1"/>
          </p:nvPr>
        </p:nvSpPr>
        <p:spPr>
          <a:xfrm>
            <a:off x="838200" y="1528764"/>
            <a:ext cx="105156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4438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line title, one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8B0BF-849C-8940-A200-0A174BC7FBF4}"/>
              </a:ext>
            </a:extLst>
          </p:cNvPr>
          <p:cNvSpPr>
            <a:spLocks noGrp="1"/>
          </p:cNvSpPr>
          <p:nvPr>
            <p:ph type="title"/>
          </p:nvPr>
        </p:nvSpPr>
        <p:spPr>
          <a:xfrm>
            <a:off x="838200" y="365125"/>
            <a:ext cx="10515600" cy="1325563"/>
          </a:xfrm>
          <a:prstGeom prst="rect">
            <a:avLst/>
          </a:prstGeom>
        </p:spPr>
        <p:txBody>
          <a:bodyPr/>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79E7D103-8510-A647-A295-3D9557456049}"/>
              </a:ext>
            </a:extLst>
          </p:cNvPr>
          <p:cNvSpPr>
            <a:spLocks noGrp="1"/>
          </p:cNvSpPr>
          <p:nvPr>
            <p:ph idx="1"/>
          </p:nvPr>
        </p:nvSpPr>
        <p:spPr>
          <a:xfrm>
            <a:off x="838200" y="1957388"/>
            <a:ext cx="10515600" cy="4219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0897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One line title, 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ABA-B961-6949-BCDE-21119496C2D2}"/>
              </a:ext>
            </a:extLst>
          </p:cNvPr>
          <p:cNvSpPr>
            <a:spLocks noGrp="1"/>
          </p:cNvSpPr>
          <p:nvPr>
            <p:ph type="title"/>
          </p:nvPr>
        </p:nvSpPr>
        <p:spPr>
          <a:xfrm>
            <a:off x="838200" y="365126"/>
            <a:ext cx="10515600" cy="92074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746B68E-A41B-5A46-8375-FFCC026B5571}"/>
              </a:ext>
            </a:extLst>
          </p:cNvPr>
          <p:cNvSpPr>
            <a:spLocks noGrp="1"/>
          </p:cNvSpPr>
          <p:nvPr>
            <p:ph sz="half" idx="1"/>
          </p:nvPr>
        </p:nvSpPr>
        <p:spPr>
          <a:xfrm>
            <a:off x="838200" y="1514475"/>
            <a:ext cx="5181600" cy="4662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CE788B-66EE-E749-B536-1B0C0B8B49F2}"/>
              </a:ext>
            </a:extLst>
          </p:cNvPr>
          <p:cNvSpPr>
            <a:spLocks noGrp="1"/>
          </p:cNvSpPr>
          <p:nvPr>
            <p:ph sz="half" idx="2"/>
          </p:nvPr>
        </p:nvSpPr>
        <p:spPr>
          <a:xfrm>
            <a:off x="6172200" y="1514475"/>
            <a:ext cx="5181600" cy="4662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7069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line title, 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CABA-B961-6949-BCDE-21119496C2D2}"/>
              </a:ext>
            </a:extLst>
          </p:cNvPr>
          <p:cNvSpPr>
            <a:spLocks noGrp="1"/>
          </p:cNvSpPr>
          <p:nvPr>
            <p:ph type="title"/>
          </p:nvPr>
        </p:nvSpPr>
        <p:spPr>
          <a:xfrm>
            <a:off x="838200" y="365125"/>
            <a:ext cx="10515600" cy="1325563"/>
          </a:xfrm>
          <a:prstGeom prst="rect">
            <a:avLst/>
          </a:prstGeom>
        </p:spPr>
        <p:txBody>
          <a:bodyPr/>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B746B68E-A41B-5A46-8375-FFCC026B5571}"/>
              </a:ext>
            </a:extLst>
          </p:cNvPr>
          <p:cNvSpPr>
            <a:spLocks noGrp="1"/>
          </p:cNvSpPr>
          <p:nvPr>
            <p:ph sz="half" idx="1"/>
          </p:nvPr>
        </p:nvSpPr>
        <p:spPr>
          <a:xfrm>
            <a:off x="838200" y="1957387"/>
            <a:ext cx="5181600" cy="4219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CE788B-66EE-E749-B536-1B0C0B8B49F2}"/>
              </a:ext>
            </a:extLst>
          </p:cNvPr>
          <p:cNvSpPr>
            <a:spLocks noGrp="1"/>
          </p:cNvSpPr>
          <p:nvPr>
            <p:ph sz="half" idx="2"/>
          </p:nvPr>
        </p:nvSpPr>
        <p:spPr>
          <a:xfrm>
            <a:off x="6172200" y="1957387"/>
            <a:ext cx="5181600" cy="4219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6196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98A75-3A87-F945-95AD-F131B7C456C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66588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722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8C0B1-64F3-7143-A250-A49B6203B66F}"/>
              </a:ext>
            </a:extLst>
          </p:cNvPr>
          <p:cNvSpPr>
            <a:spLocks noGrp="1"/>
          </p:cNvSpPr>
          <p:nvPr>
            <p:ph type="title"/>
          </p:nvPr>
        </p:nvSpPr>
        <p:spPr>
          <a:xfrm>
            <a:off x="839788" y="457200"/>
            <a:ext cx="3932237" cy="1600200"/>
          </a:xfrm>
          <a:prstGeom prst="rect">
            <a:avLst/>
          </a:prstGeom>
        </p:spPr>
        <p:txBody>
          <a:bodyPr anchor="ct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D07B78-EB17-6B43-A3CE-6032BF2202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8ED428-EB49-2A48-95A6-8BD2DB498B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10064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82943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ext Placeholder 2">
            <a:extLst>
              <a:ext uri="{FF2B5EF4-FFF2-40B4-BE49-F238E27FC236}">
                <a16:creationId xmlns:a16="http://schemas.microsoft.com/office/drawing/2014/main" id="{666E5039-1C2B-496D-81E6-6426E384FAA4}"/>
              </a:ext>
            </a:extLst>
          </p:cNvPr>
          <p:cNvSpPr>
            <a:spLocks noGrp="1" noChangeArrowheads="1"/>
          </p:cNvSpPr>
          <p:nvPr>
            <p:ph type="body" idx="1"/>
          </p:nvPr>
        </p:nvSpPr>
        <p:spPr bwMode="auto">
          <a:xfrm>
            <a:off x="838200" y="1900238"/>
            <a:ext cx="10515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Title Placeholder 4">
            <a:extLst>
              <a:ext uri="{FF2B5EF4-FFF2-40B4-BE49-F238E27FC236}">
                <a16:creationId xmlns:a16="http://schemas.microsoft.com/office/drawing/2014/main" id="{EBE8B192-2645-4F77-90DC-081DB2A806F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738" r:id="rId1"/>
    <p:sldLayoutId id="2147483731" r:id="rId2"/>
    <p:sldLayoutId id="2147483732" r:id="rId3"/>
    <p:sldLayoutId id="2147483733" r:id="rId4"/>
    <p:sldLayoutId id="2147483734" r:id="rId5"/>
    <p:sldLayoutId id="2147483735" r:id="rId6"/>
    <p:sldLayoutId id="2147483736" r:id="rId7"/>
    <p:sldLayoutId id="2147483737" r:id="rId8"/>
    <p:sldLayoutId id="2147483739" r:id="rId9"/>
  </p:sldLayoutIdLst>
  <p:txStyles>
    <p:titleStyle>
      <a:lvl1pPr algn="l" rtl="0" eaLnBrk="0" fontAlgn="base" hangingPunct="0">
        <a:lnSpc>
          <a:spcPct val="90000"/>
        </a:lnSpc>
        <a:spcBef>
          <a:spcPct val="0"/>
        </a:spcBef>
        <a:spcAft>
          <a:spcPct val="0"/>
        </a:spcAft>
        <a:defRPr sz="4800" b="1" kern="1200">
          <a:solidFill>
            <a:schemeClr val="tx1"/>
          </a:solidFill>
          <a:latin typeface="Cambria" panose="02040503050406030204" pitchFamily="18" charset="0"/>
          <a:ea typeface="+mj-ea"/>
          <a:cs typeface="+mj-cs"/>
        </a:defRPr>
      </a:lvl1pPr>
      <a:lvl2pPr algn="l" rtl="0" eaLnBrk="0" fontAlgn="base" hangingPunct="0">
        <a:lnSpc>
          <a:spcPct val="90000"/>
        </a:lnSpc>
        <a:spcBef>
          <a:spcPct val="0"/>
        </a:spcBef>
        <a:spcAft>
          <a:spcPct val="0"/>
        </a:spcAft>
        <a:defRPr sz="4800" b="1">
          <a:solidFill>
            <a:schemeClr val="tx1"/>
          </a:solidFill>
          <a:latin typeface="Cambria" panose="02040503050406030204" pitchFamily="18" charset="0"/>
        </a:defRPr>
      </a:lvl2pPr>
      <a:lvl3pPr algn="l" rtl="0" eaLnBrk="0" fontAlgn="base" hangingPunct="0">
        <a:lnSpc>
          <a:spcPct val="90000"/>
        </a:lnSpc>
        <a:spcBef>
          <a:spcPct val="0"/>
        </a:spcBef>
        <a:spcAft>
          <a:spcPct val="0"/>
        </a:spcAft>
        <a:defRPr sz="4800" b="1">
          <a:solidFill>
            <a:schemeClr val="tx1"/>
          </a:solidFill>
          <a:latin typeface="Cambria" panose="02040503050406030204" pitchFamily="18" charset="0"/>
        </a:defRPr>
      </a:lvl3pPr>
      <a:lvl4pPr algn="l" rtl="0" eaLnBrk="0" fontAlgn="base" hangingPunct="0">
        <a:lnSpc>
          <a:spcPct val="90000"/>
        </a:lnSpc>
        <a:spcBef>
          <a:spcPct val="0"/>
        </a:spcBef>
        <a:spcAft>
          <a:spcPct val="0"/>
        </a:spcAft>
        <a:defRPr sz="4800" b="1">
          <a:solidFill>
            <a:schemeClr val="tx1"/>
          </a:solidFill>
          <a:latin typeface="Cambria" panose="02040503050406030204" pitchFamily="18" charset="0"/>
        </a:defRPr>
      </a:lvl4pPr>
      <a:lvl5pPr algn="l" rtl="0" eaLnBrk="0" fontAlgn="base" hangingPunct="0">
        <a:lnSpc>
          <a:spcPct val="90000"/>
        </a:lnSpc>
        <a:spcBef>
          <a:spcPct val="0"/>
        </a:spcBef>
        <a:spcAft>
          <a:spcPct val="0"/>
        </a:spcAft>
        <a:defRPr sz="4800" b="1">
          <a:solidFill>
            <a:schemeClr val="tx1"/>
          </a:solidFill>
          <a:latin typeface="Cambria" panose="02040503050406030204" pitchFamily="18" charset="0"/>
        </a:defRPr>
      </a:lvl5pPr>
      <a:lvl6pPr marL="457200" algn="l" rtl="0" fontAlgn="base">
        <a:lnSpc>
          <a:spcPct val="90000"/>
        </a:lnSpc>
        <a:spcBef>
          <a:spcPct val="0"/>
        </a:spcBef>
        <a:spcAft>
          <a:spcPct val="0"/>
        </a:spcAft>
        <a:defRPr sz="5400" b="1">
          <a:solidFill>
            <a:schemeClr val="tx1"/>
          </a:solidFill>
          <a:latin typeface="Cambria" panose="02040503050406030204" pitchFamily="18" charset="0"/>
        </a:defRPr>
      </a:lvl6pPr>
      <a:lvl7pPr marL="914400" algn="l" rtl="0" fontAlgn="base">
        <a:lnSpc>
          <a:spcPct val="90000"/>
        </a:lnSpc>
        <a:spcBef>
          <a:spcPct val="0"/>
        </a:spcBef>
        <a:spcAft>
          <a:spcPct val="0"/>
        </a:spcAft>
        <a:defRPr sz="5400" b="1">
          <a:solidFill>
            <a:schemeClr val="tx1"/>
          </a:solidFill>
          <a:latin typeface="Cambria" panose="02040503050406030204" pitchFamily="18" charset="0"/>
        </a:defRPr>
      </a:lvl7pPr>
      <a:lvl8pPr marL="1371600" algn="l" rtl="0" fontAlgn="base">
        <a:lnSpc>
          <a:spcPct val="90000"/>
        </a:lnSpc>
        <a:spcBef>
          <a:spcPct val="0"/>
        </a:spcBef>
        <a:spcAft>
          <a:spcPct val="0"/>
        </a:spcAft>
        <a:defRPr sz="5400" b="1">
          <a:solidFill>
            <a:schemeClr val="tx1"/>
          </a:solidFill>
          <a:latin typeface="Cambria" panose="02040503050406030204" pitchFamily="18" charset="0"/>
        </a:defRPr>
      </a:lvl8pPr>
      <a:lvl9pPr marL="1828800" algn="l" rtl="0" fontAlgn="base">
        <a:lnSpc>
          <a:spcPct val="90000"/>
        </a:lnSpc>
        <a:spcBef>
          <a:spcPct val="0"/>
        </a:spcBef>
        <a:spcAft>
          <a:spcPct val="0"/>
        </a:spcAft>
        <a:defRPr sz="5400" b="1">
          <a:solidFill>
            <a:schemeClr val="tx1"/>
          </a:solidFill>
          <a:latin typeface="Cambria" panose="02040503050406030204" pitchFamily="18" charset="0"/>
        </a:defRPr>
      </a:lvl9pPr>
    </p:titleStyle>
    <p:bodyStyle>
      <a:lvl1pPr marL="228600" indent="-228600" algn="l" rtl="0" eaLnBrk="0" fontAlgn="base" hangingPunct="0">
        <a:lnSpc>
          <a:spcPct val="90000"/>
        </a:lnSpc>
        <a:spcBef>
          <a:spcPts val="1000"/>
        </a:spcBef>
        <a:spcAft>
          <a:spcPts val="120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ts val="1200"/>
        </a:spcAft>
        <a:buSzPct val="60000"/>
        <a:buFont typeface=".PingFang SC Regular"/>
        <a:buChar char="◎"/>
        <a:defRPr sz="2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ts val="1200"/>
        </a:spcAft>
        <a:buSzPct val="80000"/>
        <a:buFont typeface="Courier New" panose="02070309020205020404" pitchFamily="49" charset="0"/>
        <a:buChar char="o"/>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ts val="1200"/>
        </a:spcAft>
        <a:buFont typeface="Wingdings" panose="05000000000000000000" pitchFamily="2" charset="2"/>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ts val="120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4BE009-8081-0F40-BD85-0E9659B1702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99" y="0"/>
            <a:ext cx="12204399" cy="6858000"/>
          </a:xfrm>
          <a:prstGeom prst="rect">
            <a:avLst/>
          </a:prstGeom>
        </p:spPr>
      </p:pic>
      <p:sp>
        <p:nvSpPr>
          <p:cNvPr id="2050" name="Title 1">
            <a:extLst>
              <a:ext uri="{FF2B5EF4-FFF2-40B4-BE49-F238E27FC236}">
                <a16:creationId xmlns:a16="http://schemas.microsoft.com/office/drawing/2014/main" id="{F1D24326-8C66-B147-9E92-56B8F5D7BF18}"/>
              </a:ext>
            </a:extLst>
          </p:cNvPr>
          <p:cNvSpPr>
            <a:spLocks noGrp="1" noChangeArrowheads="1"/>
          </p:cNvSpPr>
          <p:nvPr>
            <p:ph type="ctrTitle"/>
          </p:nvPr>
        </p:nvSpPr>
        <p:spPr>
          <a:xfrm>
            <a:off x="2944813" y="1565275"/>
            <a:ext cx="7723187" cy="2387600"/>
          </a:xfrm>
        </p:spPr>
        <p:txBody>
          <a:bodyPr/>
          <a:lstStyle/>
          <a:p>
            <a:pPr algn="r" eaLnBrk="1" hangingPunct="1">
              <a:defRPr/>
            </a:pPr>
            <a:r>
              <a:rPr lang="en-US" altLang="en-US" sz="7200">
                <a:solidFill>
                  <a:schemeClr val="bg1"/>
                </a:solidFill>
                <a:effectLst>
                  <a:outerShdw blurRad="50800" dist="38100" dir="5400000" algn="t" rotWithShape="0">
                    <a:prstClr val="black">
                      <a:alpha val="40000"/>
                    </a:prstClr>
                  </a:outerShdw>
                </a:effectLst>
              </a:rPr>
              <a:t>Blue Economy &amp; Marine Pollution</a:t>
            </a:r>
          </a:p>
        </p:txBody>
      </p:sp>
      <p:pic>
        <p:nvPicPr>
          <p:cNvPr id="2051" name="Picture 4">
            <a:extLst>
              <a:ext uri="{FF2B5EF4-FFF2-40B4-BE49-F238E27FC236}">
                <a16:creationId xmlns:a16="http://schemas.microsoft.com/office/drawing/2014/main" id="{5E1E2DD4-FC05-4B40-AE03-458CD6C4725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18075" y="5243513"/>
            <a:ext cx="2354263"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6">
            <a:extLst>
              <a:ext uri="{FF2B5EF4-FFF2-40B4-BE49-F238E27FC236}">
                <a16:creationId xmlns:a16="http://schemas.microsoft.com/office/drawing/2014/main" id="{8CCC7B59-A3B8-40E0-88AA-B86E9165511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986838" y="5635625"/>
            <a:ext cx="15573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E3F0F4F8-6B7F-B94B-B5F7-EE62E8CE0A37}"/>
              </a:ext>
            </a:extLst>
          </p:cNvPr>
          <p:cNvSpPr/>
          <p:nvPr/>
        </p:nvSpPr>
        <p:spPr>
          <a:xfrm>
            <a:off x="5768966" y="4206875"/>
            <a:ext cx="4899034" cy="923330"/>
          </a:xfrm>
          <a:prstGeom prst="rect">
            <a:avLst/>
          </a:prstGeom>
          <a:noFill/>
        </p:spPr>
        <p:txBody>
          <a:bodyPr wrap="none">
            <a:spAutoFit/>
          </a:bodyPr>
          <a:lstStyle/>
          <a:p>
            <a:pPr algn="r" fontAlgn="auto">
              <a:spcAft>
                <a:spcPts val="0"/>
              </a:spcAft>
              <a:defRPr/>
            </a:pPr>
            <a:r>
              <a:rPr lang="en-US" b="1">
                <a:solidFill>
                  <a:schemeClr val="bg1"/>
                </a:solidFill>
                <a:effectLst>
                  <a:outerShdw blurRad="368300" dir="5400000" algn="t" rotWithShape="0">
                    <a:prstClr val="black">
                      <a:alpha val="83000"/>
                    </a:prstClr>
                  </a:outerShdw>
                </a:effectLst>
                <a:latin typeface="Open Sans SemiBold" panose="020B0606030504020204" pitchFamily="34" charset="0"/>
                <a:ea typeface="Open Sans SemiBold" panose="020B0606030504020204" pitchFamily="34" charset="0"/>
                <a:cs typeface="Open Sans SemiBold" panose="020B0606030504020204" pitchFamily="34" charset="0"/>
              </a:rPr>
              <a:t>KARIN KEMPER, SENIOR DIRECTOR, </a:t>
            </a:r>
          </a:p>
          <a:p>
            <a:pPr algn="r" fontAlgn="auto">
              <a:spcAft>
                <a:spcPts val="0"/>
              </a:spcAft>
              <a:defRPr/>
            </a:pPr>
            <a:r>
              <a:rPr lang="en-US" b="1">
                <a:solidFill>
                  <a:schemeClr val="bg1"/>
                </a:solidFill>
                <a:effectLst>
                  <a:outerShdw blurRad="368300" dir="5400000" algn="t" rotWithShape="0">
                    <a:prstClr val="black">
                      <a:alpha val="83000"/>
                    </a:prstClr>
                  </a:outerShdw>
                </a:effectLst>
                <a:latin typeface="Open Sans SemiBold" panose="020B0606030504020204" pitchFamily="34" charset="0"/>
                <a:ea typeface="Open Sans SemiBold" panose="020B0606030504020204" pitchFamily="34" charset="0"/>
                <a:cs typeface="Open Sans SemiBold" panose="020B0606030504020204" pitchFamily="34" charset="0"/>
              </a:rPr>
              <a:t>ENVIRONMENT AND NATURAL RESOURCES</a:t>
            </a:r>
          </a:p>
          <a:p>
            <a:pPr algn="r" fontAlgn="auto">
              <a:spcAft>
                <a:spcPts val="0"/>
              </a:spcAft>
              <a:defRPr/>
            </a:pPr>
            <a:r>
              <a:rPr lang="en-US" b="1">
                <a:solidFill>
                  <a:schemeClr val="bg1"/>
                </a:solidFill>
                <a:effectLst>
                  <a:outerShdw blurRad="368300" dir="5400000" algn="t" rotWithShape="0">
                    <a:prstClr val="black">
                      <a:alpha val="83000"/>
                    </a:prstClr>
                  </a:outerShdw>
                </a:effectLst>
                <a:latin typeface="Open Sans SemiBold" panose="020B0606030504020204" pitchFamily="34" charset="0"/>
                <a:ea typeface="Open Sans SemiBold" panose="020B0606030504020204" pitchFamily="34" charset="0"/>
                <a:cs typeface="Open Sans SemiBold" panose="020B0606030504020204" pitchFamily="34" charset="0"/>
              </a:rPr>
              <a:t>13 APRIL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169" name="Title 1">
            <a:extLst>
              <a:ext uri="{FF2B5EF4-FFF2-40B4-BE49-F238E27FC236}">
                <a16:creationId xmlns:a16="http://schemas.microsoft.com/office/drawing/2014/main" id="{BCB9D938-D48C-40E3-BC98-8AAC337F0391}"/>
              </a:ext>
            </a:extLst>
          </p:cNvPr>
          <p:cNvSpPr>
            <a:spLocks noGrp="1" noChangeArrowheads="1"/>
          </p:cNvSpPr>
          <p:nvPr>
            <p:ph type="title"/>
          </p:nvPr>
        </p:nvSpPr>
        <p:spPr/>
        <p:txBody>
          <a:bodyPr/>
          <a:lstStyle/>
          <a:p>
            <a:pPr eaLnBrk="1" hangingPunct="1"/>
            <a:r>
              <a:rPr lang="en-US" altLang="en-US">
                <a:solidFill>
                  <a:schemeClr val="bg1"/>
                </a:solidFill>
                <a:effectLst>
                  <a:outerShdw blurRad="50800" dist="38100" dir="2700000" algn="tl" rotWithShape="0">
                    <a:prstClr val="black">
                      <a:alpha val="40000"/>
                    </a:prstClr>
                  </a:outerShdw>
                </a:effectLst>
                <a:latin typeface="Cambria"/>
              </a:rPr>
              <a:t>Customizing solutions to the Pacific Islands challenges</a:t>
            </a:r>
          </a:p>
        </p:txBody>
      </p:sp>
      <p:sp>
        <p:nvSpPr>
          <p:cNvPr id="3" name="Content Placeholder 2">
            <a:extLst>
              <a:ext uri="{FF2B5EF4-FFF2-40B4-BE49-F238E27FC236}">
                <a16:creationId xmlns:a16="http://schemas.microsoft.com/office/drawing/2014/main" id="{2B680A98-27D8-40C6-B5F0-A07B151C9BA4}"/>
              </a:ext>
            </a:extLst>
          </p:cNvPr>
          <p:cNvSpPr>
            <a:spLocks noGrp="1"/>
          </p:cNvSpPr>
          <p:nvPr>
            <p:ph idx="1"/>
          </p:nvPr>
        </p:nvSpPr>
        <p:spPr>
          <a:xfrm>
            <a:off x="5361709" y="1957388"/>
            <a:ext cx="5992090" cy="4535487"/>
          </a:xfrm>
          <a:solidFill>
            <a:schemeClr val="tx2">
              <a:alpha val="35000"/>
            </a:schemeClr>
          </a:solidFill>
          <a:ln>
            <a:noFill/>
          </a:ln>
        </p:spPr>
        <p:txBody>
          <a:bodyPr/>
          <a:lstStyle/>
          <a:p>
            <a:pPr>
              <a:lnSpc>
                <a:spcPct val="100000"/>
              </a:lnSpc>
              <a:spcBef>
                <a:spcPts val="0"/>
              </a:spcBef>
              <a:spcAft>
                <a:spcPts val="0"/>
              </a:spcAft>
            </a:pPr>
            <a:r>
              <a:rPr lang="en-US" altLang="en-US">
                <a:solidFill>
                  <a:schemeClr val="bg1"/>
                </a:solidFill>
                <a:latin typeface="Cambria"/>
              </a:rPr>
              <a:t>Fiji Eastern Pacific Regional Recycling Network Scoping Study</a:t>
            </a:r>
          </a:p>
          <a:p>
            <a:pPr lvl="1">
              <a:lnSpc>
                <a:spcPct val="100000"/>
              </a:lnSpc>
              <a:spcBef>
                <a:spcPts val="0"/>
              </a:spcBef>
              <a:spcAft>
                <a:spcPts val="0"/>
              </a:spcAft>
            </a:pPr>
            <a:r>
              <a:rPr lang="en-US" sz="2400">
                <a:solidFill>
                  <a:schemeClr val="bg1"/>
                </a:solidFill>
                <a:latin typeface="Cambria"/>
              </a:rPr>
              <a:t>Roadmap for 1</a:t>
            </a:r>
            <a:r>
              <a:rPr lang="en-US" sz="2400" baseline="30000">
                <a:solidFill>
                  <a:schemeClr val="bg1"/>
                </a:solidFill>
                <a:latin typeface="Cambria"/>
              </a:rPr>
              <a:t>st</a:t>
            </a:r>
            <a:r>
              <a:rPr lang="en-US" sz="2400">
                <a:solidFill>
                  <a:schemeClr val="bg1"/>
                </a:solidFill>
                <a:latin typeface="Cambria"/>
              </a:rPr>
              <a:t> hub of a regional recycling network</a:t>
            </a:r>
          </a:p>
          <a:p>
            <a:r>
              <a:rPr lang="en-US">
                <a:solidFill>
                  <a:schemeClr val="bg1"/>
                </a:solidFill>
                <a:latin typeface="Cambria"/>
              </a:rPr>
              <a:t>Pacific Islands Regional </a:t>
            </a:r>
            <a:r>
              <a:rPr lang="en-US" err="1">
                <a:solidFill>
                  <a:schemeClr val="bg1"/>
                </a:solidFill>
                <a:latin typeface="Cambria"/>
              </a:rPr>
              <a:t>Oceanscape</a:t>
            </a:r>
            <a:r>
              <a:rPr lang="en-US">
                <a:solidFill>
                  <a:schemeClr val="bg1"/>
                </a:solidFill>
                <a:latin typeface="Cambria"/>
              </a:rPr>
              <a:t> Program: coastal pollution</a:t>
            </a:r>
          </a:p>
          <a:p>
            <a:pPr lvl="1"/>
            <a:r>
              <a:rPr lang="en-US" sz="2400">
                <a:solidFill>
                  <a:schemeClr val="bg1"/>
                </a:solidFill>
                <a:latin typeface="Cambria"/>
              </a:rPr>
              <a:t>Kiribati: specific component dedicated to seafood safety and toxicity</a:t>
            </a:r>
          </a:p>
          <a:p>
            <a:pPr lvl="1"/>
            <a:r>
              <a:rPr lang="en-US" altLang="en-US" sz="2400">
                <a:solidFill>
                  <a:schemeClr val="bg1"/>
                </a:solidFill>
                <a:latin typeface="Cambria"/>
              </a:rPr>
              <a:t>RMI: assessment of pollution loads in coastal fish and measures to reduce pollution</a:t>
            </a:r>
            <a:endParaRPr lang="en-US">
              <a:solidFill>
                <a:schemeClr val="bg1"/>
              </a:solidFill>
            </a:endParaRPr>
          </a:p>
        </p:txBody>
      </p:sp>
    </p:spTree>
    <p:extLst>
      <p:ext uri="{BB962C8B-B14F-4D97-AF65-F5344CB8AC3E}">
        <p14:creationId xmlns:p14="http://schemas.microsoft.com/office/powerpoint/2010/main" val="3427517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51E9F70E-C7B8-434D-B850-49C9F024F33B}"/>
              </a:ext>
            </a:extLst>
          </p:cNvPr>
          <p:cNvSpPr>
            <a:spLocks noGrp="1"/>
          </p:cNvSpPr>
          <p:nvPr>
            <p:ph type="title"/>
          </p:nvPr>
        </p:nvSpPr>
        <p:spPr/>
        <p:txBody>
          <a:bodyPr>
            <a:noAutofit/>
          </a:bodyPr>
          <a:lstStyle/>
          <a:p>
            <a:r>
              <a:rPr lang="en-US" b="1">
                <a:solidFill>
                  <a:schemeClr val="bg1"/>
                </a:solidFill>
                <a:latin typeface="Cambria"/>
              </a:rPr>
              <a:t>PROBLUE</a:t>
            </a:r>
            <a:r>
              <a:rPr lang="en-US">
                <a:solidFill>
                  <a:schemeClr val="bg1"/>
                </a:solidFill>
                <a:latin typeface="Cambria"/>
              </a:rPr>
              <a:t> – Multi-Donor Platform </a:t>
            </a:r>
            <a:r>
              <a:rPr lang="en-US" b="1">
                <a:solidFill>
                  <a:schemeClr val="bg1"/>
                </a:solidFill>
                <a:latin typeface="Cambria"/>
              </a:rPr>
              <a:t>for</a:t>
            </a:r>
            <a:r>
              <a:rPr lang="en-US">
                <a:solidFill>
                  <a:schemeClr val="bg1"/>
                </a:solidFill>
                <a:latin typeface="Cambria"/>
              </a:rPr>
              <a:t> Blue Economy</a:t>
            </a:r>
          </a:p>
        </p:txBody>
      </p:sp>
      <p:pic>
        <p:nvPicPr>
          <p:cNvPr id="3" name="Picture 2">
            <a:extLst>
              <a:ext uri="{FF2B5EF4-FFF2-40B4-BE49-F238E27FC236}">
                <a16:creationId xmlns:a16="http://schemas.microsoft.com/office/drawing/2014/main" id="{1BCDB402-56E0-F246-8765-35E764A56D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5750" y="1866794"/>
            <a:ext cx="9080500" cy="2570868"/>
          </a:xfrm>
          <a:prstGeom prst="rect">
            <a:avLst/>
          </a:prstGeom>
        </p:spPr>
      </p:pic>
      <p:sp>
        <p:nvSpPr>
          <p:cNvPr id="13" name="Rectangle 12">
            <a:extLst>
              <a:ext uri="{FF2B5EF4-FFF2-40B4-BE49-F238E27FC236}">
                <a16:creationId xmlns:a16="http://schemas.microsoft.com/office/drawing/2014/main" id="{F2210DED-157A-4030-9D72-F9466BF77739}"/>
              </a:ext>
            </a:extLst>
          </p:cNvPr>
          <p:cNvSpPr/>
          <p:nvPr/>
        </p:nvSpPr>
        <p:spPr>
          <a:xfrm>
            <a:off x="1558578" y="1866517"/>
            <a:ext cx="1994437" cy="1661993"/>
          </a:xfrm>
          <a:prstGeom prst="rect">
            <a:avLst/>
          </a:prstGeom>
        </p:spPr>
        <p:txBody>
          <a:bodyPr wrap="square">
            <a:spAutoFit/>
          </a:bodyPr>
          <a:lstStyle/>
          <a:p>
            <a:pPr lvl="0" algn="ctr" defTabSz="800100">
              <a:spcBef>
                <a:spcPct val="0"/>
              </a:spcBef>
              <a:spcAft>
                <a:spcPts val="0"/>
              </a:spcAft>
            </a:pP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Pillar 1</a:t>
            </a:r>
          </a:p>
          <a:p>
            <a:pPr lvl="0" algn="ctr" defTabSz="800100">
              <a:spcBef>
                <a:spcPct val="0"/>
              </a:spcBef>
              <a:spcAft>
                <a:spcPts val="0"/>
              </a:spcAft>
            </a:pP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lvl="0" algn="ctr" defTabSz="800100">
              <a:spcBef>
                <a:spcPct val="0"/>
              </a:spcBef>
              <a:spcAft>
                <a:spcPts val="0"/>
              </a:spcAft>
            </a:pP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lvl="0" algn="ctr" defTabSz="800100">
              <a:spcBef>
                <a:spcPct val="0"/>
              </a:spcBef>
              <a:spcAft>
                <a:spcPts val="0"/>
              </a:spcAft>
            </a:pPr>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Improved </a:t>
            </a:r>
          </a:p>
          <a:p>
            <a:pPr lvl="0" algn="ctr" defTabSz="800100">
              <a:spcBef>
                <a:spcPct val="0"/>
              </a:spcBef>
              <a:spcAft>
                <a:spcPts val="0"/>
              </a:spcAft>
            </a:pPr>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Fisheries Governance </a:t>
            </a:r>
          </a:p>
        </p:txBody>
      </p:sp>
      <p:sp>
        <p:nvSpPr>
          <p:cNvPr id="14" name="Rectangle 13">
            <a:extLst>
              <a:ext uri="{FF2B5EF4-FFF2-40B4-BE49-F238E27FC236}">
                <a16:creationId xmlns:a16="http://schemas.microsoft.com/office/drawing/2014/main" id="{73B1A75E-1C18-4402-863E-1103D0163864}"/>
              </a:ext>
            </a:extLst>
          </p:cNvPr>
          <p:cNvSpPr/>
          <p:nvPr/>
        </p:nvSpPr>
        <p:spPr>
          <a:xfrm>
            <a:off x="3932687" y="1885264"/>
            <a:ext cx="1994437" cy="1908215"/>
          </a:xfrm>
          <a:prstGeom prst="rect">
            <a:avLst/>
          </a:prstGeom>
        </p:spPr>
        <p:txBody>
          <a:bodyPr wrap="square">
            <a:spAutoFit/>
          </a:bodyPr>
          <a:lstStyle/>
          <a:p>
            <a:pPr lvl="0" algn="ctr">
              <a:spcAft>
                <a:spcPts val="0"/>
              </a:spcAft>
            </a:pP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Pillar 2 </a:t>
            </a:r>
          </a:p>
          <a:p>
            <a:pPr lvl="0" algn="ctr">
              <a:spcAft>
                <a:spcPts val="0"/>
              </a:spcAft>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pPr lvl="0" algn="ctr">
              <a:spcAft>
                <a:spcPts val="0"/>
              </a:spcAft>
            </a:pP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lvl="0" algn="ctr">
              <a:spcAft>
                <a:spcPts val="0"/>
              </a:spcAft>
            </a:pPr>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Marine Pollution Management, including Marine Litter (Plastics)</a:t>
            </a:r>
          </a:p>
        </p:txBody>
      </p:sp>
      <p:sp>
        <p:nvSpPr>
          <p:cNvPr id="17" name="Rectangle 16">
            <a:extLst>
              <a:ext uri="{FF2B5EF4-FFF2-40B4-BE49-F238E27FC236}">
                <a16:creationId xmlns:a16="http://schemas.microsoft.com/office/drawing/2014/main" id="{2B11F643-D880-4637-B336-54E1648EF798}"/>
              </a:ext>
            </a:extLst>
          </p:cNvPr>
          <p:cNvSpPr/>
          <p:nvPr/>
        </p:nvSpPr>
        <p:spPr>
          <a:xfrm>
            <a:off x="6306796" y="1866517"/>
            <a:ext cx="1942461" cy="1415772"/>
          </a:xfrm>
          <a:prstGeom prst="rect">
            <a:avLst/>
          </a:prstGeom>
        </p:spPr>
        <p:txBody>
          <a:bodyPr wrap="square">
            <a:spAutoFit/>
          </a:bodyPr>
          <a:lstStyle/>
          <a:p>
            <a:pPr lvl="0" algn="ctr">
              <a:spcAft>
                <a:spcPts val="0"/>
              </a:spcAft>
            </a:pP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Pillar 3</a:t>
            </a:r>
          </a:p>
          <a:p>
            <a:pPr lvl="0" algn="ctr">
              <a:spcAft>
                <a:spcPts val="0"/>
              </a:spcAft>
            </a:pPr>
            <a:endParaRPr lang="en-US"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lvl="0" algn="ctr">
              <a:spcAft>
                <a:spcPts val="0"/>
              </a:spcAft>
            </a:pPr>
            <a:endParaRPr lang="en-US"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pPr lvl="0" algn="ctr">
              <a:spcAft>
                <a:spcPts val="0"/>
              </a:spcAft>
            </a:pPr>
            <a:r>
              <a:rPr lang="en-US" sz="1600" b="1" dirty="0" err="1">
                <a:solidFill>
                  <a:schemeClr val="tx2"/>
                </a:solidFill>
                <a:latin typeface="Open Sans" panose="020B0606030504020204" pitchFamily="34" charset="0"/>
                <a:ea typeface="Open Sans" panose="020B0606030504020204" pitchFamily="34" charset="0"/>
                <a:cs typeface="Open Sans" panose="020B0606030504020204" pitchFamily="34" charset="0"/>
              </a:rPr>
              <a:t>Blueing</a:t>
            </a:r>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 of Oceanic Sectors</a:t>
            </a:r>
          </a:p>
        </p:txBody>
      </p:sp>
      <p:sp>
        <p:nvSpPr>
          <p:cNvPr id="16" name="Rectangle 15">
            <a:extLst>
              <a:ext uri="{FF2B5EF4-FFF2-40B4-BE49-F238E27FC236}">
                <a16:creationId xmlns:a16="http://schemas.microsoft.com/office/drawing/2014/main" id="{D1F34F30-8BBD-42FA-AFB5-89EF9BE4CF4C}"/>
              </a:ext>
            </a:extLst>
          </p:cNvPr>
          <p:cNvSpPr/>
          <p:nvPr/>
        </p:nvSpPr>
        <p:spPr>
          <a:xfrm>
            <a:off x="8635707" y="1860551"/>
            <a:ext cx="2000543" cy="1661993"/>
          </a:xfrm>
          <a:prstGeom prst="rect">
            <a:avLst/>
          </a:prstGeom>
        </p:spPr>
        <p:txBody>
          <a:bodyPr wrap="square">
            <a:spAutoFit/>
          </a:bodyPr>
          <a:lstStyle/>
          <a:p>
            <a:pPr lvl="0" algn="ctr">
              <a:spcAft>
                <a:spcPts val="0"/>
              </a:spcAft>
            </a:pP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Pillar 4</a:t>
            </a:r>
          </a:p>
          <a:p>
            <a:pPr lvl="0" algn="ctr">
              <a:spcAft>
                <a:spcPts val="0"/>
              </a:spcAft>
            </a:pP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lvl="0" algn="ctr">
              <a:spcAft>
                <a:spcPts val="0"/>
              </a:spcAft>
            </a:pP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lvl="0" algn="ctr">
              <a:spcAft>
                <a:spcPts val="0"/>
              </a:spcAft>
            </a:pPr>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Integrated </a:t>
            </a:r>
          </a:p>
          <a:p>
            <a:pPr lvl="0" algn="ctr">
              <a:spcAft>
                <a:spcPts val="0"/>
              </a:spcAft>
            </a:pPr>
            <a:r>
              <a:rPr lang="en-US"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Seascape Approach</a:t>
            </a:r>
          </a:p>
        </p:txBody>
      </p:sp>
      <p:pic>
        <p:nvPicPr>
          <p:cNvPr id="7" name="Picture 6">
            <a:extLst>
              <a:ext uri="{FF2B5EF4-FFF2-40B4-BE49-F238E27FC236}">
                <a16:creationId xmlns:a16="http://schemas.microsoft.com/office/drawing/2014/main" id="{C33472BB-5DB8-B541-8F06-840F74A5E390}"/>
              </a:ext>
            </a:extLst>
          </p:cNvPr>
          <p:cNvPicPr>
            <a:picLocks noChangeAspect="1"/>
          </p:cNvPicPr>
          <p:nvPr/>
        </p:nvPicPr>
        <p:blipFill>
          <a:blip r:embed="rId5"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320430" y="3824430"/>
            <a:ext cx="470731" cy="470731"/>
          </a:xfrm>
          <a:prstGeom prst="rect">
            <a:avLst/>
          </a:prstGeom>
        </p:spPr>
      </p:pic>
      <p:pic>
        <p:nvPicPr>
          <p:cNvPr id="11" name="Picture 10">
            <a:extLst>
              <a:ext uri="{FF2B5EF4-FFF2-40B4-BE49-F238E27FC236}">
                <a16:creationId xmlns:a16="http://schemas.microsoft.com/office/drawing/2014/main" id="{DB2A41B5-6ECE-A948-A579-6123CAE3F598}"/>
              </a:ext>
            </a:extLst>
          </p:cNvPr>
          <p:cNvPicPr>
            <a:picLocks noChangeAspect="1"/>
          </p:cNvPicPr>
          <p:nvPr/>
        </p:nvPicPr>
        <p:blipFill>
          <a:blip r:embed="rId6"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694539" y="3824430"/>
            <a:ext cx="470731" cy="470731"/>
          </a:xfrm>
          <a:prstGeom prst="rect">
            <a:avLst/>
          </a:prstGeom>
        </p:spPr>
      </p:pic>
      <p:pic>
        <p:nvPicPr>
          <p:cNvPr id="19" name="Picture 18">
            <a:extLst>
              <a:ext uri="{FF2B5EF4-FFF2-40B4-BE49-F238E27FC236}">
                <a16:creationId xmlns:a16="http://schemas.microsoft.com/office/drawing/2014/main" id="{DF4F9AFC-B972-E247-A22C-58CC60AD631C}"/>
              </a:ext>
            </a:extLst>
          </p:cNvPr>
          <p:cNvPicPr>
            <a:picLocks noChangeAspect="1"/>
          </p:cNvPicPr>
          <p:nvPr/>
        </p:nvPicPr>
        <p:blipFill>
          <a:blip r:embed="rId7"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015068" y="3757852"/>
            <a:ext cx="603885" cy="603885"/>
          </a:xfrm>
          <a:prstGeom prst="rect">
            <a:avLst/>
          </a:prstGeom>
        </p:spPr>
      </p:pic>
      <p:pic>
        <p:nvPicPr>
          <p:cNvPr id="25" name="Picture 24">
            <a:extLst>
              <a:ext uri="{FF2B5EF4-FFF2-40B4-BE49-F238E27FC236}">
                <a16:creationId xmlns:a16="http://schemas.microsoft.com/office/drawing/2014/main" id="{955ECE3A-4CB2-1543-BC51-C6254046300E}"/>
              </a:ext>
            </a:extLst>
          </p:cNvPr>
          <p:cNvPicPr>
            <a:picLocks noChangeAspect="1"/>
          </p:cNvPicPr>
          <p:nvPr/>
        </p:nvPicPr>
        <p:blipFill>
          <a:blip r:embed="rId8"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267567" y="3633197"/>
            <a:ext cx="792107" cy="792107"/>
          </a:xfrm>
          <a:prstGeom prst="rect">
            <a:avLst/>
          </a:prstGeom>
        </p:spPr>
      </p:pic>
      <p:grpSp>
        <p:nvGrpSpPr>
          <p:cNvPr id="33" name="Group 32">
            <a:extLst>
              <a:ext uri="{FF2B5EF4-FFF2-40B4-BE49-F238E27FC236}">
                <a16:creationId xmlns:a16="http://schemas.microsoft.com/office/drawing/2014/main" id="{ED6E7987-A82B-BB4E-8239-64CD7C497B22}"/>
              </a:ext>
            </a:extLst>
          </p:cNvPr>
          <p:cNvGrpSpPr/>
          <p:nvPr/>
        </p:nvGrpSpPr>
        <p:grpSpPr>
          <a:xfrm>
            <a:off x="1562482" y="4608519"/>
            <a:ext cx="9080501" cy="938510"/>
            <a:chOff x="1562482" y="3666189"/>
            <a:chExt cx="9080501" cy="938510"/>
          </a:xfrm>
        </p:grpSpPr>
        <p:pic>
          <p:nvPicPr>
            <p:cNvPr id="31" name="Picture 30">
              <a:extLst>
                <a:ext uri="{FF2B5EF4-FFF2-40B4-BE49-F238E27FC236}">
                  <a16:creationId xmlns:a16="http://schemas.microsoft.com/office/drawing/2014/main" id="{211989CB-44E4-9F4C-B29E-D85B238613EC}"/>
                </a:ext>
              </a:extLst>
            </p:cNvPr>
            <p:cNvPicPr>
              <a:picLocks noChangeAspect="1"/>
            </p:cNvPicPr>
            <p:nvPr/>
          </p:nvPicPr>
          <p:blipFill>
            <a:blip r:embed="rId9"/>
            <a:stretch>
              <a:fillRect/>
            </a:stretch>
          </p:blipFill>
          <p:spPr>
            <a:xfrm rot="16200000">
              <a:off x="5633478" y="-404806"/>
              <a:ext cx="938510" cy="9080500"/>
            </a:xfrm>
            <a:prstGeom prst="rect">
              <a:avLst/>
            </a:prstGeom>
          </p:spPr>
        </p:pic>
        <p:sp>
          <p:nvSpPr>
            <p:cNvPr id="32" name="Rectangle 31">
              <a:extLst>
                <a:ext uri="{FF2B5EF4-FFF2-40B4-BE49-F238E27FC236}">
                  <a16:creationId xmlns:a16="http://schemas.microsoft.com/office/drawing/2014/main" id="{64760631-7297-9540-9291-05DDBBD71DD9}"/>
                </a:ext>
              </a:extLst>
            </p:cNvPr>
            <p:cNvSpPr/>
            <p:nvPr/>
          </p:nvSpPr>
          <p:spPr>
            <a:xfrm>
              <a:off x="1562482" y="3806366"/>
              <a:ext cx="9067036" cy="646331"/>
            </a:xfrm>
            <a:prstGeom prst="rect">
              <a:avLst/>
            </a:prstGeom>
          </p:spPr>
          <p:txBody>
            <a:bodyPr wrap="square">
              <a:spAutoFit/>
            </a:bodyPr>
            <a:lstStyle/>
            <a:p>
              <a:pPr lvl="0" algn="ct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Goal: To achieve integrated and sustainable </a:t>
              </a:r>
            </a:p>
            <a:p>
              <a:pPr lvl="0" algn="ctr"/>
              <a:r>
                <a:rPr lang="en-US" b="1" dirty="0">
                  <a:solidFill>
                    <a:schemeClr val="tx2"/>
                  </a:solidFill>
                  <a:latin typeface="Open Sans" panose="020B0606030504020204" pitchFamily="34" charset="0"/>
                  <a:ea typeface="Open Sans" panose="020B0606030504020204" pitchFamily="34" charset="0"/>
                  <a:cs typeface="Open Sans" panose="020B0606030504020204" pitchFamily="34" charset="0"/>
                </a:rPr>
                <a:t>economic development in healthy oceans</a:t>
              </a:r>
              <a:endParaRPr lang="fr-FR"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37" name="Picture 36">
            <a:extLst>
              <a:ext uri="{FF2B5EF4-FFF2-40B4-BE49-F238E27FC236}">
                <a16:creationId xmlns:a16="http://schemas.microsoft.com/office/drawing/2014/main" id="{3820931B-C940-F540-B5FA-BBC8CE1CA968}"/>
              </a:ext>
            </a:extLst>
          </p:cNvPr>
          <p:cNvPicPr>
            <a:picLocks noChangeAspect="1"/>
          </p:cNvPicPr>
          <p:nvPr/>
        </p:nvPicPr>
        <p:blipFill>
          <a:blip r:embed="rId10"/>
          <a:stretch>
            <a:fillRect/>
          </a:stretch>
        </p:blipFill>
        <p:spPr>
          <a:xfrm>
            <a:off x="7736114" y="5744233"/>
            <a:ext cx="2906869" cy="827450"/>
          </a:xfrm>
          <a:prstGeom prst="rect">
            <a:avLst/>
          </a:prstGeom>
        </p:spPr>
      </p:pic>
      <p:pic>
        <p:nvPicPr>
          <p:cNvPr id="41" name="Picture 40">
            <a:extLst>
              <a:ext uri="{FF2B5EF4-FFF2-40B4-BE49-F238E27FC236}">
                <a16:creationId xmlns:a16="http://schemas.microsoft.com/office/drawing/2014/main" id="{3D069D61-C4F1-7C46-BE40-7C4DAC5F3D57}"/>
              </a:ext>
            </a:extLst>
          </p:cNvPr>
          <p:cNvPicPr>
            <a:picLocks noChangeAspect="1"/>
          </p:cNvPicPr>
          <p:nvPr/>
        </p:nvPicPr>
        <p:blipFill>
          <a:blip r:embed="rId11"/>
          <a:stretch>
            <a:fillRect/>
          </a:stretch>
        </p:blipFill>
        <p:spPr>
          <a:xfrm>
            <a:off x="1562481" y="5699263"/>
            <a:ext cx="2893405" cy="840254"/>
          </a:xfrm>
          <a:prstGeom prst="rect">
            <a:avLst/>
          </a:prstGeom>
        </p:spPr>
      </p:pic>
      <p:pic>
        <p:nvPicPr>
          <p:cNvPr id="43" name="Picture 42">
            <a:extLst>
              <a:ext uri="{FF2B5EF4-FFF2-40B4-BE49-F238E27FC236}">
                <a16:creationId xmlns:a16="http://schemas.microsoft.com/office/drawing/2014/main" id="{591E4526-D77A-4B45-A0BC-199C1F544756}"/>
              </a:ext>
            </a:extLst>
          </p:cNvPr>
          <p:cNvPicPr>
            <a:picLocks noChangeAspect="1"/>
          </p:cNvPicPr>
          <p:nvPr/>
        </p:nvPicPr>
        <p:blipFill>
          <a:blip r:embed="rId12"/>
          <a:stretch>
            <a:fillRect/>
          </a:stretch>
        </p:blipFill>
        <p:spPr>
          <a:xfrm>
            <a:off x="4629525" y="5727491"/>
            <a:ext cx="2932364" cy="827449"/>
          </a:xfrm>
          <a:prstGeom prst="rect">
            <a:avLst/>
          </a:prstGeom>
        </p:spPr>
      </p:pic>
      <p:sp>
        <p:nvSpPr>
          <p:cNvPr id="50" name="Rectangle 49">
            <a:extLst>
              <a:ext uri="{FF2B5EF4-FFF2-40B4-BE49-F238E27FC236}">
                <a16:creationId xmlns:a16="http://schemas.microsoft.com/office/drawing/2014/main" id="{1F474073-F619-B943-8922-CFA4A7546838}"/>
              </a:ext>
            </a:extLst>
          </p:cNvPr>
          <p:cNvSpPr/>
          <p:nvPr/>
        </p:nvSpPr>
        <p:spPr>
          <a:xfrm>
            <a:off x="1562481" y="5875003"/>
            <a:ext cx="2873333" cy="584775"/>
          </a:xfrm>
          <a:prstGeom prst="rect">
            <a:avLst/>
          </a:prstGeom>
        </p:spPr>
        <p:txBody>
          <a:bodyPr wrap="square">
            <a:spAutoFit/>
          </a:bodyPr>
          <a:lstStyle/>
          <a:p>
            <a:pPr lvl="0" algn="ctr" eaLnBrk="1" fontAlgn="auto" hangingPunct="1">
              <a:spcAft>
                <a:spcPts val="0"/>
              </a:spcAft>
              <a:defRPr/>
            </a:pPr>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Global knowledge products &amp; tools</a:t>
            </a:r>
            <a:endParaRPr lang="en-US" sz="1600" b="1" dirty="0">
              <a:solidFill>
                <a:schemeClr val="bg1"/>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sp>
        <p:nvSpPr>
          <p:cNvPr id="54" name="Rectangle 53">
            <a:extLst>
              <a:ext uri="{FF2B5EF4-FFF2-40B4-BE49-F238E27FC236}">
                <a16:creationId xmlns:a16="http://schemas.microsoft.com/office/drawing/2014/main" id="{F7EBE9B4-17A2-AF48-B3E4-81DA395E52EE}"/>
              </a:ext>
            </a:extLst>
          </p:cNvPr>
          <p:cNvSpPr/>
          <p:nvPr/>
        </p:nvSpPr>
        <p:spPr>
          <a:xfrm>
            <a:off x="4610039" y="5808408"/>
            <a:ext cx="2951850" cy="621709"/>
          </a:xfrm>
          <a:prstGeom prst="rect">
            <a:avLst/>
          </a:prstGeom>
        </p:spPr>
        <p:txBody>
          <a:bodyPr wrap="square">
            <a:spAutoFit/>
          </a:bodyPr>
          <a:lstStyle/>
          <a:p>
            <a:pPr lvl="0" algn="ctr" defTabSz="800100">
              <a:lnSpc>
                <a:spcPct val="90000"/>
              </a:lnSpc>
              <a:spcAft>
                <a:spcPct val="35000"/>
              </a:spcAft>
            </a:pPr>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Targeted TA throughout </a:t>
            </a:r>
          </a:p>
          <a:p>
            <a:pPr lvl="0" algn="ctr" defTabSz="800100">
              <a:lnSpc>
                <a:spcPct val="90000"/>
              </a:lnSpc>
              <a:spcAft>
                <a:spcPct val="35000"/>
              </a:spcAft>
            </a:pPr>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the project cycle</a:t>
            </a:r>
            <a:endPar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5" name="Rectangle 54">
            <a:extLst>
              <a:ext uri="{FF2B5EF4-FFF2-40B4-BE49-F238E27FC236}">
                <a16:creationId xmlns:a16="http://schemas.microsoft.com/office/drawing/2014/main" id="{E16176B2-2020-E14E-8494-497A08281A68}"/>
              </a:ext>
            </a:extLst>
          </p:cNvPr>
          <p:cNvSpPr/>
          <p:nvPr/>
        </p:nvSpPr>
        <p:spPr>
          <a:xfrm>
            <a:off x="7735526" y="5917282"/>
            <a:ext cx="2900723" cy="338554"/>
          </a:xfrm>
          <a:prstGeom prst="rect">
            <a:avLst/>
          </a:prstGeom>
        </p:spPr>
        <p:txBody>
          <a:bodyPr wrap="square">
            <a:spAutoFit/>
          </a:bodyPr>
          <a:lstStyle/>
          <a:p>
            <a:pPr lvl="0" algn="ctr"/>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Investments</a:t>
            </a:r>
            <a:endParaRPr lang="en-US" sz="1600" b="1" dirty="0">
              <a:solidFill>
                <a:schemeClr val="bg1"/>
              </a:solidFill>
            </a:endParaRPr>
          </a:p>
        </p:txBody>
      </p:sp>
    </p:spTree>
    <p:extLst>
      <p:ext uri="{BB962C8B-B14F-4D97-AF65-F5344CB8AC3E}">
        <p14:creationId xmlns:p14="http://schemas.microsoft.com/office/powerpoint/2010/main" val="4239948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E89159-CE2B-D84E-B2B2-9B0785D4D69B}"/>
              </a:ext>
            </a:extLst>
          </p:cNvPr>
          <p:cNvSpPr/>
          <p:nvPr/>
        </p:nvSpPr>
        <p:spPr>
          <a:xfrm>
            <a:off x="2263775" y="1344613"/>
            <a:ext cx="7664450" cy="4168775"/>
          </a:xfrm>
          <a:prstGeom prst="rect">
            <a:avLst/>
          </a:prstGeom>
          <a:solidFill>
            <a:schemeClr val="tx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a:latin typeface="Cambria" panose="02040503050406030204" pitchFamily="18" charset="0"/>
              </a:rPr>
              <a:t>Thank you</a:t>
            </a:r>
            <a:r>
              <a:rPr lang="en-US" sz="6000" b="1">
                <a:latin typeface="Open Sans" panose="020B0606030504020204" pitchFamily="34" charset="0"/>
                <a:ea typeface="Open Sans" panose="020B0606030504020204" pitchFamily="34" charset="0"/>
                <a:cs typeface="Open Sans" panose="020B0606030504020204" pitchFamily="34" charset="0"/>
              </a:rPr>
              <a:t>.</a:t>
            </a:r>
          </a:p>
          <a:p>
            <a:pPr algn="ctr">
              <a:defRPr/>
            </a:pPr>
            <a:endParaRPr lang="en-US"/>
          </a:p>
          <a:p>
            <a:pPr algn="ctr">
              <a:defRPr/>
            </a:pPr>
            <a:endParaRPr lang="en-US"/>
          </a:p>
          <a:p>
            <a:pPr algn="ctr">
              <a:defRPr/>
            </a:pPr>
            <a:endParaRPr lang="en-US"/>
          </a:p>
          <a:p>
            <a:pPr algn="ctr">
              <a:defRPr/>
            </a:pPr>
            <a:r>
              <a:rPr lang="en-US"/>
              <a:t>www.worldbank.org/environment</a:t>
            </a:r>
          </a:p>
          <a:p>
            <a:pPr algn="ctr">
              <a:defRPr/>
            </a:pPr>
            <a:r>
              <a:rPr lang="en-US" err="1"/>
              <a:t>www.worldbank.org</a:t>
            </a:r>
            <a:r>
              <a:rPr lang="en-US"/>
              <a:t>/</a:t>
            </a:r>
            <a:r>
              <a:rPr lang="en-US" err="1"/>
              <a:t>smallstates</a:t>
            </a:r>
            <a:endParaRPr lang="en-US"/>
          </a:p>
          <a:p>
            <a:pPr algn="ctr">
              <a:defRPr/>
            </a:pPr>
            <a:endParaRPr lang="en-US"/>
          </a:p>
          <a:p>
            <a:pPr algn="ctr">
              <a:defRPr/>
            </a:pPr>
            <a:endParaRPr lang="en-US"/>
          </a:p>
          <a:p>
            <a:pPr algn="ctr">
              <a:defRPr/>
            </a:pPr>
            <a:endParaRPr lang="en-US"/>
          </a:p>
        </p:txBody>
      </p:sp>
      <p:pic>
        <p:nvPicPr>
          <p:cNvPr id="11267" name="Picture 4">
            <a:extLst>
              <a:ext uri="{FF2B5EF4-FFF2-40B4-BE49-F238E27FC236}">
                <a16:creationId xmlns:a16="http://schemas.microsoft.com/office/drawing/2014/main" id="{F4E19319-1767-491A-BBD0-229118A5D47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6913" y="4221163"/>
            <a:ext cx="2354262"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
            <a:extLst>
              <a:ext uri="{FF2B5EF4-FFF2-40B4-BE49-F238E27FC236}">
                <a16:creationId xmlns:a16="http://schemas.microsoft.com/office/drawing/2014/main" id="{829807F0-5531-4896-8AAF-263E38D4FBE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05675" y="4613275"/>
            <a:ext cx="15573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45A1D-95A7-423B-96AB-C02307F5B7E7}"/>
              </a:ext>
            </a:extLst>
          </p:cNvPr>
          <p:cNvSpPr>
            <a:spLocks noGrp="1"/>
          </p:cNvSpPr>
          <p:nvPr>
            <p:ph type="title"/>
          </p:nvPr>
        </p:nvSpPr>
        <p:spPr/>
        <p:txBody>
          <a:bodyPr/>
          <a:lstStyle/>
          <a:p>
            <a:r>
              <a:rPr lang="en-US"/>
              <a:t>Presentation Outline</a:t>
            </a:r>
          </a:p>
        </p:txBody>
      </p:sp>
      <p:sp>
        <p:nvSpPr>
          <p:cNvPr id="3" name="Content Placeholder 2">
            <a:extLst>
              <a:ext uri="{FF2B5EF4-FFF2-40B4-BE49-F238E27FC236}">
                <a16:creationId xmlns:a16="http://schemas.microsoft.com/office/drawing/2014/main" id="{90231BAB-19B0-4AC1-A320-5E79CDD0C773}"/>
              </a:ext>
            </a:extLst>
          </p:cNvPr>
          <p:cNvSpPr>
            <a:spLocks noGrp="1"/>
          </p:cNvSpPr>
          <p:nvPr>
            <p:ph idx="1"/>
          </p:nvPr>
        </p:nvSpPr>
        <p:spPr>
          <a:xfrm>
            <a:off x="1742303" y="1528764"/>
            <a:ext cx="5511113" cy="4648200"/>
          </a:xfrm>
        </p:spPr>
        <p:txBody>
          <a:bodyPr/>
          <a:lstStyle/>
          <a:p>
            <a:pPr marL="0" indent="0">
              <a:lnSpc>
                <a:spcPct val="100000"/>
              </a:lnSpc>
              <a:spcBef>
                <a:spcPts val="600"/>
              </a:spcBef>
              <a:spcAft>
                <a:spcPts val="2400"/>
              </a:spcAft>
              <a:buNone/>
            </a:pPr>
            <a:r>
              <a:rPr lang="en-US" dirty="0">
                <a:latin typeface="Cambria" panose="02040503050406030204" pitchFamily="18" charset="0"/>
              </a:rPr>
              <a:t>The Ocean Economy</a:t>
            </a:r>
          </a:p>
          <a:p>
            <a:pPr marL="0" indent="0">
              <a:lnSpc>
                <a:spcPct val="100000"/>
              </a:lnSpc>
              <a:spcBef>
                <a:spcPts val="600"/>
              </a:spcBef>
              <a:spcAft>
                <a:spcPts val="2400"/>
              </a:spcAft>
              <a:buNone/>
            </a:pPr>
            <a:r>
              <a:rPr lang="en-US" dirty="0">
                <a:latin typeface="Cambria" panose="02040503050406030204" pitchFamily="18" charset="0"/>
              </a:rPr>
              <a:t>What is the Blue Economy?</a:t>
            </a:r>
          </a:p>
          <a:p>
            <a:pPr marL="0" indent="0">
              <a:lnSpc>
                <a:spcPct val="100000"/>
              </a:lnSpc>
              <a:spcBef>
                <a:spcPts val="600"/>
              </a:spcBef>
              <a:spcAft>
                <a:spcPts val="2400"/>
              </a:spcAft>
              <a:buNone/>
            </a:pPr>
            <a:r>
              <a:rPr lang="en-US" dirty="0">
                <a:latin typeface="Cambria" panose="02040503050406030204" pitchFamily="18" charset="0"/>
              </a:rPr>
              <a:t>World Bank Approach/Blue Economy Action plan</a:t>
            </a:r>
          </a:p>
          <a:p>
            <a:pPr marL="0" indent="0">
              <a:lnSpc>
                <a:spcPct val="100000"/>
              </a:lnSpc>
              <a:spcBef>
                <a:spcPts val="600"/>
              </a:spcBef>
              <a:spcAft>
                <a:spcPts val="2400"/>
              </a:spcAft>
              <a:buNone/>
            </a:pPr>
            <a:r>
              <a:rPr lang="en-US" dirty="0">
                <a:latin typeface="Cambria" panose="02040503050406030204" pitchFamily="18" charset="0"/>
              </a:rPr>
              <a:t>Risks Faced by Our Oceans</a:t>
            </a:r>
          </a:p>
          <a:p>
            <a:pPr marL="0" indent="0">
              <a:lnSpc>
                <a:spcPct val="100000"/>
              </a:lnSpc>
              <a:spcBef>
                <a:spcPts val="600"/>
              </a:spcBef>
              <a:spcAft>
                <a:spcPts val="2400"/>
              </a:spcAft>
              <a:buNone/>
            </a:pPr>
            <a:r>
              <a:rPr lang="en-US" dirty="0">
                <a:latin typeface="Cambria" panose="02040503050406030204" pitchFamily="18" charset="0"/>
              </a:rPr>
              <a:t>Marine Pollution in SIDS and coastal states</a:t>
            </a:r>
          </a:p>
          <a:p>
            <a:pPr marL="0" indent="0">
              <a:lnSpc>
                <a:spcPct val="100000"/>
              </a:lnSpc>
              <a:spcBef>
                <a:spcPts val="600"/>
              </a:spcBef>
              <a:spcAft>
                <a:spcPts val="2400"/>
              </a:spcAft>
              <a:buNone/>
            </a:pPr>
            <a:r>
              <a:rPr lang="en-US" dirty="0">
                <a:latin typeface="Cambria" panose="02040503050406030204" pitchFamily="18" charset="0"/>
              </a:rPr>
              <a:t>PROBLUE</a:t>
            </a:r>
          </a:p>
        </p:txBody>
      </p:sp>
      <p:sp>
        <p:nvSpPr>
          <p:cNvPr id="4" name="Oval 3">
            <a:extLst>
              <a:ext uri="{FF2B5EF4-FFF2-40B4-BE49-F238E27FC236}">
                <a16:creationId xmlns:a16="http://schemas.microsoft.com/office/drawing/2014/main" id="{0FED88AF-8FFA-46D5-A91E-D37EB73D3B41}"/>
              </a:ext>
            </a:extLst>
          </p:cNvPr>
          <p:cNvSpPr/>
          <p:nvPr/>
        </p:nvSpPr>
        <p:spPr>
          <a:xfrm>
            <a:off x="1016971" y="1508433"/>
            <a:ext cx="586597" cy="5865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p>
        </p:txBody>
      </p:sp>
      <p:sp>
        <p:nvSpPr>
          <p:cNvPr id="5" name="Oval 4">
            <a:extLst>
              <a:ext uri="{FF2B5EF4-FFF2-40B4-BE49-F238E27FC236}">
                <a16:creationId xmlns:a16="http://schemas.microsoft.com/office/drawing/2014/main" id="{8972244C-87A7-4574-9E7E-CC2AE51A24E6}"/>
              </a:ext>
            </a:extLst>
          </p:cNvPr>
          <p:cNvSpPr/>
          <p:nvPr/>
        </p:nvSpPr>
        <p:spPr>
          <a:xfrm>
            <a:off x="1025416" y="2233072"/>
            <a:ext cx="586597" cy="5865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6" name="Oval 5">
            <a:extLst>
              <a:ext uri="{FF2B5EF4-FFF2-40B4-BE49-F238E27FC236}">
                <a16:creationId xmlns:a16="http://schemas.microsoft.com/office/drawing/2014/main" id="{092B29C2-5838-4D8A-B4EC-DAD1D5F1968A}"/>
              </a:ext>
            </a:extLst>
          </p:cNvPr>
          <p:cNvSpPr/>
          <p:nvPr/>
        </p:nvSpPr>
        <p:spPr>
          <a:xfrm>
            <a:off x="1033861" y="4846089"/>
            <a:ext cx="586597" cy="5865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a:t>
            </a:r>
          </a:p>
        </p:txBody>
      </p:sp>
      <p:sp>
        <p:nvSpPr>
          <p:cNvPr id="7" name="Oval 6">
            <a:extLst>
              <a:ext uri="{FF2B5EF4-FFF2-40B4-BE49-F238E27FC236}">
                <a16:creationId xmlns:a16="http://schemas.microsoft.com/office/drawing/2014/main" id="{B38857DD-B9B1-4CEC-B030-443EFA2D79D9}"/>
              </a:ext>
            </a:extLst>
          </p:cNvPr>
          <p:cNvSpPr/>
          <p:nvPr/>
        </p:nvSpPr>
        <p:spPr>
          <a:xfrm>
            <a:off x="1047769" y="6032486"/>
            <a:ext cx="586597" cy="5865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a:t>
            </a:r>
          </a:p>
        </p:txBody>
      </p:sp>
      <p:sp>
        <p:nvSpPr>
          <p:cNvPr id="10" name="Oval 9">
            <a:extLst>
              <a:ext uri="{FF2B5EF4-FFF2-40B4-BE49-F238E27FC236}">
                <a16:creationId xmlns:a16="http://schemas.microsoft.com/office/drawing/2014/main" id="{E1A388DD-D1D6-4485-9E29-138E129B8641}"/>
              </a:ext>
            </a:extLst>
          </p:cNvPr>
          <p:cNvSpPr/>
          <p:nvPr/>
        </p:nvSpPr>
        <p:spPr>
          <a:xfrm>
            <a:off x="7991856" y="2372079"/>
            <a:ext cx="5137080" cy="5053845"/>
          </a:xfrm>
          <a:prstGeom prst="ellipse">
            <a:avLst/>
          </a:prstGeom>
          <a:blipFill dpi="0" rotWithShape="1">
            <a:blip r:embed="rId2" cstate="screen">
              <a:duotone>
                <a:prstClr val="black"/>
                <a:schemeClr val="accent2">
                  <a:tint val="45000"/>
                  <a:satMod val="400000"/>
                </a:schemeClr>
              </a:duotone>
              <a:alphaModFix amt="35000"/>
              <a:extLst>
                <a:ext uri="{28A0092B-C50C-407E-A947-70E740481C1C}">
                  <a14:useLocalDpi xmlns:a14="http://schemas.microsoft.com/office/drawing/2010/main"/>
                </a:ext>
              </a:extLst>
            </a:blip>
            <a:srcRect/>
            <a:stretch>
              <a:fillRect/>
            </a:stretch>
          </a:blipFill>
          <a:ln w="444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AB92E3F-F7EF-4071-AF46-14CABAAEFFF5}"/>
              </a:ext>
            </a:extLst>
          </p:cNvPr>
          <p:cNvSpPr/>
          <p:nvPr/>
        </p:nvSpPr>
        <p:spPr>
          <a:xfrm>
            <a:off x="6816198" y="2677206"/>
            <a:ext cx="2351315" cy="2351315"/>
          </a:xfrm>
          <a:prstGeom prst="ellipse">
            <a:avLst/>
          </a:prstGeom>
          <a:blipFill dpi="0" rotWithShape="1">
            <a:blip r:embed="rId3" cstate="screen">
              <a:extLst>
                <a:ext uri="{28A0092B-C50C-407E-A947-70E740481C1C}">
                  <a14:useLocalDpi xmlns:a14="http://schemas.microsoft.com/office/drawing/2010/main"/>
                </a:ext>
              </a:extLst>
            </a:blip>
            <a:srcRect/>
            <a:stretch>
              <a:fillRect l="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9E6B423-B2E8-C849-8A2F-3B96C3B23D33}"/>
              </a:ext>
            </a:extLst>
          </p:cNvPr>
          <p:cNvSpPr/>
          <p:nvPr/>
        </p:nvSpPr>
        <p:spPr>
          <a:xfrm>
            <a:off x="8824686" y="406637"/>
            <a:ext cx="3128264" cy="3128264"/>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A1CB513-9C35-234F-AF84-E47AE51470CA}"/>
              </a:ext>
            </a:extLst>
          </p:cNvPr>
          <p:cNvSpPr/>
          <p:nvPr/>
        </p:nvSpPr>
        <p:spPr>
          <a:xfrm>
            <a:off x="1016970" y="3010660"/>
            <a:ext cx="586597" cy="5865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p>
        </p:txBody>
      </p:sp>
      <p:sp>
        <p:nvSpPr>
          <p:cNvPr id="13" name="Oval 12">
            <a:extLst>
              <a:ext uri="{FF2B5EF4-FFF2-40B4-BE49-F238E27FC236}">
                <a16:creationId xmlns:a16="http://schemas.microsoft.com/office/drawing/2014/main" id="{107292EA-FDCC-FF4C-920B-02F2B305A55A}"/>
              </a:ext>
            </a:extLst>
          </p:cNvPr>
          <p:cNvSpPr/>
          <p:nvPr/>
        </p:nvSpPr>
        <p:spPr>
          <a:xfrm>
            <a:off x="1016970" y="4123921"/>
            <a:ext cx="586597" cy="5865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a:t>
            </a:r>
          </a:p>
        </p:txBody>
      </p:sp>
    </p:spTree>
    <p:extLst>
      <p:ext uri="{BB962C8B-B14F-4D97-AF65-F5344CB8AC3E}">
        <p14:creationId xmlns:p14="http://schemas.microsoft.com/office/powerpoint/2010/main" val="3827888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316EC1-F6CD-2445-A385-3257D79ABF20}"/>
              </a:ext>
            </a:extLst>
          </p:cNvPr>
          <p:cNvSpPr/>
          <p:nvPr/>
        </p:nvSpPr>
        <p:spPr>
          <a:xfrm>
            <a:off x="8616879" y="-14514"/>
            <a:ext cx="3655333" cy="6858000"/>
          </a:xfrm>
          <a:prstGeom prst="rect">
            <a:avLst/>
          </a:prstGeom>
          <a:gradFill>
            <a:gsLst>
              <a:gs pos="0">
                <a:schemeClr val="accent1">
                  <a:alpha val="9000"/>
                  <a:lumMod val="70000"/>
                  <a:lumOff val="3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E30E9C-DBA0-4CEA-934A-0C2026AE3546}"/>
              </a:ext>
            </a:extLst>
          </p:cNvPr>
          <p:cNvSpPr>
            <a:spLocks noGrp="1"/>
          </p:cNvSpPr>
          <p:nvPr>
            <p:ph type="title"/>
          </p:nvPr>
        </p:nvSpPr>
        <p:spPr/>
        <p:txBody>
          <a:bodyPr/>
          <a:lstStyle/>
          <a:p>
            <a:r>
              <a:rPr lang="en-US">
                <a:solidFill>
                  <a:schemeClr val="bg1"/>
                </a:solidFill>
                <a:effectLst>
                  <a:outerShdw blurRad="50800" dist="38100" dir="2700000" algn="tl" rotWithShape="0">
                    <a:prstClr val="black">
                      <a:alpha val="40000"/>
                    </a:prstClr>
                  </a:outerShdw>
                </a:effectLst>
              </a:rPr>
              <a:t>The Ocean Economy is </a:t>
            </a:r>
            <a:br>
              <a:rPr lang="en-US">
                <a:solidFill>
                  <a:schemeClr val="bg1"/>
                </a:solidFill>
                <a:effectLst>
                  <a:outerShdw blurRad="50800" dist="38100" dir="2700000" algn="tl" rotWithShape="0">
                    <a:prstClr val="black">
                      <a:alpha val="40000"/>
                    </a:prstClr>
                  </a:outerShdw>
                </a:effectLst>
              </a:rPr>
            </a:br>
            <a:r>
              <a:rPr lang="en-US">
                <a:solidFill>
                  <a:schemeClr val="bg1"/>
                </a:solidFill>
                <a:effectLst>
                  <a:outerShdw blurRad="50800" dist="38100" dir="2700000" algn="tl" rotWithShape="0">
                    <a:prstClr val="black">
                      <a:alpha val="40000"/>
                    </a:prstClr>
                  </a:outerShdw>
                </a:effectLst>
              </a:rPr>
              <a:t>Thriving</a:t>
            </a:r>
          </a:p>
        </p:txBody>
      </p:sp>
      <p:sp>
        <p:nvSpPr>
          <p:cNvPr id="3" name="Content Placeholder 2">
            <a:extLst>
              <a:ext uri="{FF2B5EF4-FFF2-40B4-BE49-F238E27FC236}">
                <a16:creationId xmlns:a16="http://schemas.microsoft.com/office/drawing/2014/main" id="{E929CA3C-8044-4210-AF3E-7814D97DDEB3}"/>
              </a:ext>
            </a:extLst>
          </p:cNvPr>
          <p:cNvSpPr>
            <a:spLocks noGrp="1"/>
          </p:cNvSpPr>
          <p:nvPr>
            <p:ph idx="1"/>
          </p:nvPr>
        </p:nvSpPr>
        <p:spPr>
          <a:xfrm>
            <a:off x="399082" y="1957388"/>
            <a:ext cx="7947064" cy="4828542"/>
          </a:xfrm>
          <a:solidFill>
            <a:schemeClr val="tx2">
              <a:alpha val="28000"/>
            </a:schemeClr>
          </a:solidFill>
        </p:spPr>
        <p:txBody>
          <a:bodyPr/>
          <a:lstStyle/>
          <a:p>
            <a:r>
              <a:rPr lang="en-US" dirty="0">
                <a:solidFill>
                  <a:schemeClr val="bg1"/>
                </a:solidFill>
                <a:effectLst>
                  <a:outerShdw blurRad="50800" dist="38100" dir="5400000" algn="t" rotWithShape="0">
                    <a:prstClr val="black">
                      <a:alpha val="40000"/>
                    </a:prstClr>
                  </a:outerShdw>
                </a:effectLst>
              </a:rPr>
              <a:t>Globally, 1 in 10 livelihoods depends on fisheries (FAO)</a:t>
            </a:r>
          </a:p>
          <a:p>
            <a:r>
              <a:rPr lang="en-US" dirty="0">
                <a:solidFill>
                  <a:schemeClr val="bg1"/>
                </a:solidFill>
                <a:effectLst>
                  <a:outerShdw blurRad="50800" dist="38100" dir="5400000" algn="t" rotWithShape="0">
                    <a:prstClr val="black">
                      <a:alpha val="40000"/>
                    </a:prstClr>
                  </a:outerShdw>
                </a:effectLst>
                <a:latin typeface="Open Sans"/>
              </a:rPr>
              <a:t>The Ocean Economy will double to $3 trillion by 2030</a:t>
            </a:r>
            <a:endParaRPr lang="en-US" dirty="0">
              <a:solidFill>
                <a:schemeClr val="bg1"/>
              </a:solidFill>
              <a:latin typeface="Open Sans"/>
            </a:endParaRPr>
          </a:p>
          <a:p>
            <a:r>
              <a:rPr lang="en-US" dirty="0">
                <a:solidFill>
                  <a:schemeClr val="bg1"/>
                </a:solidFill>
                <a:effectLst>
                  <a:outerShdw blurRad="50800" dist="38100" dir="5400000" algn="t" rotWithShape="0">
                    <a:prstClr val="black">
                      <a:alpha val="40000"/>
                    </a:prstClr>
                  </a:outerShdw>
                </a:effectLst>
                <a:latin typeface="Open Sans"/>
              </a:rPr>
              <a:t>80% of all goods traded internationally are shipped across oceans</a:t>
            </a:r>
          </a:p>
          <a:p>
            <a:r>
              <a:rPr lang="en-US" dirty="0">
                <a:solidFill>
                  <a:schemeClr val="bg1"/>
                </a:solidFill>
                <a:effectLst>
                  <a:outerShdw blurRad="50800" dist="38100" dir="5400000" algn="t" rotWithShape="0">
                    <a:prstClr val="black">
                      <a:alpha val="40000"/>
                    </a:prstClr>
                  </a:outerShdw>
                </a:effectLst>
                <a:latin typeface="Open Sans"/>
              </a:rPr>
              <a:t>The oceanic tourism industry is growing fast (added value to double between 2010 and 2030, OECD)</a:t>
            </a:r>
            <a:endParaRPr lang="en-US" dirty="0">
              <a:solidFill>
                <a:schemeClr val="bg1"/>
              </a:solidFill>
              <a:effectLst>
                <a:outerShdw blurRad="50800" dist="38100" dir="5400000" algn="t" rotWithShape="0">
                  <a:prstClr val="black">
                    <a:alpha val="40000"/>
                  </a:prstClr>
                </a:outerShdw>
              </a:effectLst>
            </a:endParaRPr>
          </a:p>
          <a:p>
            <a:r>
              <a:rPr lang="en-US" dirty="0">
                <a:solidFill>
                  <a:schemeClr val="bg1"/>
                </a:solidFill>
                <a:effectLst>
                  <a:outerShdw blurRad="50800" dist="38100" dir="5400000" algn="t" rotWithShape="0">
                    <a:prstClr val="black">
                      <a:alpha val="40000"/>
                    </a:prstClr>
                  </a:outerShdw>
                </a:effectLst>
                <a:latin typeface="Open Sans"/>
              </a:rPr>
              <a:t>Oceans are the largest carbon sink on earth</a:t>
            </a:r>
          </a:p>
          <a:p>
            <a:r>
              <a:rPr lang="en-US" dirty="0">
                <a:solidFill>
                  <a:schemeClr val="bg1"/>
                </a:solidFill>
                <a:effectLst>
                  <a:outerShdw blurRad="50800" dist="38100" dir="5400000" algn="t" rotWithShape="0">
                    <a:prstClr val="black">
                      <a:alpha val="40000"/>
                    </a:prstClr>
                  </a:outerShdw>
                </a:effectLst>
                <a:latin typeface="Open Sans"/>
              </a:rPr>
              <a:t>SIDS and coastal states are particularly reliant on fish protein</a:t>
            </a:r>
          </a:p>
          <a:p>
            <a:br>
              <a:rPr lang="en-US" dirty="0">
                <a:effectLst>
                  <a:outerShdw blurRad="50800" dist="38100" dir="5400000" algn="t" rotWithShape="0">
                    <a:prstClr val="black">
                      <a:alpha val="40000"/>
                    </a:prstClr>
                  </a:outerShdw>
                </a:effectLst>
              </a:rPr>
            </a:br>
            <a:endParaRPr lang="en-US" dirty="0">
              <a:solidFill>
                <a:schemeClr val="bg1"/>
              </a:solidFill>
              <a:effectLst>
                <a:outerShdw blurRad="50800" dist="38100" dir="5400000" algn="t" rotWithShape="0">
                  <a:prstClr val="black">
                    <a:alpha val="40000"/>
                  </a:prstClr>
                </a:outerShdw>
              </a:effectLst>
            </a:endParaRPr>
          </a:p>
          <a:p>
            <a:endParaRPr lang="en-US" dirty="0">
              <a:solidFill>
                <a:schemeClr val="bg1"/>
              </a:solidFill>
              <a:effectLst>
                <a:outerShdw blurRad="50800" dist="38100" dir="5400000" algn="t" rotWithShape="0">
                  <a:prstClr val="black">
                    <a:alpha val="40000"/>
                  </a:prstClr>
                </a:outerShdw>
              </a:effectLst>
            </a:endParaRPr>
          </a:p>
        </p:txBody>
      </p:sp>
      <p:pic>
        <p:nvPicPr>
          <p:cNvPr id="7" name="Picture 6" descr="A picture containing text, map&#10;&#10;Description generated with very high confidence">
            <a:extLst>
              <a:ext uri="{FF2B5EF4-FFF2-40B4-BE49-F238E27FC236}">
                <a16:creationId xmlns:a16="http://schemas.microsoft.com/office/drawing/2014/main" id="{A2E4560D-53D7-CF40-BE16-8668FC43EC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22417" y="3693544"/>
            <a:ext cx="3331343" cy="2261389"/>
          </a:xfrm>
          <a:prstGeom prst="rect">
            <a:avLst/>
          </a:prstGeom>
          <a:ln>
            <a:solidFill>
              <a:schemeClr val="accent1">
                <a:shade val="50000"/>
              </a:schemeClr>
            </a:solidFill>
          </a:ln>
        </p:spPr>
      </p:pic>
      <p:sp>
        <p:nvSpPr>
          <p:cNvPr id="8" name="TextBox 7">
            <a:extLst>
              <a:ext uri="{FF2B5EF4-FFF2-40B4-BE49-F238E27FC236}">
                <a16:creationId xmlns:a16="http://schemas.microsoft.com/office/drawing/2014/main" id="{6BF1A0C8-0D49-6B4E-BAC2-595EF91C7AE2}"/>
              </a:ext>
            </a:extLst>
          </p:cNvPr>
          <p:cNvSpPr txBox="1"/>
          <p:nvPr/>
        </p:nvSpPr>
        <p:spPr>
          <a:xfrm>
            <a:off x="8615773" y="3003985"/>
            <a:ext cx="3563816" cy="5847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solidFill>
                  <a:schemeClr val="bg1"/>
                </a:solidFill>
                <a:latin typeface="Open Sans"/>
                <a:ea typeface="Open Sans" panose="020B0606030504020204" pitchFamily="34" charset="0"/>
                <a:cs typeface="Open Sans" panose="020B0606030504020204" pitchFamily="34" charset="0"/>
              </a:rPr>
              <a:t>Ocean-based economic added value </a:t>
            </a:r>
            <a:r>
              <a:rPr lang="en-US" sz="1600">
                <a:solidFill>
                  <a:schemeClr val="bg1"/>
                </a:solidFill>
                <a:latin typeface="Open Sans"/>
                <a:ea typeface="Open Sans" panose="020B0606030504020204" pitchFamily="34" charset="0"/>
                <a:cs typeface="Open Sans" panose="020B0606030504020204" pitchFamily="34" charset="0"/>
              </a:rPr>
              <a:t>by sector in 2010 (OECD)</a:t>
            </a:r>
          </a:p>
        </p:txBody>
      </p:sp>
      <p:pic>
        <p:nvPicPr>
          <p:cNvPr id="11" name="Picture 10" descr="A picture containing text&#10;&#10;Description generated with very high confidence">
            <a:extLst>
              <a:ext uri="{FF2B5EF4-FFF2-40B4-BE49-F238E27FC236}">
                <a16:creationId xmlns:a16="http://schemas.microsoft.com/office/drawing/2014/main" id="{9E930277-DDD4-EC4A-87E3-27B999F412E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5959" t="4591" r="20193" b="11645"/>
          <a:stretch/>
        </p:blipFill>
        <p:spPr>
          <a:xfrm>
            <a:off x="9002745" y="101128"/>
            <a:ext cx="2883602" cy="2902857"/>
          </a:xfrm>
          <a:prstGeom prst="rect">
            <a:avLst/>
          </a:prstGeom>
        </p:spPr>
      </p:pic>
      <p:sp>
        <p:nvSpPr>
          <p:cNvPr id="9" name="TextBox 8">
            <a:extLst>
              <a:ext uri="{FF2B5EF4-FFF2-40B4-BE49-F238E27FC236}">
                <a16:creationId xmlns:a16="http://schemas.microsoft.com/office/drawing/2014/main" id="{D338E640-2FCF-2540-B08A-9340FBF29CE3}"/>
              </a:ext>
            </a:extLst>
          </p:cNvPr>
          <p:cNvSpPr txBox="1"/>
          <p:nvPr/>
        </p:nvSpPr>
        <p:spPr>
          <a:xfrm>
            <a:off x="8826098" y="5954933"/>
            <a:ext cx="3327661"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solidFill>
                  <a:schemeClr val="bg1"/>
                </a:solidFill>
                <a:latin typeface="Open Sans" panose="020B0606030504020204" pitchFamily="34" charset="0"/>
                <a:ea typeface="Open Sans" panose="020B0606030504020204" pitchFamily="34" charset="0"/>
                <a:cs typeface="Open Sans" panose="020B0606030504020204" pitchFamily="34" charset="0"/>
              </a:rPr>
              <a:t>Small-scale fisheries account for around 60 millions jobs in the primary sector (FAO)​</a:t>
            </a:r>
          </a:p>
        </p:txBody>
      </p:sp>
    </p:spTree>
    <p:extLst>
      <p:ext uri="{BB962C8B-B14F-4D97-AF65-F5344CB8AC3E}">
        <p14:creationId xmlns:p14="http://schemas.microsoft.com/office/powerpoint/2010/main" val="3373925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E4EF4-F25C-421B-ABF4-E84625CF3252}"/>
              </a:ext>
            </a:extLst>
          </p:cNvPr>
          <p:cNvSpPr>
            <a:spLocks noGrp="1"/>
          </p:cNvSpPr>
          <p:nvPr>
            <p:ph type="title"/>
          </p:nvPr>
        </p:nvSpPr>
        <p:spPr>
          <a:xfrm>
            <a:off x="3325092" y="365126"/>
            <a:ext cx="7772400" cy="920750"/>
          </a:xfrm>
        </p:spPr>
        <p:txBody>
          <a:bodyPr/>
          <a:lstStyle/>
          <a:p>
            <a:r>
              <a:rPr lang="en-US" dirty="0">
                <a:solidFill>
                  <a:schemeClr val="bg1"/>
                </a:solidFill>
                <a:effectLst>
                  <a:outerShdw blurRad="38100" dist="38100" dir="2700000" algn="tl">
                    <a:srgbClr val="000000">
                      <a:alpha val="43137"/>
                    </a:srgbClr>
                  </a:outerShdw>
                </a:effectLst>
              </a:rPr>
              <a:t>What is the Blue Economy?</a:t>
            </a:r>
          </a:p>
        </p:txBody>
      </p:sp>
      <p:sp>
        <p:nvSpPr>
          <p:cNvPr id="7" name="Content Placeholder 6">
            <a:extLst>
              <a:ext uri="{FF2B5EF4-FFF2-40B4-BE49-F238E27FC236}">
                <a16:creationId xmlns:a16="http://schemas.microsoft.com/office/drawing/2014/main" id="{19855EB7-3B07-4329-B359-EFB0B7E417FB}"/>
              </a:ext>
            </a:extLst>
          </p:cNvPr>
          <p:cNvSpPr>
            <a:spLocks noGrp="1"/>
          </p:cNvSpPr>
          <p:nvPr>
            <p:ph idx="1"/>
          </p:nvPr>
        </p:nvSpPr>
        <p:spPr>
          <a:xfrm>
            <a:off x="5909231" y="1499953"/>
            <a:ext cx="5909971" cy="4178482"/>
          </a:xfrm>
          <a:solidFill>
            <a:schemeClr val="tx2">
              <a:alpha val="43000"/>
            </a:schemeClr>
          </a:solidFill>
        </p:spPr>
        <p:txBody>
          <a:bodyPr/>
          <a:lstStyle/>
          <a:p>
            <a:r>
              <a:rPr lang="en-US" sz="2300" dirty="0">
                <a:solidFill>
                  <a:schemeClr val="bg1"/>
                </a:solidFill>
                <a:effectLst>
                  <a:outerShdw blurRad="38100" dist="38100" dir="2700000" algn="tl">
                    <a:srgbClr val="000000">
                      <a:alpha val="43137"/>
                    </a:srgbClr>
                  </a:outerShdw>
                </a:effectLst>
                <a:latin typeface="Open Sans"/>
              </a:rPr>
              <a:t>Sustainable and integrated development of oceanic activities in a healthy ocean</a:t>
            </a:r>
          </a:p>
          <a:p>
            <a:pPr lvl="0"/>
            <a:r>
              <a:rPr lang="en-US" sz="2300" dirty="0">
                <a:solidFill>
                  <a:schemeClr val="bg1"/>
                </a:solidFill>
                <a:effectLst>
                  <a:outerShdw blurRad="38100" dist="38100" dir="2700000" algn="tl">
                    <a:srgbClr val="000000">
                      <a:alpha val="43137"/>
                    </a:srgbClr>
                  </a:outerShdw>
                </a:effectLst>
                <a:latin typeface="Open Sans"/>
              </a:rPr>
              <a:t>Policies that determine whether the use of oceanic resources is sustainable</a:t>
            </a:r>
            <a:endParaRPr lang="en-US" dirty="0">
              <a:solidFill>
                <a:schemeClr val="bg1"/>
              </a:solidFill>
              <a:latin typeface="Open Sans"/>
            </a:endParaRPr>
          </a:p>
          <a:p>
            <a:r>
              <a:rPr lang="en-US" sz="2300" dirty="0">
                <a:solidFill>
                  <a:schemeClr val="bg1"/>
                </a:solidFill>
                <a:latin typeface="Open Sans"/>
              </a:rPr>
              <a:t>Both the traditional ocean uses – such as fisheries, tourism, maritime transport – but also new and emerging activities – offshore renewable energy, aquaculture, bioprospecting, etc. </a:t>
            </a:r>
          </a:p>
          <a:p>
            <a:pPr lvl="0"/>
            <a:r>
              <a:rPr lang="en-US" sz="2300" dirty="0">
                <a:solidFill>
                  <a:schemeClr val="bg1"/>
                </a:solidFill>
                <a:effectLst>
                  <a:outerShdw blurRad="38100" dist="38100" dir="2700000" algn="tl">
                    <a:srgbClr val="000000">
                      <a:alpha val="43137"/>
                    </a:srgbClr>
                  </a:outerShdw>
                </a:effectLst>
                <a:latin typeface="Open Sans"/>
              </a:rPr>
              <a:t>Collaboration across nation-states and across the public-private sectors, and on a scale that has not previously been achieved</a:t>
            </a:r>
          </a:p>
        </p:txBody>
      </p:sp>
    </p:spTree>
    <p:extLst>
      <p:ext uri="{BB962C8B-B14F-4D97-AF65-F5344CB8AC3E}">
        <p14:creationId xmlns:p14="http://schemas.microsoft.com/office/powerpoint/2010/main" val="4213043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C5DEA271-CF52-6747-9F36-0CF43BFDD957}"/>
              </a:ext>
            </a:extLst>
          </p:cNvPr>
          <p:cNvSpPr/>
          <p:nvPr/>
        </p:nvSpPr>
        <p:spPr>
          <a:xfrm>
            <a:off x="-2069316" y="-1761899"/>
            <a:ext cx="6442364" cy="6442364"/>
          </a:xfrm>
          <a:prstGeom prst="ellipse">
            <a:avLst/>
          </a:prstGeom>
          <a:solidFill>
            <a:schemeClr val="accent2">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C036F7-1D4F-4503-8A91-07D208B82360}"/>
              </a:ext>
            </a:extLst>
          </p:cNvPr>
          <p:cNvSpPr>
            <a:spLocks noGrp="1"/>
          </p:cNvSpPr>
          <p:nvPr>
            <p:ph type="title"/>
          </p:nvPr>
        </p:nvSpPr>
        <p:spPr>
          <a:xfrm>
            <a:off x="382773" y="555647"/>
            <a:ext cx="3732028" cy="4044059"/>
          </a:xfrm>
        </p:spPr>
        <p:txBody>
          <a:bodyPr/>
          <a:lstStyle/>
          <a:p>
            <a:r>
              <a:rPr lang="en-US">
                <a:solidFill>
                  <a:schemeClr val="bg1"/>
                </a:solidFill>
              </a:rPr>
              <a:t>World Bank Approach to Blue Economy</a:t>
            </a:r>
          </a:p>
        </p:txBody>
      </p:sp>
      <p:sp>
        <p:nvSpPr>
          <p:cNvPr id="41" name="Oval 40">
            <a:extLst>
              <a:ext uri="{FF2B5EF4-FFF2-40B4-BE49-F238E27FC236}">
                <a16:creationId xmlns:a16="http://schemas.microsoft.com/office/drawing/2014/main" id="{4EA4AB7D-A7AE-AB4F-B859-B21A6EE5C96A}"/>
              </a:ext>
            </a:extLst>
          </p:cNvPr>
          <p:cNvSpPr/>
          <p:nvPr/>
        </p:nvSpPr>
        <p:spPr>
          <a:xfrm>
            <a:off x="3330901" y="2537576"/>
            <a:ext cx="2509321" cy="2509321"/>
          </a:xfrm>
          <a:prstGeom prst="ellipse">
            <a:avLst/>
          </a:prstGeom>
          <a:solidFill>
            <a:schemeClr val="accent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52CB4517-E704-2946-99BC-24040BF6B8B0}"/>
              </a:ext>
            </a:extLst>
          </p:cNvPr>
          <p:cNvSpPr/>
          <p:nvPr/>
        </p:nvSpPr>
        <p:spPr>
          <a:xfrm>
            <a:off x="6352690" y="2540006"/>
            <a:ext cx="2509321" cy="2509321"/>
          </a:xfrm>
          <a:prstGeom prst="ellipse">
            <a:avLst/>
          </a:prstGeom>
          <a:solidFill>
            <a:schemeClr val="accent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0EB182D-864C-3043-9706-649C36C2B0F4}"/>
              </a:ext>
            </a:extLst>
          </p:cNvPr>
          <p:cNvSpPr/>
          <p:nvPr/>
        </p:nvSpPr>
        <p:spPr>
          <a:xfrm>
            <a:off x="9399953" y="2527244"/>
            <a:ext cx="2509321" cy="2509321"/>
          </a:xfrm>
          <a:prstGeom prst="ellipse">
            <a:avLst/>
          </a:prstGeom>
          <a:solidFill>
            <a:schemeClr val="accent2">
              <a:lumMod val="40000"/>
              <a:lumOff val="60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549CAE3-6773-F147-8CEA-4510B27AE0A0}"/>
              </a:ext>
            </a:extLst>
          </p:cNvPr>
          <p:cNvSpPr/>
          <p:nvPr/>
        </p:nvSpPr>
        <p:spPr>
          <a:xfrm>
            <a:off x="3347509" y="2556772"/>
            <a:ext cx="2454285" cy="2454285"/>
          </a:xfrm>
          <a:prstGeom prst="ellipse">
            <a:avLst/>
          </a:prstGeom>
          <a:blipFill dpi="0" rotWithShape="1">
            <a:blip r:embed="rId3" cstate="screen">
              <a:alphaModFix amt="33000"/>
              <a:duotone>
                <a:prstClr val="black"/>
                <a:schemeClr val="accent1">
                  <a:tint val="45000"/>
                  <a:satMod val="400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effectLst>
                  <a:outerShdw blurRad="50800" dist="38100" dir="2700000" algn="tl" rotWithShape="0">
                    <a:prstClr val="black">
                      <a:alpha val="40000"/>
                    </a:prstClr>
                  </a:outerShdw>
                </a:effectLst>
                <a:latin typeface="Open Sans SemiBold" panose="020B0606030504020204" pitchFamily="34" charset="0"/>
                <a:ea typeface="Open Sans SemiBold" panose="020B0606030504020204" pitchFamily="34" charset="0"/>
                <a:cs typeface="Open Sans SemiBold" panose="020B0606030504020204" pitchFamily="34" charset="0"/>
              </a:rPr>
              <a:t>Knowledge</a:t>
            </a:r>
          </a:p>
          <a:p>
            <a:pPr algn="ctr"/>
            <a:r>
              <a:rPr lang="en-US" b="1">
                <a:solidFill>
                  <a:schemeClr val="bg1"/>
                </a:solidFill>
                <a:effectLst>
                  <a:outerShdw blurRad="50800" dist="38100" dir="2700000" algn="tl" rotWithShape="0">
                    <a:prstClr val="black">
                      <a:alpha val="40000"/>
                    </a:prstClr>
                  </a:outerShdw>
                </a:effectLst>
                <a:latin typeface="Open Sans SemiBold" panose="020B0606030504020204" pitchFamily="34" charset="0"/>
                <a:ea typeface="Open Sans SemiBold" panose="020B0606030504020204" pitchFamily="34" charset="0"/>
                <a:cs typeface="Open Sans SemiBold" panose="020B0606030504020204" pitchFamily="34" charset="0"/>
              </a:rPr>
              <a:t>Management and Innovation</a:t>
            </a:r>
          </a:p>
          <a:p>
            <a:pPr algn="ctr"/>
            <a:endParaRPr lang="en-US">
              <a:solidFill>
                <a:schemeClr val="bg1"/>
              </a:solidFill>
              <a:effectLst>
                <a:outerShdw blurRad="50800" dist="38100" dir="2700000" algn="tl" rotWithShape="0">
                  <a:prstClr val="black">
                    <a:alpha val="40000"/>
                  </a:prstClr>
                </a:outerShdw>
              </a:effectLst>
            </a:endParaRPr>
          </a:p>
        </p:txBody>
      </p:sp>
      <p:pic>
        <p:nvPicPr>
          <p:cNvPr id="7" name="Picture 6">
            <a:extLst>
              <a:ext uri="{FF2B5EF4-FFF2-40B4-BE49-F238E27FC236}">
                <a16:creationId xmlns:a16="http://schemas.microsoft.com/office/drawing/2014/main" id="{DC12F607-FC61-F94D-B2B0-989C04B98384}"/>
              </a:ext>
            </a:extLst>
          </p:cNvPr>
          <p:cNvPicPr>
            <a:picLocks noChangeAspect="1"/>
          </p:cNvPicPr>
          <p:nvPr/>
        </p:nvPicPr>
        <p:blipFill>
          <a:blip r:embed="rId4"/>
          <a:stretch>
            <a:fillRect/>
          </a:stretch>
        </p:blipFill>
        <p:spPr>
          <a:xfrm>
            <a:off x="3292473" y="2479966"/>
            <a:ext cx="2964714" cy="2582170"/>
          </a:xfrm>
          <a:prstGeom prst="rect">
            <a:avLst/>
          </a:prstGeom>
        </p:spPr>
      </p:pic>
      <p:sp>
        <p:nvSpPr>
          <p:cNvPr id="14" name="Oval 13">
            <a:extLst>
              <a:ext uri="{FF2B5EF4-FFF2-40B4-BE49-F238E27FC236}">
                <a16:creationId xmlns:a16="http://schemas.microsoft.com/office/drawing/2014/main" id="{4FFE6D1A-5E86-4C46-92BA-111E57069E78}"/>
              </a:ext>
            </a:extLst>
          </p:cNvPr>
          <p:cNvSpPr/>
          <p:nvPr/>
        </p:nvSpPr>
        <p:spPr>
          <a:xfrm>
            <a:off x="6404138" y="2569471"/>
            <a:ext cx="2454285" cy="2454285"/>
          </a:xfrm>
          <a:prstGeom prst="ellipse">
            <a:avLst/>
          </a:prstGeom>
          <a:blipFill dpi="0" rotWithShape="1">
            <a:blip r:embed="rId5" cstate="screen">
              <a:alphaModFix amt="40000"/>
              <a:duotone>
                <a:prstClr val="black"/>
                <a:schemeClr val="accent1">
                  <a:tint val="45000"/>
                  <a:satMod val="400000"/>
                </a:schemeClr>
              </a:duotone>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effectLst>
                  <a:outerShdw blurRad="50800" dist="38100" dir="2700000" algn="tl" rotWithShape="0">
                    <a:prstClr val="black">
                      <a:alpha val="40000"/>
                    </a:prstClr>
                  </a:outerShdw>
                </a:effectLst>
                <a:latin typeface="Open Sans SemiBold" panose="020B0606030504020204" pitchFamily="34" charset="0"/>
                <a:ea typeface="Open Sans SemiBold" panose="020B0606030504020204" pitchFamily="34" charset="0"/>
                <a:cs typeface="Open Sans SemiBold" panose="020B0606030504020204" pitchFamily="34" charset="0"/>
              </a:rPr>
              <a:t>Enabling Environment</a:t>
            </a:r>
          </a:p>
          <a:p>
            <a:pPr algn="ctr"/>
            <a:endParaRPr lang="en-US" b="1">
              <a:solidFill>
                <a:schemeClr val="bg1"/>
              </a:solidFill>
              <a:effectLst>
                <a:outerShdw blurRad="50800" dist="38100" dir="2700000" algn="tl" rotWithShape="0">
                  <a:prstClr val="black">
                    <a:alpha val="40000"/>
                  </a:prstClr>
                </a:outerShdw>
              </a:effectLst>
              <a:latin typeface="Open Sans SemiBold" panose="020B0606030504020204" pitchFamily="34" charset="0"/>
              <a:ea typeface="Open Sans SemiBold" panose="020B0606030504020204" pitchFamily="34" charset="0"/>
              <a:cs typeface="Open Sans SemiBold" panose="020B0606030504020204" pitchFamily="34" charset="0"/>
            </a:endParaRPr>
          </a:p>
          <a:p>
            <a:pPr algn="ctr"/>
            <a:r>
              <a:rPr lang="en-US" b="1">
                <a:solidFill>
                  <a:schemeClr val="bg1"/>
                </a:solidFill>
                <a:effectLst>
                  <a:outerShdw blurRad="50800" dist="38100" dir="2700000" algn="tl" rotWithShape="0">
                    <a:prstClr val="black">
                      <a:alpha val="40000"/>
                    </a:prstClr>
                  </a:outerShdw>
                </a:effectLst>
                <a:latin typeface="Open Sans SemiBold" panose="020B0606030504020204" pitchFamily="34" charset="0"/>
                <a:ea typeface="Open Sans SemiBold" panose="020B0606030504020204" pitchFamily="34" charset="0"/>
                <a:cs typeface="Open Sans SemiBold" panose="020B0606030504020204" pitchFamily="34" charset="0"/>
              </a:rPr>
              <a:t>Governance, Fiscal, &amp; Financial Regimes</a:t>
            </a:r>
          </a:p>
        </p:txBody>
      </p:sp>
      <p:sp>
        <p:nvSpPr>
          <p:cNvPr id="15" name="Oval 14">
            <a:extLst>
              <a:ext uri="{FF2B5EF4-FFF2-40B4-BE49-F238E27FC236}">
                <a16:creationId xmlns:a16="http://schemas.microsoft.com/office/drawing/2014/main" id="{E57E214A-3DCF-4641-8161-74F8772BAA64}"/>
              </a:ext>
            </a:extLst>
          </p:cNvPr>
          <p:cNvSpPr/>
          <p:nvPr/>
        </p:nvSpPr>
        <p:spPr>
          <a:xfrm>
            <a:off x="9427279" y="2557763"/>
            <a:ext cx="2454285" cy="2454285"/>
          </a:xfrm>
          <a:prstGeom prst="ellipse">
            <a:avLst/>
          </a:prstGeom>
          <a:blipFill dpi="0" rotWithShape="1">
            <a:blip r:embed="rId6" cstate="screen">
              <a:alphaModFix amt="41000"/>
              <a:duotone>
                <a:prstClr val="black"/>
                <a:schemeClr val="accent1">
                  <a:tint val="45000"/>
                  <a:satMod val="400000"/>
                </a:schemeClr>
              </a:duotone>
              <a:extLst>
                <a:ext uri="{28A0092B-C50C-407E-A947-70E740481C1C}">
                  <a14:useLocalDpi xmlns:a14="http://schemas.microsoft.com/office/drawing/2010/main"/>
                </a:ext>
              </a:extLst>
            </a:blip>
            <a:srcRect/>
            <a:stretch>
              <a:fillRect r="1000"/>
            </a:stretch>
          </a:blipFill>
          <a:ln w="7302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effectLst>
                  <a:outerShdw blurRad="50800" dist="38100" dir="2700000" algn="tl" rotWithShape="0">
                    <a:prstClr val="black">
                      <a:alpha val="40000"/>
                    </a:prstClr>
                  </a:outerShdw>
                </a:effectLst>
                <a:latin typeface="Open Sans SemiBold" panose="020B0606030504020204" pitchFamily="34" charset="0"/>
                <a:ea typeface="Open Sans SemiBold" panose="020B0606030504020204" pitchFamily="34" charset="0"/>
                <a:cs typeface="Open Sans SemiBold" panose="020B0606030504020204" pitchFamily="34" charset="0"/>
              </a:rPr>
              <a:t>Public and Private Investment</a:t>
            </a:r>
          </a:p>
        </p:txBody>
      </p:sp>
      <p:pic>
        <p:nvPicPr>
          <p:cNvPr id="8" name="Picture 7">
            <a:extLst>
              <a:ext uri="{FF2B5EF4-FFF2-40B4-BE49-F238E27FC236}">
                <a16:creationId xmlns:a16="http://schemas.microsoft.com/office/drawing/2014/main" id="{3620C702-281C-D444-8D7F-923F7D10BB07}"/>
              </a:ext>
            </a:extLst>
          </p:cNvPr>
          <p:cNvPicPr>
            <a:picLocks noChangeAspect="1"/>
          </p:cNvPicPr>
          <p:nvPr/>
        </p:nvPicPr>
        <p:blipFill>
          <a:blip r:embed="rId4"/>
          <a:stretch>
            <a:fillRect/>
          </a:stretch>
        </p:blipFill>
        <p:spPr>
          <a:xfrm>
            <a:off x="6330662" y="2505528"/>
            <a:ext cx="2964714" cy="2582170"/>
          </a:xfrm>
          <a:prstGeom prst="rect">
            <a:avLst/>
          </a:prstGeom>
        </p:spPr>
      </p:pic>
      <p:sp>
        <p:nvSpPr>
          <p:cNvPr id="47" name="Round Diagonal Corner Rectangle 46">
            <a:extLst>
              <a:ext uri="{FF2B5EF4-FFF2-40B4-BE49-F238E27FC236}">
                <a16:creationId xmlns:a16="http://schemas.microsoft.com/office/drawing/2014/main" id="{AD986861-5AF8-9645-8159-2740545A6A11}"/>
              </a:ext>
            </a:extLst>
          </p:cNvPr>
          <p:cNvSpPr/>
          <p:nvPr/>
        </p:nvSpPr>
        <p:spPr>
          <a:xfrm>
            <a:off x="5492203" y="1808086"/>
            <a:ext cx="4278154" cy="477367"/>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effectLst>
                  <a:outerShdw blurRad="50800" dist="38100" dir="2700000" algn="tl" rotWithShape="0">
                    <a:prstClr val="black">
                      <a:alpha val="40000"/>
                    </a:prstClr>
                  </a:outerShdw>
                </a:effectLst>
                <a:latin typeface="Open Sans SemiBold" panose="020B0606030504020204" pitchFamily="34" charset="0"/>
                <a:ea typeface="Open Sans SemiBold" panose="020B0606030504020204" pitchFamily="34" charset="0"/>
                <a:cs typeface="Open Sans SemiBold" panose="020B0606030504020204" pitchFamily="34" charset="0"/>
              </a:rPr>
              <a:t>Blue Economy Action Plan</a:t>
            </a:r>
          </a:p>
        </p:txBody>
      </p:sp>
      <p:sp>
        <p:nvSpPr>
          <p:cNvPr id="48" name="Hexagon 47">
            <a:extLst>
              <a:ext uri="{FF2B5EF4-FFF2-40B4-BE49-F238E27FC236}">
                <a16:creationId xmlns:a16="http://schemas.microsoft.com/office/drawing/2014/main" id="{98CF70DB-41B4-1F4C-BC82-C6684D493BE7}"/>
              </a:ext>
            </a:extLst>
          </p:cNvPr>
          <p:cNvSpPr/>
          <p:nvPr/>
        </p:nvSpPr>
        <p:spPr>
          <a:xfrm>
            <a:off x="3285267" y="5235504"/>
            <a:ext cx="8624007" cy="467272"/>
          </a:xfrm>
          <a:prstGeom prst="hexagon">
            <a:avLst/>
          </a:prstGeom>
          <a:solidFill>
            <a:srgbClr val="E2C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effectLst>
                  <a:outerShdw blurRad="50800" dist="38100" dir="2700000" algn="tl" rotWithShape="0">
                    <a:prstClr val="black">
                      <a:alpha val="40000"/>
                    </a:prstClr>
                  </a:outerShdw>
                </a:effectLst>
                <a:latin typeface="Open Sans SemiBold" panose="020B0606030504020204" pitchFamily="34" charset="0"/>
                <a:ea typeface="Open Sans SemiBold" panose="020B0606030504020204" pitchFamily="34" charset="0"/>
                <a:cs typeface="Open Sans SemiBold" panose="020B0606030504020204" pitchFamily="34" charset="0"/>
              </a:rPr>
              <a:t>Gender</a:t>
            </a:r>
          </a:p>
        </p:txBody>
      </p:sp>
      <p:sp>
        <p:nvSpPr>
          <p:cNvPr id="49" name="Hexagon 48">
            <a:extLst>
              <a:ext uri="{FF2B5EF4-FFF2-40B4-BE49-F238E27FC236}">
                <a16:creationId xmlns:a16="http://schemas.microsoft.com/office/drawing/2014/main" id="{F6F79483-56BC-6F43-8925-EAD2F5EB5CC6}"/>
              </a:ext>
            </a:extLst>
          </p:cNvPr>
          <p:cNvSpPr/>
          <p:nvPr/>
        </p:nvSpPr>
        <p:spPr>
          <a:xfrm>
            <a:off x="3285267" y="5835081"/>
            <a:ext cx="8624007" cy="467272"/>
          </a:xfrm>
          <a:prstGeom prst="hex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effectLst>
                  <a:outerShdw blurRad="50800" dist="38100" dir="2700000" algn="tl" rotWithShape="0">
                    <a:prstClr val="black">
                      <a:alpha val="40000"/>
                    </a:prstClr>
                  </a:outerShdw>
                </a:effectLst>
                <a:latin typeface="Open Sans SemiBold" panose="020B0606030504020204" pitchFamily="34" charset="0"/>
                <a:ea typeface="Open Sans SemiBold" panose="020B0606030504020204" pitchFamily="34" charset="0"/>
                <a:cs typeface="Open Sans SemiBold" panose="020B0606030504020204" pitchFamily="34" charset="0"/>
              </a:rPr>
              <a:t>Climate Change</a:t>
            </a:r>
          </a:p>
        </p:txBody>
      </p:sp>
    </p:spTree>
    <p:extLst>
      <p:ext uri="{BB962C8B-B14F-4D97-AF65-F5344CB8AC3E}">
        <p14:creationId xmlns:p14="http://schemas.microsoft.com/office/powerpoint/2010/main" val="320135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405F5-1CED-45C2-B4FC-6C8D1FA499DA}"/>
              </a:ext>
            </a:extLst>
          </p:cNvPr>
          <p:cNvSpPr>
            <a:spLocks noGrp="1"/>
          </p:cNvSpPr>
          <p:nvPr>
            <p:ph type="title"/>
          </p:nvPr>
        </p:nvSpPr>
        <p:spPr/>
        <p:txBody>
          <a:bodyPr/>
          <a:lstStyle/>
          <a:p>
            <a:r>
              <a:rPr lang="en-US" dirty="0"/>
              <a:t>One example: </a:t>
            </a:r>
            <a:br>
              <a:rPr lang="en-US" dirty="0"/>
            </a:br>
            <a:r>
              <a:rPr lang="en-US" dirty="0"/>
              <a:t>The </a:t>
            </a:r>
            <a:r>
              <a:rPr lang="en-US" dirty="0" err="1"/>
              <a:t>SWIOFish</a:t>
            </a:r>
            <a:r>
              <a:rPr lang="en-US" dirty="0"/>
              <a:t> program</a:t>
            </a:r>
          </a:p>
        </p:txBody>
      </p:sp>
      <p:sp>
        <p:nvSpPr>
          <p:cNvPr id="3" name="Content Placeholder 2">
            <a:extLst>
              <a:ext uri="{FF2B5EF4-FFF2-40B4-BE49-F238E27FC236}">
                <a16:creationId xmlns:a16="http://schemas.microsoft.com/office/drawing/2014/main" id="{5A613A70-836E-424E-9967-8A28B3F15616}"/>
              </a:ext>
            </a:extLst>
          </p:cNvPr>
          <p:cNvSpPr>
            <a:spLocks noGrp="1"/>
          </p:cNvSpPr>
          <p:nvPr>
            <p:ph idx="1"/>
          </p:nvPr>
        </p:nvSpPr>
        <p:spPr>
          <a:xfrm>
            <a:off x="1620982" y="1957388"/>
            <a:ext cx="6544610" cy="4219575"/>
          </a:xfrm>
        </p:spPr>
        <p:txBody>
          <a:bodyPr/>
          <a:lstStyle/>
          <a:p>
            <a:r>
              <a:rPr lang="en-US" sz="2000" dirty="0"/>
              <a:t>Aims to improve fisheries management at regional, national and community level</a:t>
            </a:r>
          </a:p>
          <a:p>
            <a:pPr lvl="1">
              <a:spcBef>
                <a:spcPts val="0"/>
              </a:spcBef>
            </a:pPr>
            <a:r>
              <a:rPr lang="en-US" sz="1800" dirty="0"/>
              <a:t>Enhanced regional collaboration</a:t>
            </a:r>
          </a:p>
          <a:p>
            <a:pPr lvl="1">
              <a:spcBef>
                <a:spcPts val="0"/>
              </a:spcBef>
            </a:pPr>
            <a:r>
              <a:rPr lang="en-US" sz="1800" dirty="0"/>
              <a:t>Improved governance at country-level</a:t>
            </a:r>
          </a:p>
          <a:p>
            <a:pPr lvl="1">
              <a:spcBef>
                <a:spcPts val="0"/>
              </a:spcBef>
            </a:pPr>
            <a:r>
              <a:rPr lang="en-US" sz="1800" dirty="0"/>
              <a:t>Increased economic benefits</a:t>
            </a:r>
          </a:p>
          <a:p>
            <a:r>
              <a:rPr lang="en-US" sz="2000" dirty="0"/>
              <a:t>Supports the coordination mechanism that allows SIDS to go beyond fisheries.</a:t>
            </a:r>
          </a:p>
          <a:p>
            <a:r>
              <a:rPr lang="en-US" sz="2000" dirty="0"/>
              <a:t>For instance in the </a:t>
            </a:r>
            <a:r>
              <a:rPr lang="en-US" sz="2000" b="1" dirty="0"/>
              <a:t>Seychelles</a:t>
            </a:r>
            <a:r>
              <a:rPr lang="en-US" sz="2000" dirty="0"/>
              <a:t>: </a:t>
            </a:r>
          </a:p>
          <a:p>
            <a:pPr lvl="1">
              <a:spcBef>
                <a:spcPts val="0"/>
              </a:spcBef>
            </a:pPr>
            <a:r>
              <a:rPr lang="en-US" sz="1800" dirty="0"/>
              <a:t>Knowledge on climate &amp; disaster risks related to waste management</a:t>
            </a:r>
          </a:p>
          <a:p>
            <a:pPr lvl="1">
              <a:spcBef>
                <a:spcPts val="0"/>
              </a:spcBef>
            </a:pPr>
            <a:r>
              <a:rPr lang="en-US" sz="1800" b="1" dirty="0"/>
              <a:t>Blue Bond </a:t>
            </a:r>
            <a:r>
              <a:rPr lang="en-US" sz="1800" dirty="0"/>
              <a:t>issued to finance the sustainability agenda</a:t>
            </a:r>
          </a:p>
        </p:txBody>
      </p:sp>
      <p:sp>
        <p:nvSpPr>
          <p:cNvPr id="8" name="Oval 7">
            <a:extLst>
              <a:ext uri="{FF2B5EF4-FFF2-40B4-BE49-F238E27FC236}">
                <a16:creationId xmlns:a16="http://schemas.microsoft.com/office/drawing/2014/main" id="{E8321B4B-40C1-4B38-BC4C-F7E179723ED2}"/>
              </a:ext>
            </a:extLst>
          </p:cNvPr>
          <p:cNvSpPr/>
          <p:nvPr/>
        </p:nvSpPr>
        <p:spPr>
          <a:xfrm>
            <a:off x="8673906" y="642084"/>
            <a:ext cx="3602182" cy="3602182"/>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DC44F74F-4EEA-4809-99C9-55F1B24A2D1E}"/>
              </a:ext>
            </a:extLst>
          </p:cNvPr>
          <p:cNvSpPr/>
          <p:nvPr/>
        </p:nvSpPr>
        <p:spPr>
          <a:xfrm>
            <a:off x="8395383" y="3429000"/>
            <a:ext cx="2801482" cy="2801482"/>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A54D3E3-83A9-4586-ABC9-7C83CD46A4E4}"/>
              </a:ext>
            </a:extLst>
          </p:cNvPr>
          <p:cNvSpPr/>
          <p:nvPr/>
        </p:nvSpPr>
        <p:spPr>
          <a:xfrm>
            <a:off x="-327767" y="5010996"/>
            <a:ext cx="2331933" cy="2331933"/>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0708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4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17E9C-161F-4C34-BB1E-18D82AB5581D}"/>
              </a:ext>
            </a:extLst>
          </p:cNvPr>
          <p:cNvSpPr>
            <a:spLocks noGrp="1"/>
          </p:cNvSpPr>
          <p:nvPr>
            <p:ph type="title"/>
          </p:nvPr>
        </p:nvSpPr>
        <p:spPr/>
        <p:txBody>
          <a:bodyPr/>
          <a:lstStyle/>
          <a:p>
            <a:r>
              <a:rPr lang="en-US"/>
              <a:t>Our Oceans Also Face Many Risks</a:t>
            </a:r>
          </a:p>
        </p:txBody>
      </p:sp>
      <p:sp>
        <p:nvSpPr>
          <p:cNvPr id="18" name="Content Placeholder 17">
            <a:extLst>
              <a:ext uri="{FF2B5EF4-FFF2-40B4-BE49-F238E27FC236}">
                <a16:creationId xmlns:a16="http://schemas.microsoft.com/office/drawing/2014/main" id="{448CD85E-2FFA-4DA9-AD52-AEB2512DDDE6}"/>
              </a:ext>
            </a:extLst>
          </p:cNvPr>
          <p:cNvSpPr>
            <a:spLocks noGrp="1"/>
          </p:cNvSpPr>
          <p:nvPr>
            <p:ph idx="1"/>
          </p:nvPr>
        </p:nvSpPr>
        <p:spPr>
          <a:xfrm>
            <a:off x="838200" y="1528764"/>
            <a:ext cx="10515600" cy="2857500"/>
          </a:xfrm>
        </p:spPr>
        <p:txBody>
          <a:bodyPr numCol="2"/>
          <a:lstStyle/>
          <a:p>
            <a:r>
              <a:rPr lang="en-US" dirty="0">
                <a:effectLst>
                  <a:outerShdw blurRad="38100" dist="38100" dir="2700000" algn="tl">
                    <a:srgbClr val="000000">
                      <a:alpha val="43137"/>
                    </a:srgbClr>
                  </a:outerShdw>
                </a:effectLst>
                <a:latin typeface="Open Sans"/>
              </a:rPr>
              <a:t>Climate change: Warmer oceans mean fisheries productivity decreases, ocean acidification leads to the destruction of habitats, etc.</a:t>
            </a:r>
          </a:p>
          <a:p>
            <a:pPr lvl="0"/>
            <a:endParaRPr lang="en-US" dirty="0">
              <a:effectLst>
                <a:outerShdw blurRad="38100" dist="38100" dir="2700000" algn="tl">
                  <a:srgbClr val="000000">
                    <a:alpha val="43137"/>
                  </a:srgbClr>
                </a:outerShdw>
              </a:effectLst>
            </a:endParaRPr>
          </a:p>
          <a:p>
            <a:pPr lvl="0"/>
            <a:endParaRPr lang="en-US" dirty="0">
              <a:effectLst>
                <a:outerShdw blurRad="38100" dist="38100" dir="2700000" algn="tl">
                  <a:srgbClr val="000000">
                    <a:alpha val="43137"/>
                  </a:srgbClr>
                </a:outerShdw>
              </a:effectLst>
            </a:endParaRPr>
          </a:p>
          <a:p>
            <a:pPr lvl="0"/>
            <a:endParaRPr lang="en-US" dirty="0">
              <a:effectLst>
                <a:outerShdw blurRad="38100" dist="38100" dir="2700000" algn="tl">
                  <a:srgbClr val="000000">
                    <a:alpha val="43137"/>
                  </a:srgbClr>
                </a:outerShdw>
              </a:effectLst>
            </a:endParaRPr>
          </a:p>
          <a:p>
            <a:pPr lvl="0"/>
            <a:endParaRPr lang="en-US" dirty="0">
              <a:effectLst>
                <a:outerShdw blurRad="38100" dist="38100" dir="2700000" algn="tl">
                  <a:srgbClr val="000000">
                    <a:alpha val="43137"/>
                  </a:srgbClr>
                </a:outerShdw>
              </a:effectLst>
            </a:endParaRPr>
          </a:p>
          <a:p>
            <a:pPr lvl="0"/>
            <a:endParaRPr lang="en-US" dirty="0">
              <a:effectLst>
                <a:outerShdw blurRad="38100" dist="38100" dir="2700000" algn="tl">
                  <a:srgbClr val="000000">
                    <a:alpha val="43137"/>
                  </a:srgbClr>
                </a:outerShdw>
              </a:effectLst>
            </a:endParaRPr>
          </a:p>
          <a:p>
            <a:pPr lvl="0"/>
            <a:r>
              <a:rPr lang="en-US" dirty="0">
                <a:effectLst>
                  <a:outerShdw blurRad="38100" dist="38100" dir="2700000" algn="tl">
                    <a:srgbClr val="000000">
                      <a:alpha val="43137"/>
                    </a:srgbClr>
                  </a:outerShdw>
                </a:effectLst>
              </a:rPr>
              <a:t>Fishing: Over-exploitation of fisheries beyond what the oceans can sustain</a:t>
            </a:r>
          </a:p>
          <a:p>
            <a:pPr lvl="0"/>
            <a:r>
              <a:rPr lang="en-US" dirty="0">
                <a:effectLst>
                  <a:outerShdw blurRad="38100" dist="38100" dir="2700000" algn="tl">
                    <a:srgbClr val="000000">
                      <a:alpha val="43137"/>
                    </a:srgbClr>
                  </a:outerShdw>
                </a:effectLst>
              </a:rPr>
              <a:t>Trade-off between long-term sustainability and short-term growth</a:t>
            </a:r>
          </a:p>
          <a:p>
            <a:pPr lvl="0"/>
            <a:r>
              <a:rPr lang="en-US" dirty="0">
                <a:effectLst>
                  <a:outerShdw blurRad="38100" dist="38100" dir="2700000" algn="tl">
                    <a:srgbClr val="000000">
                      <a:alpha val="43137"/>
                    </a:srgbClr>
                  </a:outerShdw>
                </a:effectLst>
              </a:rPr>
              <a:t>Scarcity of sustainable aquaculture production models</a:t>
            </a:r>
          </a:p>
          <a:p>
            <a:pPr lvl="0"/>
            <a:r>
              <a:rPr lang="en-US" dirty="0">
                <a:effectLst>
                  <a:outerShdw blurRad="38100" dist="38100" dir="2700000" algn="tl">
                    <a:srgbClr val="000000">
                      <a:alpha val="43137"/>
                    </a:srgbClr>
                  </a:outerShdw>
                </a:effectLst>
                <a:latin typeface="Open Sans"/>
              </a:rPr>
              <a:t>Pollution jeopardizes tourism, fisheries and seafood safety</a:t>
            </a:r>
          </a:p>
        </p:txBody>
      </p:sp>
    </p:spTree>
    <p:extLst>
      <p:ext uri="{BB962C8B-B14F-4D97-AF65-F5344CB8AC3E}">
        <p14:creationId xmlns:p14="http://schemas.microsoft.com/office/powerpoint/2010/main" val="2095789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47A8D16F-07B4-44B2-A8C5-45FFAA83F119}"/>
              </a:ext>
            </a:extLst>
          </p:cNvPr>
          <p:cNvSpPr>
            <a:spLocks noGrp="1" noChangeArrowheads="1"/>
          </p:cNvSpPr>
          <p:nvPr>
            <p:ph type="title"/>
          </p:nvPr>
        </p:nvSpPr>
        <p:spPr>
          <a:xfrm>
            <a:off x="838200" y="651355"/>
            <a:ext cx="10515600" cy="920750"/>
          </a:xfrm>
        </p:spPr>
        <p:txBody>
          <a:bodyPr/>
          <a:lstStyle/>
          <a:p>
            <a:r>
              <a:rPr lang="en-US" dirty="0">
                <a:solidFill>
                  <a:schemeClr val="tx2"/>
                </a:solidFill>
                <a:latin typeface="Cambria"/>
              </a:rPr>
              <a:t>Marine pollution is a threat to the Blue Economy</a:t>
            </a:r>
            <a:endParaRPr lang="en-US" altLang="en-US" dirty="0">
              <a:solidFill>
                <a:schemeClr val="tx2"/>
              </a:solidFill>
              <a:latin typeface="Cambria"/>
            </a:endParaRPr>
          </a:p>
        </p:txBody>
      </p:sp>
      <p:sp>
        <p:nvSpPr>
          <p:cNvPr id="13" name="Oval 12">
            <a:extLst>
              <a:ext uri="{FF2B5EF4-FFF2-40B4-BE49-F238E27FC236}">
                <a16:creationId xmlns:a16="http://schemas.microsoft.com/office/drawing/2014/main" id="{0560A4B2-8BAB-6544-86BF-CBE8BEFA76A9}"/>
              </a:ext>
            </a:extLst>
          </p:cNvPr>
          <p:cNvSpPr/>
          <p:nvPr/>
        </p:nvSpPr>
        <p:spPr>
          <a:xfrm>
            <a:off x="332514" y="2579943"/>
            <a:ext cx="3419413" cy="341941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Open Sans" panose="020B0606030504020204"/>
            </a:endParaRPr>
          </a:p>
        </p:txBody>
      </p:sp>
      <p:sp>
        <p:nvSpPr>
          <p:cNvPr id="14" name="Rectangle 13">
            <a:extLst>
              <a:ext uri="{FF2B5EF4-FFF2-40B4-BE49-F238E27FC236}">
                <a16:creationId xmlns:a16="http://schemas.microsoft.com/office/drawing/2014/main" id="{165998F2-B6DF-47DE-BCB5-77A62ED201A8}"/>
              </a:ext>
            </a:extLst>
          </p:cNvPr>
          <p:cNvSpPr/>
          <p:nvPr/>
        </p:nvSpPr>
        <p:spPr>
          <a:xfrm>
            <a:off x="735940" y="4500813"/>
            <a:ext cx="174147" cy="435214"/>
          </a:xfrm>
          <a:prstGeom prst="rect">
            <a:avLst/>
          </a:prstGeom>
        </p:spPr>
        <p:txBody>
          <a:bodyPr wrap="square" anchor="t">
            <a:spAutoFit/>
          </a:bodyPr>
          <a:lstStyle/>
          <a:p>
            <a:endParaRPr lang="en-US" sz="2400">
              <a:latin typeface="Open Sans" panose="020B0606030504020204"/>
            </a:endParaRPr>
          </a:p>
        </p:txBody>
      </p:sp>
      <p:sp>
        <p:nvSpPr>
          <p:cNvPr id="2" name="Oval 1">
            <a:extLst>
              <a:ext uri="{FF2B5EF4-FFF2-40B4-BE49-F238E27FC236}">
                <a16:creationId xmlns:a16="http://schemas.microsoft.com/office/drawing/2014/main" id="{8D9D86E4-1EFB-6749-87C0-B6A6C2695685}"/>
              </a:ext>
            </a:extLst>
          </p:cNvPr>
          <p:cNvSpPr/>
          <p:nvPr/>
        </p:nvSpPr>
        <p:spPr>
          <a:xfrm>
            <a:off x="352414" y="2579944"/>
            <a:ext cx="3419413" cy="3419413"/>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1600" b="1" dirty="0">
              <a:effectLst>
                <a:outerShdw blurRad="63500" algn="ctr" rotWithShape="0">
                  <a:prstClr val="black">
                    <a:alpha val="79000"/>
                  </a:prstClr>
                </a:outerShdw>
              </a:effectLst>
              <a:latin typeface="Open Sans" panose="020B0606030504020204"/>
            </a:endParaRPr>
          </a:p>
          <a:p>
            <a:pPr algn="ctr"/>
            <a:r>
              <a:rPr lang="en-US" altLang="en-US" sz="1600" b="1" dirty="0">
                <a:effectLst>
                  <a:outerShdw blurRad="63500" algn="ctr" rotWithShape="0">
                    <a:prstClr val="black">
                      <a:alpha val="79000"/>
                    </a:prstClr>
                  </a:outerShdw>
                </a:effectLst>
                <a:latin typeface="Open Sans" panose="020B0606030504020204"/>
              </a:rPr>
              <a:t>MULTIPLE SOURCES</a:t>
            </a:r>
          </a:p>
          <a:p>
            <a:pPr algn="ctr"/>
            <a:r>
              <a:rPr lang="en-US" altLang="en-US" sz="1600" b="1" dirty="0">
                <a:effectLst>
                  <a:outerShdw blurRad="63500" algn="ctr" rotWithShape="0">
                    <a:prstClr val="black">
                      <a:alpha val="79000"/>
                    </a:prstClr>
                  </a:outerShdw>
                </a:effectLst>
                <a:latin typeface="Open Sans" panose="020B0606030504020204"/>
              </a:rPr>
              <a:t>on land and at sea</a:t>
            </a:r>
          </a:p>
          <a:p>
            <a:pPr algn="ctr"/>
            <a:endParaRPr lang="en-US" altLang="en-US" sz="1600" b="1" dirty="0">
              <a:effectLst>
                <a:outerShdw blurRad="63500" algn="ctr" rotWithShape="0">
                  <a:prstClr val="black">
                    <a:alpha val="79000"/>
                  </a:prstClr>
                </a:outerShdw>
              </a:effectLst>
              <a:latin typeface="Open Sans" panose="020B0606030504020204"/>
            </a:endParaRPr>
          </a:p>
          <a:p>
            <a:pPr algn="ctr"/>
            <a:endParaRPr lang="en-US" altLang="en-US" sz="1600" b="1" dirty="0">
              <a:effectLst>
                <a:outerShdw blurRad="63500" algn="ctr" rotWithShape="0">
                  <a:prstClr val="black">
                    <a:alpha val="79000"/>
                  </a:prstClr>
                </a:outerShdw>
              </a:effectLst>
              <a:latin typeface="Open Sans" panose="020B0606030504020204"/>
            </a:endParaRPr>
          </a:p>
          <a:p>
            <a:pPr algn="ctr"/>
            <a:endParaRPr lang="en-US" altLang="en-US" sz="1600" b="1" dirty="0">
              <a:effectLst>
                <a:outerShdw blurRad="63500" algn="ctr" rotWithShape="0">
                  <a:prstClr val="black">
                    <a:alpha val="79000"/>
                  </a:prstClr>
                </a:outerShdw>
              </a:effectLst>
              <a:latin typeface="Open Sans" panose="020B0606030504020204"/>
            </a:endParaRPr>
          </a:p>
          <a:p>
            <a:pPr algn="ctr"/>
            <a:endParaRPr lang="en-US" sz="1600" b="1" dirty="0">
              <a:effectLst>
                <a:outerShdw blurRad="63500" algn="ctr" rotWithShape="0">
                  <a:prstClr val="black">
                    <a:alpha val="79000"/>
                  </a:prstClr>
                </a:outerShdw>
              </a:effectLst>
              <a:latin typeface="Open Sans" panose="020B0606030504020204"/>
            </a:endParaRPr>
          </a:p>
          <a:p>
            <a:pPr algn="ctr"/>
            <a:endParaRPr lang="en-US" sz="1600" b="1" dirty="0">
              <a:effectLst>
                <a:outerShdw blurRad="63500" algn="ctr" rotWithShape="0">
                  <a:prstClr val="black">
                    <a:alpha val="79000"/>
                  </a:prstClr>
                </a:outerShdw>
              </a:effectLst>
              <a:latin typeface="Open Sans" panose="020B0606030504020204"/>
            </a:endParaRPr>
          </a:p>
          <a:p>
            <a:pPr algn="ctr"/>
            <a:endParaRPr lang="en-US" sz="1600" b="1" dirty="0">
              <a:effectLst>
                <a:outerShdw blurRad="63500" algn="ctr" rotWithShape="0">
                  <a:prstClr val="black">
                    <a:alpha val="79000"/>
                  </a:prstClr>
                </a:outerShdw>
              </a:effectLst>
              <a:latin typeface="Open Sans" panose="020B0606030504020204"/>
            </a:endParaRPr>
          </a:p>
          <a:p>
            <a:pPr algn="ctr"/>
            <a:endParaRPr lang="en-US" sz="1600" b="1" dirty="0">
              <a:effectLst>
                <a:outerShdw blurRad="63500" algn="ctr" rotWithShape="0">
                  <a:prstClr val="black">
                    <a:alpha val="79000"/>
                  </a:prstClr>
                </a:outerShdw>
              </a:effectLst>
              <a:latin typeface="Open Sans" panose="020B0606030504020204"/>
            </a:endParaRPr>
          </a:p>
          <a:p>
            <a:pPr algn="ctr"/>
            <a:endParaRPr lang="en-US" sz="1600" b="1" dirty="0">
              <a:effectLst>
                <a:outerShdw blurRad="63500" algn="ctr" rotWithShape="0">
                  <a:prstClr val="black">
                    <a:alpha val="79000"/>
                  </a:prstClr>
                </a:outerShdw>
              </a:effectLst>
              <a:latin typeface="Open Sans" panose="020B0606030504020204"/>
            </a:endParaRPr>
          </a:p>
          <a:p>
            <a:pPr algn="ctr"/>
            <a:endParaRPr lang="en-US" sz="1600" b="1" dirty="0">
              <a:effectLst>
                <a:outerShdw blurRad="63500" algn="ctr" rotWithShape="0">
                  <a:prstClr val="black">
                    <a:alpha val="79000"/>
                  </a:prstClr>
                </a:outerShdw>
              </a:effectLst>
              <a:latin typeface="Open Sans" panose="020B0606030504020204"/>
            </a:endParaRPr>
          </a:p>
          <a:p>
            <a:pPr algn="ctr"/>
            <a:endParaRPr lang="en-US" sz="1600" b="1" dirty="0">
              <a:effectLst>
                <a:outerShdw blurRad="63500" algn="ctr" rotWithShape="0">
                  <a:prstClr val="black">
                    <a:alpha val="79000"/>
                  </a:prstClr>
                </a:outerShdw>
              </a:effectLst>
              <a:latin typeface="Open Sans" panose="020B0606030504020204"/>
            </a:endParaRPr>
          </a:p>
        </p:txBody>
      </p:sp>
      <p:sp>
        <p:nvSpPr>
          <p:cNvPr id="11" name="Oval 10">
            <a:extLst>
              <a:ext uri="{FF2B5EF4-FFF2-40B4-BE49-F238E27FC236}">
                <a16:creationId xmlns:a16="http://schemas.microsoft.com/office/drawing/2014/main" id="{6558DF80-2EA7-0440-8322-95BCE43640AB}"/>
              </a:ext>
            </a:extLst>
          </p:cNvPr>
          <p:cNvSpPr/>
          <p:nvPr/>
        </p:nvSpPr>
        <p:spPr>
          <a:xfrm>
            <a:off x="8461788" y="2579943"/>
            <a:ext cx="3419413" cy="3419413"/>
          </a:xfrm>
          <a:prstGeom prst="ellipse">
            <a:avLst/>
          </a:prstGeom>
          <a:solidFill>
            <a:schemeClr val="accent2">
              <a:lumMod val="75000"/>
            </a:scheme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2880" rIns="0" rtlCol="0" anchor="ctr"/>
          <a:lstStyle/>
          <a:p>
            <a:pPr algn="ctr">
              <a:spcAft>
                <a:spcPts val="600"/>
              </a:spcAft>
            </a:pPr>
            <a:r>
              <a:rPr lang="en-US" sz="1600" b="1" dirty="0">
                <a:solidFill>
                  <a:schemeClr val="bg1"/>
                </a:solidFill>
                <a:latin typeface="Open Sans" panose="020B0606030504020204"/>
                <a:cs typeface="Calibri"/>
              </a:rPr>
              <a:t>WBG approach:</a:t>
            </a:r>
          </a:p>
          <a:p>
            <a:pPr>
              <a:spcAft>
                <a:spcPts val="600"/>
              </a:spcAft>
            </a:pPr>
            <a:r>
              <a:rPr lang="en-US" sz="1600" b="1" dirty="0">
                <a:solidFill>
                  <a:schemeClr val="bg1"/>
                </a:solidFill>
                <a:latin typeface="Open Sans" panose="020B0606030504020204"/>
                <a:cs typeface="Calibri"/>
              </a:rPr>
              <a:t>INVEST</a:t>
            </a:r>
          </a:p>
          <a:p>
            <a:pPr marL="122238" indent="-122238">
              <a:spcAft>
                <a:spcPts val="600"/>
              </a:spcAft>
              <a:buFont typeface="Arial" panose="020B0604020202020204" pitchFamily="34" charset="0"/>
              <a:buChar char="•"/>
            </a:pPr>
            <a:r>
              <a:rPr lang="en-US" sz="1400" b="1" dirty="0">
                <a:solidFill>
                  <a:schemeClr val="bg1"/>
                </a:solidFill>
                <a:latin typeface="Open Sans" panose="020B0606030504020204"/>
                <a:cs typeface="Calibri"/>
              </a:rPr>
              <a:t>Information &amp; Analytical Work</a:t>
            </a:r>
          </a:p>
          <a:p>
            <a:pPr marL="122238" indent="-122238">
              <a:spcAft>
                <a:spcPts val="600"/>
              </a:spcAft>
              <a:buFont typeface="Arial" panose="020B0604020202020204" pitchFamily="34" charset="0"/>
              <a:buChar char="•"/>
            </a:pPr>
            <a:r>
              <a:rPr lang="en-US" sz="1400" b="1" dirty="0">
                <a:solidFill>
                  <a:schemeClr val="bg1"/>
                </a:solidFill>
                <a:latin typeface="Open Sans" panose="020B0606030504020204"/>
                <a:cs typeface="Calibri"/>
              </a:rPr>
              <a:t>Multisector  Investments and Policy Reforms</a:t>
            </a:r>
          </a:p>
          <a:p>
            <a:r>
              <a:rPr lang="en-US" altLang="en-US" sz="1600" b="1" dirty="0">
                <a:solidFill>
                  <a:schemeClr val="bg1"/>
                </a:solidFill>
                <a:latin typeface="Open Sans" panose="020B0606030504020204"/>
                <a:cs typeface="Calibri"/>
              </a:rPr>
              <a:t>INNOVATE</a:t>
            </a:r>
            <a:endParaRPr lang="en-US" sz="1600" b="1" dirty="0">
              <a:solidFill>
                <a:schemeClr val="bg1"/>
              </a:solidFill>
              <a:latin typeface="Open Sans" panose="020B0606030504020204"/>
              <a:cs typeface="Calibri"/>
            </a:endParaRPr>
          </a:p>
          <a:p>
            <a:pPr marL="122238" indent="-109538">
              <a:buFont typeface="Arial" panose="020B0604020202020204" pitchFamily="34" charset="0"/>
              <a:buChar char="•"/>
            </a:pPr>
            <a:r>
              <a:rPr lang="en-US" sz="1400" b="1" dirty="0">
                <a:solidFill>
                  <a:schemeClr val="bg1"/>
                </a:solidFill>
                <a:latin typeface="Open Sans" panose="020B0606030504020204"/>
                <a:cs typeface="Calibri"/>
              </a:rPr>
              <a:t>PROBLUE, blue bonds</a:t>
            </a:r>
          </a:p>
          <a:p>
            <a:pPr marL="122238" indent="-109538">
              <a:buFont typeface="Arial" panose="020B0604020202020204" pitchFamily="34" charset="0"/>
              <a:buChar char="•"/>
            </a:pPr>
            <a:r>
              <a:rPr lang="en-US" sz="1400" b="1" dirty="0">
                <a:solidFill>
                  <a:schemeClr val="bg1"/>
                </a:solidFill>
                <a:latin typeface="Open Sans" panose="020B0606030504020204"/>
                <a:cs typeface="Calibri"/>
              </a:rPr>
              <a:t>SIDS Customized Models </a:t>
            </a:r>
            <a:endParaRPr lang="en-US" sz="1400" b="1" dirty="0">
              <a:solidFill>
                <a:schemeClr val="bg1"/>
              </a:solidFill>
              <a:latin typeface="Open Sans" panose="020B0606030504020204"/>
            </a:endParaRPr>
          </a:p>
        </p:txBody>
      </p:sp>
      <p:sp>
        <p:nvSpPr>
          <p:cNvPr id="10" name="Oval 9">
            <a:extLst>
              <a:ext uri="{FF2B5EF4-FFF2-40B4-BE49-F238E27FC236}">
                <a16:creationId xmlns:a16="http://schemas.microsoft.com/office/drawing/2014/main" id="{1545F8E1-4D8F-AE4C-8B0D-2FBEF9A001FF}"/>
              </a:ext>
            </a:extLst>
          </p:cNvPr>
          <p:cNvSpPr/>
          <p:nvPr/>
        </p:nvSpPr>
        <p:spPr>
          <a:xfrm>
            <a:off x="4381137" y="2579943"/>
            <a:ext cx="3419413" cy="3419413"/>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b="1" dirty="0">
                <a:solidFill>
                  <a:schemeClr val="tx2"/>
                </a:solidFill>
                <a:latin typeface="Open Sans" panose="020B0606030504020204"/>
              </a:rPr>
              <a:t>IMPACTS</a:t>
            </a:r>
          </a:p>
          <a:p>
            <a:pPr algn="ctr"/>
            <a:endParaRPr lang="en-US" altLang="en-US" sz="1600" b="1" dirty="0">
              <a:solidFill>
                <a:schemeClr val="tx2"/>
              </a:solidFill>
              <a:latin typeface="Open Sans" panose="020B0606030504020204"/>
            </a:endParaRPr>
          </a:p>
          <a:p>
            <a:pPr marL="0" indent="0" algn="ctr">
              <a:buNone/>
            </a:pPr>
            <a:r>
              <a:rPr lang="en-US" altLang="en-US" sz="1600" b="1" dirty="0">
                <a:solidFill>
                  <a:schemeClr val="tx2"/>
                </a:solidFill>
                <a:latin typeface="Open Sans" panose="020B0606030504020204"/>
              </a:rPr>
              <a:t>Beyond marine ecosystems</a:t>
            </a:r>
          </a:p>
          <a:p>
            <a:pPr marL="0" indent="0" algn="ctr">
              <a:buNone/>
            </a:pPr>
            <a:endParaRPr lang="en-US" altLang="en-US" sz="1600" b="1" dirty="0">
              <a:solidFill>
                <a:schemeClr val="tx2"/>
              </a:solidFill>
              <a:latin typeface="Open Sans" panose="020B0606030504020204"/>
            </a:endParaRPr>
          </a:p>
          <a:p>
            <a:pPr marL="0" indent="0" algn="ctr">
              <a:buNone/>
            </a:pPr>
            <a:r>
              <a:rPr lang="en-US" sz="1600" b="1" dirty="0">
                <a:solidFill>
                  <a:schemeClr val="tx2"/>
                </a:solidFill>
                <a:latin typeface="Open Sans"/>
              </a:rPr>
              <a:t>Socio-economic sectors that are key for SIDS: tourism, fisheries, health, coastal development</a:t>
            </a:r>
          </a:p>
          <a:p>
            <a:pPr algn="ctr"/>
            <a:endParaRPr lang="en-US" sz="1600" b="1" dirty="0">
              <a:solidFill>
                <a:schemeClr val="tx2"/>
              </a:solidFill>
              <a:latin typeface="Open Sans"/>
            </a:endParaRPr>
          </a:p>
        </p:txBody>
      </p:sp>
      <p:pic>
        <p:nvPicPr>
          <p:cNvPr id="7" name="Picture 6">
            <a:extLst>
              <a:ext uri="{FF2B5EF4-FFF2-40B4-BE49-F238E27FC236}">
                <a16:creationId xmlns:a16="http://schemas.microsoft.com/office/drawing/2014/main" id="{FEDC5170-7A8A-0148-BBA1-C90F0389DEB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2614" y="2573450"/>
            <a:ext cx="4080651" cy="3478748"/>
          </a:xfrm>
          <a:prstGeom prst="rect">
            <a:avLst/>
          </a:prstGeom>
        </p:spPr>
      </p:pic>
      <p:pic>
        <p:nvPicPr>
          <p:cNvPr id="20" name="Picture 19">
            <a:extLst>
              <a:ext uri="{FF2B5EF4-FFF2-40B4-BE49-F238E27FC236}">
                <a16:creationId xmlns:a16="http://schemas.microsoft.com/office/drawing/2014/main" id="{868874D9-F40B-694D-A7CE-44EF36FC4AC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53379" y="2534463"/>
            <a:ext cx="4080651" cy="347874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B5DC018F-B7A6-FC48-A805-0592BD38CC99}"/>
              </a:ext>
            </a:extLst>
          </p:cNvPr>
          <p:cNvSpPr/>
          <p:nvPr/>
        </p:nvSpPr>
        <p:spPr>
          <a:xfrm>
            <a:off x="-211740" y="1885590"/>
            <a:ext cx="3143969" cy="3143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A525E69-2429-402E-8C64-195BB050A9BF}"/>
              </a:ext>
            </a:extLst>
          </p:cNvPr>
          <p:cNvSpPr txBox="1"/>
          <p:nvPr/>
        </p:nvSpPr>
        <p:spPr>
          <a:xfrm>
            <a:off x="3075709" y="2457005"/>
            <a:ext cx="4144510" cy="3143968"/>
          </a:xfrm>
          <a:prstGeom prst="rect">
            <a:avLst/>
          </a:prstGeom>
          <a:noFill/>
        </p:spPr>
        <p:txBody>
          <a:bodyPr wrap="square" numCol="1" spcCol="457200" rtlCol="0" anchor="t">
            <a:spAutoFit/>
          </a:bodyPr>
          <a:lstStyle/>
          <a:p>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WB support to the Blue Economy in the Caribbean:</a:t>
            </a:r>
          </a:p>
          <a:p>
            <a:pPr marL="342900" indent="-342900">
              <a:buFont typeface="Arial" panose="020B0604020202020204" pitchFamily="34" charset="0"/>
              <a:buChar char="•"/>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Report: “Not a minute to Waste”</a:t>
            </a:r>
          </a:p>
          <a:p>
            <a:pPr>
              <a:spcAft>
                <a:spcPts val="0"/>
              </a:spcAft>
            </a:pPr>
            <a:endPar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a:p>
            <a:pPr>
              <a:spcAft>
                <a:spcPts val="0"/>
              </a:spcAft>
            </a:pP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Bans on single-use plastics or </a:t>
            </a:r>
            <a:r>
              <a:rPr lang="en-US" sz="2400" dirty="0" err="1">
                <a:solidFill>
                  <a:schemeClr val="tx2"/>
                </a:solidFill>
                <a:latin typeface="Open Sans" panose="020B0606030504020204" pitchFamily="34" charset="0"/>
                <a:ea typeface="Open Sans" panose="020B0606030504020204" pitchFamily="34" charset="0"/>
                <a:cs typeface="Open Sans" panose="020B0606030504020204" pitchFamily="34" charset="0"/>
              </a:rPr>
              <a:t>styrofoam</a:t>
            </a: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 are in place in </a:t>
            </a:r>
          </a:p>
          <a:p>
            <a:pPr>
              <a:spcAft>
                <a:spcPts val="0"/>
              </a:spcAft>
            </a:pPr>
            <a:r>
              <a:rPr lang="en-US" sz="2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14 Caribbean countries</a:t>
            </a:r>
          </a:p>
        </p:txBody>
      </p:sp>
      <p:sp>
        <p:nvSpPr>
          <p:cNvPr id="6" name="Oval 5">
            <a:extLst>
              <a:ext uri="{FF2B5EF4-FFF2-40B4-BE49-F238E27FC236}">
                <a16:creationId xmlns:a16="http://schemas.microsoft.com/office/drawing/2014/main" id="{DEF94E33-7FD9-534F-8E6B-11EA25A8AAF8}"/>
              </a:ext>
            </a:extLst>
          </p:cNvPr>
          <p:cNvSpPr/>
          <p:nvPr/>
        </p:nvSpPr>
        <p:spPr>
          <a:xfrm>
            <a:off x="-235528" y="1898580"/>
            <a:ext cx="3143969" cy="3143969"/>
          </a:xfrm>
          <a:prstGeom prst="ellipse">
            <a:avLst/>
          </a:prstGeom>
          <a:blipFill dpi="0" rotWithShape="1">
            <a:blip r:embed="rId3" cstate="screen">
              <a:extLst>
                <a:ext uri="{28A0092B-C50C-407E-A947-70E740481C1C}">
                  <a14:useLocalDpi xmlns:a14="http://schemas.microsoft.com/office/drawing/2010/main"/>
                </a:ext>
              </a:extLst>
            </a:blip>
            <a:srcRect/>
            <a:stretch>
              <a:fillRect l="6049" r="569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C88A67-2A7D-4944-8F0A-4F233FFE69EA}"/>
              </a:ext>
            </a:extLst>
          </p:cNvPr>
          <p:cNvGrpSpPr/>
          <p:nvPr/>
        </p:nvGrpSpPr>
        <p:grpSpPr>
          <a:xfrm>
            <a:off x="7308514" y="1960833"/>
            <a:ext cx="4883486" cy="4897167"/>
            <a:chOff x="8420009" y="-511545"/>
            <a:chExt cx="5709424" cy="5725419"/>
          </a:xfrm>
        </p:grpSpPr>
        <p:sp>
          <p:nvSpPr>
            <p:cNvPr id="9" name="Oval 8">
              <a:extLst>
                <a:ext uri="{FF2B5EF4-FFF2-40B4-BE49-F238E27FC236}">
                  <a16:creationId xmlns:a16="http://schemas.microsoft.com/office/drawing/2014/main" id="{892467E9-B46A-DE40-834D-960591109D92}"/>
                </a:ext>
              </a:extLst>
            </p:cNvPr>
            <p:cNvSpPr/>
            <p:nvPr/>
          </p:nvSpPr>
          <p:spPr>
            <a:xfrm>
              <a:off x="8420009" y="-511545"/>
              <a:ext cx="5687122" cy="5687122"/>
            </a:xfrm>
            <a:prstGeom prst="ellipse">
              <a:avLst/>
            </a:prstGeom>
            <a:solidFill>
              <a:schemeClr val="accent2">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A14F6480-9853-1947-945C-C4715A409ACF}"/>
                </a:ext>
              </a:extLst>
            </p:cNvPr>
            <p:cNvSpPr/>
            <p:nvPr/>
          </p:nvSpPr>
          <p:spPr>
            <a:xfrm>
              <a:off x="8442311" y="-473248"/>
              <a:ext cx="5687122" cy="5687122"/>
            </a:xfrm>
            <a:prstGeom prst="ellipse">
              <a:avLst/>
            </a:prstGeom>
            <a:blipFill dpi="0" rotWithShape="1">
              <a:blip r:embed="rId4" cstate="screen">
                <a:extLst>
                  <a:ext uri="{28A0092B-C50C-407E-A947-70E740481C1C}">
                    <a14:useLocalDpi xmlns:a14="http://schemas.microsoft.com/office/drawing/2010/main"/>
                  </a:ext>
                </a:extLst>
              </a:blip>
              <a:srcRect/>
              <a:stretch>
                <a:fillRect l="-4000" t="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Oval 3">
            <a:extLst>
              <a:ext uri="{FF2B5EF4-FFF2-40B4-BE49-F238E27FC236}">
                <a16:creationId xmlns:a16="http://schemas.microsoft.com/office/drawing/2014/main" id="{7DB7C406-EEBF-C245-A175-E131624C2B3D}"/>
              </a:ext>
            </a:extLst>
          </p:cNvPr>
          <p:cNvSpPr/>
          <p:nvPr/>
        </p:nvSpPr>
        <p:spPr>
          <a:xfrm>
            <a:off x="8729666" y="-857911"/>
            <a:ext cx="4468538" cy="4468538"/>
          </a:xfrm>
          <a:prstGeom prst="ellipse">
            <a:avLst/>
          </a:prstGeom>
          <a:blipFill>
            <a:blip r:embed="rId5" cstate="screen">
              <a:duotone>
                <a:prstClr val="black"/>
                <a:schemeClr val="tx2">
                  <a:tint val="45000"/>
                  <a:satMod val="400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Title 1">
            <a:extLst>
              <a:ext uri="{FF2B5EF4-FFF2-40B4-BE49-F238E27FC236}">
                <a16:creationId xmlns:a16="http://schemas.microsoft.com/office/drawing/2014/main" id="{67D260C9-A466-46B7-93EF-49BCDE89923F}"/>
              </a:ext>
            </a:extLst>
          </p:cNvPr>
          <p:cNvSpPr>
            <a:spLocks noGrp="1" noChangeArrowheads="1"/>
          </p:cNvSpPr>
          <p:nvPr>
            <p:ph type="title"/>
          </p:nvPr>
        </p:nvSpPr>
        <p:spPr/>
        <p:txBody>
          <a:bodyPr/>
          <a:lstStyle/>
          <a:p>
            <a:pPr eaLnBrk="1" hangingPunct="1"/>
            <a:r>
              <a:rPr lang="en-US">
                <a:latin typeface="Cambria"/>
              </a:rPr>
              <a:t>Caribbean Joining Global Movement to Address Marine Pollution</a:t>
            </a:r>
          </a:p>
        </p:txBody>
      </p:sp>
    </p:spTree>
    <p:extLst>
      <p:ext uri="{BB962C8B-B14F-4D97-AF65-F5344CB8AC3E}">
        <p14:creationId xmlns:p14="http://schemas.microsoft.com/office/powerpoint/2010/main" val="3160529800"/>
      </p:ext>
    </p:extLst>
  </p:cSld>
  <p:clrMapOvr>
    <a:masterClrMapping/>
  </p:clrMapOvr>
</p:sld>
</file>

<file path=ppt/theme/theme1.xml><?xml version="1.0" encoding="utf-8"?>
<a:theme xmlns:a="http://schemas.openxmlformats.org/drawingml/2006/main" name="Office Theme">
  <a:themeElements>
    <a:clrScheme name="Final Small States">
      <a:dk1>
        <a:srgbClr val="000000"/>
      </a:dk1>
      <a:lt1>
        <a:srgbClr val="FFFFFF"/>
      </a:lt1>
      <a:dk2>
        <a:srgbClr val="484848"/>
      </a:dk2>
      <a:lt2>
        <a:srgbClr val="E7E6E6"/>
      </a:lt2>
      <a:accent1>
        <a:srgbClr val="305987"/>
      </a:accent1>
      <a:accent2>
        <a:srgbClr val="00A2FF"/>
      </a:accent2>
      <a:accent3>
        <a:srgbClr val="FA7369"/>
      </a:accent3>
      <a:accent4>
        <a:srgbClr val="B06E69"/>
      </a:accent4>
      <a:accent5>
        <a:srgbClr val="70FF45"/>
      </a:accent5>
      <a:accent6>
        <a:srgbClr val="F2FF5E"/>
      </a:accent6>
      <a:hlink>
        <a:srgbClr val="B8D332"/>
      </a:hlink>
      <a:folHlink>
        <a:srgbClr val="1361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mall States 2019" id="{4467B0E6-C0EF-254D-856D-6348229E9896}" vid="{13A8A8A8-FAA7-7749-9017-B23C7B2234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TotalTime>
  <Words>922</Words>
  <Application>Microsoft Office PowerPoint</Application>
  <PresentationFormat>Widescreen</PresentationFormat>
  <Paragraphs>183</Paragraphs>
  <Slides>12</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.PingFang SC Regular</vt:lpstr>
      <vt:lpstr>Andes</vt:lpstr>
      <vt:lpstr>Arial</vt:lpstr>
      <vt:lpstr>Calibri</vt:lpstr>
      <vt:lpstr>Cambria</vt:lpstr>
      <vt:lpstr>Courier New</vt:lpstr>
      <vt:lpstr>Open Sans</vt:lpstr>
      <vt:lpstr>Open Sans SemiBold</vt:lpstr>
      <vt:lpstr>Wingdings</vt:lpstr>
      <vt:lpstr>Office Theme</vt:lpstr>
      <vt:lpstr>Blue Economy &amp; Marine Pollution</vt:lpstr>
      <vt:lpstr>Presentation Outline</vt:lpstr>
      <vt:lpstr>The Ocean Economy is  Thriving</vt:lpstr>
      <vt:lpstr>What is the Blue Economy?</vt:lpstr>
      <vt:lpstr>World Bank Approach to Blue Economy</vt:lpstr>
      <vt:lpstr>One example:  The SWIOFish program</vt:lpstr>
      <vt:lpstr>Our Oceans Also Face Many Risks</vt:lpstr>
      <vt:lpstr>Marine pollution is a threat to the Blue Economy</vt:lpstr>
      <vt:lpstr>Caribbean Joining Global Movement to Address Marine Pollution</vt:lpstr>
      <vt:lpstr>Customizing solutions to the Pacific Islands challenges</vt:lpstr>
      <vt:lpstr>PROBLUE – Multi-Donor Platform for Blue Economy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Anissa Tria</dc:creator>
  <cp:lastModifiedBy>Kimberly Marie Bumgarner</cp:lastModifiedBy>
  <cp:revision>62</cp:revision>
  <cp:lastPrinted>2019-04-03T14:21:43Z</cp:lastPrinted>
  <dcterms:created xsi:type="dcterms:W3CDTF">2019-03-16T19:27:26Z</dcterms:created>
  <dcterms:modified xsi:type="dcterms:W3CDTF">2019-04-13T17:28:13Z</dcterms:modified>
</cp:coreProperties>
</file>