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307" r:id="rId2"/>
    <p:sldId id="317" r:id="rId3"/>
    <p:sldId id="322" r:id="rId4"/>
    <p:sldId id="323" r:id="rId5"/>
    <p:sldId id="318" r:id="rId6"/>
    <p:sldId id="319" r:id="rId7"/>
    <p:sldId id="326" r:id="rId8"/>
    <p:sldId id="327" r:id="rId9"/>
    <p:sldId id="320" r:id="rId10"/>
    <p:sldId id="324" r:id="rId11"/>
    <p:sldId id="329" r:id="rId12"/>
    <p:sldId id="328" r:id="rId13"/>
    <p:sldId id="325" r:id="rId14"/>
    <p:sldId id="330" r:id="rId15"/>
    <p:sldId id="321" r:id="rId16"/>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jitha Bashir" initials="S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A800"/>
    <a:srgbClr val="60BC52"/>
    <a:srgbClr val="98CB4B"/>
    <a:srgbClr val="2380C3"/>
    <a:srgbClr val="A15CA0"/>
    <a:srgbClr val="69A043"/>
    <a:srgbClr val="4F74A2"/>
    <a:srgbClr val="FFFFFF"/>
    <a:srgbClr val="A8D064"/>
    <a:srgbClr val="05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98" autoAdjust="0"/>
    <p:restoredTop sz="92143"/>
  </p:normalViewPr>
  <p:slideViewPr>
    <p:cSldViewPr snapToGrid="0" snapToObjects="1">
      <p:cViewPr varScale="1">
        <p:scale>
          <a:sx n="37" d="100"/>
          <a:sy n="37" d="100"/>
        </p:scale>
        <p:origin x="1722" y="42"/>
      </p:cViewPr>
      <p:guideLst>
        <p:guide orient="horz" pos="2160"/>
        <p:guide pos="2880"/>
      </p:guideLst>
    </p:cSldViewPr>
  </p:slideViewPr>
  <p:notesTextViewPr>
    <p:cViewPr>
      <p:scale>
        <a:sx n="70" d="100"/>
        <a:sy n="7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3853" y="0"/>
            <a:ext cx="3024770" cy="457200"/>
          </a:xfrm>
          <a:prstGeom prst="rect">
            <a:avLst/>
          </a:prstGeom>
        </p:spPr>
        <p:txBody>
          <a:bodyPr vert="horz" lIns="91440" tIns="45720" rIns="91440" bIns="45720" rtlCol="0"/>
          <a:lstStyle>
            <a:lvl1pPr algn="r">
              <a:defRPr sz="1200"/>
            </a:lvl1pPr>
          </a:lstStyle>
          <a:p>
            <a:fld id="{AEE22C10-531B-4442-97F7-3456E0ED3A20}" type="datetimeFigureOut">
              <a:rPr lang="en-US" smtClean="0"/>
              <a:pPr/>
              <a:t>5/22/2019</a:t>
            </a:fld>
            <a:endParaRPr lang="fr-FR" dirty="0"/>
          </a:p>
        </p:txBody>
      </p:sp>
      <p:sp>
        <p:nvSpPr>
          <p:cNvPr id="4" name="Footer Placeholder 3"/>
          <p:cNvSpPr>
            <a:spLocks noGrp="1"/>
          </p:cNvSpPr>
          <p:nvPr>
            <p:ph type="ftr" sz="quarter" idx="2"/>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3853" y="8685213"/>
            <a:ext cx="3024770" cy="457200"/>
          </a:xfrm>
          <a:prstGeom prst="rect">
            <a:avLst/>
          </a:prstGeom>
        </p:spPr>
        <p:txBody>
          <a:bodyPr vert="horz" lIns="91440" tIns="45720" rIns="91440" bIns="45720" rtlCol="0" anchor="b"/>
          <a:lstStyle>
            <a:lvl1pPr algn="r">
              <a:defRPr sz="1200"/>
            </a:lvl1pPr>
          </a:lstStyle>
          <a:p>
            <a:fld id="{0C61872A-645D-614D-8FC6-1EC4E99385F3}" type="slidenum">
              <a:rPr lang="en-US" smtClean="0"/>
              <a:pPr/>
              <a:t>‹N°›</a:t>
            </a:fld>
            <a:endParaRPr lang="fr-FR" dirty="0"/>
          </a:p>
        </p:txBody>
      </p:sp>
    </p:spTree>
    <p:extLst>
      <p:ext uri="{BB962C8B-B14F-4D97-AF65-F5344CB8AC3E}">
        <p14:creationId xmlns:p14="http://schemas.microsoft.com/office/powerpoint/2010/main" val="20744266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3853" y="0"/>
            <a:ext cx="3024770" cy="457200"/>
          </a:xfrm>
          <a:prstGeom prst="rect">
            <a:avLst/>
          </a:prstGeom>
        </p:spPr>
        <p:txBody>
          <a:bodyPr vert="horz" lIns="91440" tIns="45720" rIns="91440" bIns="45720" rtlCol="0"/>
          <a:lstStyle>
            <a:lvl1pPr algn="r">
              <a:defRPr sz="1200"/>
            </a:lvl1pPr>
          </a:lstStyle>
          <a:p>
            <a:fld id="{F3C35CCC-D46A-2549-A665-5C54AB751718}" type="datetimeFigureOut">
              <a:rPr lang="en-US" smtClean="0"/>
              <a:pPr/>
              <a:t>5/22/2019</a:t>
            </a:fld>
            <a:endParaRPr lang="fr-FR" dirty="0"/>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a:defRPr sz="1200"/>
            </a:lvl1pPr>
          </a:lstStyle>
          <a:p>
            <a:fld id="{631A509C-B8DA-DB4F-BED2-AD3110C3976B}" type="slidenum">
              <a:rPr lang="en-US" smtClean="0"/>
              <a:pPr/>
              <a:t>‹N°›</a:t>
            </a:fld>
            <a:endParaRPr lang="fr-FR" dirty="0"/>
          </a:p>
        </p:txBody>
      </p:sp>
    </p:spTree>
    <p:extLst>
      <p:ext uri="{BB962C8B-B14F-4D97-AF65-F5344CB8AC3E}">
        <p14:creationId xmlns:p14="http://schemas.microsoft.com/office/powerpoint/2010/main" val="12833493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1A509C-B8DA-DB4F-BED2-AD3110C3976B}" type="slidenum">
              <a:rPr lang="en-US" smtClean="0"/>
              <a:pPr/>
              <a:t>1</a:t>
            </a:fld>
            <a:endParaRPr lang="fr-FR" dirty="0"/>
          </a:p>
        </p:txBody>
      </p:sp>
    </p:spTree>
    <p:extLst>
      <p:ext uri="{BB962C8B-B14F-4D97-AF65-F5344CB8AC3E}">
        <p14:creationId xmlns:p14="http://schemas.microsoft.com/office/powerpoint/2010/main" val="205673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313929"/>
            <a:ext cx="9144000" cy="5722804"/>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083992" y="3310467"/>
            <a:ext cx="5244352" cy="1267012"/>
          </a:xfrm>
        </p:spPr>
        <p:txBody>
          <a:bodyPr anchor="b">
            <a:normAutofit/>
          </a:bodyPr>
          <a:lstStyle>
            <a:lvl1pPr algn="l">
              <a:defRPr sz="3400" b="1" i="0">
                <a:solidFill>
                  <a:srgbClr val="0564A2"/>
                </a:solidFill>
                <a:latin typeface="Ariel"/>
                <a:cs typeface="Ariel"/>
              </a:defRPr>
            </a:lvl1pPr>
          </a:lstStyle>
          <a:p>
            <a:r>
              <a:rPr lang="en-US" dirty="0"/>
              <a:t>Click to edit Master title style</a:t>
            </a:r>
          </a:p>
        </p:txBody>
      </p:sp>
      <p:sp>
        <p:nvSpPr>
          <p:cNvPr id="3" name="Subtitle 2"/>
          <p:cNvSpPr>
            <a:spLocks noGrp="1"/>
          </p:cNvSpPr>
          <p:nvPr>
            <p:ph type="subTitle" idx="1"/>
          </p:nvPr>
        </p:nvSpPr>
        <p:spPr>
          <a:xfrm>
            <a:off x="3083992" y="4721121"/>
            <a:ext cx="5244352" cy="1193706"/>
          </a:xfrm>
        </p:spPr>
        <p:txBody>
          <a:bodyPr>
            <a:noAutofit/>
          </a:bodyPr>
          <a:lstStyle>
            <a:lvl1pPr marL="0" indent="0" algn="l">
              <a:buNone/>
              <a:defRPr sz="2000" b="0" i="1">
                <a:solidFill>
                  <a:schemeClr val="tx1">
                    <a:lumMod val="50000"/>
                    <a:lumOff val="50000"/>
                  </a:schemeClr>
                </a:solidFill>
                <a:latin typeface="Ariel"/>
                <a:cs typeface="Arie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6" name="Picture 5" descr="PASET_logo.png"/>
          <p:cNvPicPr>
            <a:picLocks noChangeAspect="1"/>
          </p:cNvPicPr>
          <p:nvPr userDrawn="1"/>
        </p:nvPicPr>
        <p:blipFill>
          <a:blip r:embed="rId2"/>
          <a:stretch>
            <a:fillRect/>
          </a:stretch>
        </p:blipFill>
        <p:spPr>
          <a:xfrm>
            <a:off x="340728" y="313929"/>
            <a:ext cx="5577472" cy="2773602"/>
          </a:xfrm>
          <a:prstGeom prst="rect">
            <a:avLst/>
          </a:prstGeom>
        </p:spPr>
      </p:pic>
    </p:spTree>
    <p:extLst>
      <p:ext uri="{BB962C8B-B14F-4D97-AF65-F5344CB8AC3E}">
        <p14:creationId xmlns:p14="http://schemas.microsoft.com/office/powerpoint/2010/main" val="69757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3" name="Rectangle 12"/>
          <p:cNvSpPr/>
          <p:nvPr userDrawn="1"/>
        </p:nvSpPr>
        <p:spPr>
          <a:xfrm>
            <a:off x="0" y="313929"/>
            <a:ext cx="9144000" cy="5942938"/>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590800" y="2633133"/>
            <a:ext cx="4656614" cy="1267012"/>
          </a:xfrm>
        </p:spPr>
        <p:txBody>
          <a:bodyPr anchor="b">
            <a:normAutofit/>
          </a:bodyPr>
          <a:lstStyle>
            <a:lvl1pPr algn="l">
              <a:defRPr sz="3400" b="1">
                <a:solidFill>
                  <a:srgbClr val="0564A2"/>
                </a:solidFill>
                <a:latin typeface="Ariel"/>
                <a:cs typeface="Ariel"/>
              </a:defRPr>
            </a:lvl1pPr>
          </a:lstStyle>
          <a:p>
            <a:r>
              <a:rPr lang="en-US" dirty="0"/>
              <a:t>Click to edit Master title style</a:t>
            </a:r>
          </a:p>
        </p:txBody>
      </p:sp>
      <p:sp>
        <p:nvSpPr>
          <p:cNvPr id="3" name="Subtitle 2"/>
          <p:cNvSpPr>
            <a:spLocks noGrp="1"/>
          </p:cNvSpPr>
          <p:nvPr>
            <p:ph type="subTitle" idx="1"/>
          </p:nvPr>
        </p:nvSpPr>
        <p:spPr>
          <a:xfrm>
            <a:off x="2590800" y="4043787"/>
            <a:ext cx="4656614" cy="1193706"/>
          </a:xfrm>
        </p:spPr>
        <p:txBody>
          <a:bodyPr>
            <a:noAutofit/>
          </a:bodyPr>
          <a:lstStyle>
            <a:lvl1pPr marL="0" indent="0" algn="l">
              <a:buNone/>
              <a:defRPr sz="2000" b="0" i="1">
                <a:solidFill>
                  <a:schemeClr val="tx1">
                    <a:lumMod val="50000"/>
                    <a:lumOff val="50000"/>
                  </a:schemeClr>
                </a:solidFill>
                <a:latin typeface="Ariel"/>
                <a:cs typeface="Arie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descr="PASET_logo.png"/>
          <p:cNvPicPr>
            <a:picLocks noChangeAspect="1"/>
          </p:cNvPicPr>
          <p:nvPr userDrawn="1"/>
        </p:nvPicPr>
        <p:blipFill>
          <a:blip r:embed="rId2"/>
          <a:stretch>
            <a:fillRect/>
          </a:stretch>
        </p:blipFill>
        <p:spPr>
          <a:xfrm>
            <a:off x="272995" y="322395"/>
            <a:ext cx="4646692" cy="2310738"/>
          </a:xfrm>
          <a:prstGeom prst="rect">
            <a:avLst/>
          </a:prstGeom>
        </p:spPr>
      </p:pic>
      <p:cxnSp>
        <p:nvCxnSpPr>
          <p:cNvPr id="10" name="Straight Connector 9"/>
          <p:cNvCxnSpPr/>
          <p:nvPr userDrawn="1"/>
        </p:nvCxnSpPr>
        <p:spPr>
          <a:xfrm>
            <a:off x="2692400" y="2633133"/>
            <a:ext cx="6045200" cy="1588"/>
          </a:xfrm>
          <a:prstGeom prst="line">
            <a:avLst/>
          </a:prstGeom>
          <a:ln w="28575" cap="flat" cmpd="sng" algn="ctr">
            <a:solidFill>
              <a:srgbClr val="A8D064"/>
            </a:solidFill>
            <a:prstDash val="solid"/>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57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09978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61701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208469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27914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7302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0651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421845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337300"/>
            <a:ext cx="9143999" cy="520700"/>
          </a:xfrm>
          <a:prstGeom prst="rect">
            <a:avLst/>
          </a:prstGeom>
          <a:solidFill>
            <a:srgbClr val="2380C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022601" y="601133"/>
            <a:ext cx="5740394" cy="9228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54050" y="1841499"/>
            <a:ext cx="7905746" cy="42137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705594" y="6358167"/>
            <a:ext cx="2057400" cy="480783"/>
          </a:xfrm>
          <a:prstGeom prst="rect">
            <a:avLst/>
          </a:prstGeom>
        </p:spPr>
        <p:txBody>
          <a:bodyPr vert="horz" lIns="91440" tIns="45720" rIns="91440" bIns="45720" rtlCol="0" anchor="ctr"/>
          <a:lstStyle>
            <a:lvl1pPr algn="r">
              <a:defRPr sz="1100">
                <a:solidFill>
                  <a:schemeClr val="bg1"/>
                </a:solidFill>
                <a:latin typeface="Arial"/>
                <a:cs typeface="Arial"/>
              </a:defRPr>
            </a:lvl1pPr>
          </a:lstStyle>
          <a:p>
            <a:fld id="{6392A18B-6F81-4746-B2A2-CB9DA7AC3454}" type="slidenum">
              <a:rPr lang="en-US" smtClean="0"/>
              <a:pPr/>
              <a:t>‹N°›</a:t>
            </a:fld>
            <a:endParaRPr lang="en-US" dirty="0"/>
          </a:p>
        </p:txBody>
      </p:sp>
      <p:pic>
        <p:nvPicPr>
          <p:cNvPr id="9" name="Picture 8" descr="PASET_logo.png"/>
          <p:cNvPicPr>
            <a:picLocks noChangeAspect="1"/>
          </p:cNvPicPr>
          <p:nvPr userDrawn="1"/>
        </p:nvPicPr>
        <p:blipFill>
          <a:blip r:embed="rId11"/>
          <a:stretch>
            <a:fillRect/>
          </a:stretch>
        </p:blipFill>
        <p:spPr>
          <a:xfrm>
            <a:off x="230661" y="313929"/>
            <a:ext cx="2433347" cy="1210071"/>
          </a:xfrm>
          <a:prstGeom prst="rect">
            <a:avLst/>
          </a:prstGeom>
        </p:spPr>
      </p:pic>
      <p:cxnSp>
        <p:nvCxnSpPr>
          <p:cNvPr id="16" name="Straight Connector 15"/>
          <p:cNvCxnSpPr/>
          <p:nvPr userDrawn="1"/>
        </p:nvCxnSpPr>
        <p:spPr>
          <a:xfrm rot="5400000" flipH="1" flipV="1">
            <a:off x="2338949" y="1061905"/>
            <a:ext cx="922866" cy="1321"/>
          </a:xfrm>
          <a:prstGeom prst="line">
            <a:avLst/>
          </a:prstGeom>
          <a:ln w="28575" cap="flat" cmpd="sng" algn="ctr">
            <a:solidFill>
              <a:srgbClr val="A8D064"/>
            </a:solidFill>
            <a:prstDash val="solid"/>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0" y="0"/>
            <a:ext cx="9144000" cy="177800"/>
          </a:xfrm>
          <a:prstGeom prst="rect">
            <a:avLst/>
          </a:prstGeom>
          <a:solidFill>
            <a:srgbClr val="98CB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71489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2800" b="1" i="0" kern="1200">
          <a:solidFill>
            <a:srgbClr val="0564A2"/>
          </a:solidFill>
          <a:latin typeface="Arial"/>
          <a:ea typeface="+mj-ea"/>
          <a:cs typeface="Arial"/>
        </a:defRPr>
      </a:lvl1pPr>
    </p:titleStyle>
    <p:bodyStyle>
      <a:lvl1pPr marL="228600" indent="-228600" algn="l" defTabSz="914400" rtl="0" eaLnBrk="1" latinLnBrk="0" hangingPunct="1">
        <a:lnSpc>
          <a:spcPct val="100000"/>
        </a:lnSpc>
        <a:spcBef>
          <a:spcPts val="1000"/>
        </a:spcBef>
        <a:spcAft>
          <a:spcPts val="600"/>
        </a:spcAft>
        <a:buClr>
          <a:srgbClr val="60BC52"/>
        </a:buClr>
        <a:buSzPct val="125000"/>
        <a:buFont typeface="Wingdings" charset="2"/>
        <a:buChar char="§"/>
        <a:defRPr sz="2400" kern="1200">
          <a:solidFill>
            <a:schemeClr val="tx1"/>
          </a:solidFill>
          <a:latin typeface="Arial"/>
          <a:ea typeface="+mn-ea"/>
          <a:cs typeface="Arial"/>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Arial"/>
          <a:ea typeface="+mn-ea"/>
          <a:cs typeface="Arial"/>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Arial"/>
          <a:ea typeface="+mn-ea"/>
          <a:cs typeface="Arial"/>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Arial"/>
          <a:ea typeface="+mn-ea"/>
          <a:cs typeface="Arial"/>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2723" y="3181211"/>
            <a:ext cx="5620870" cy="754852"/>
          </a:xfrm>
        </p:spPr>
        <p:txBody>
          <a:bodyPr>
            <a:normAutofit fontScale="90000"/>
          </a:bodyPr>
          <a:lstStyle/>
          <a:p>
            <a:r>
              <a:rPr dirty="0"/>
              <a:t/>
            </a:r>
            <a:br>
              <a:rPr dirty="0"/>
            </a:br>
            <a:r>
              <a:rPr lang="fr-FR" sz="2400" i="1" dirty="0">
                <a:solidFill>
                  <a:srgbClr val="FF0000"/>
                </a:solidFill>
                <a:latin typeface="+mn-lt"/>
              </a:rPr>
              <a:t>Vers une Afrique numérique : Préparer nos jeunes pour l'avenir </a:t>
            </a:r>
            <a:br>
              <a:rPr lang="fr-FR" sz="2400" i="1" dirty="0">
                <a:solidFill>
                  <a:srgbClr val="FF0000"/>
                </a:solidFill>
                <a:latin typeface="+mn-lt"/>
              </a:rPr>
            </a:br>
            <a:r>
              <a:rPr lang="fr-FR" sz="2400" i="1" dirty="0">
                <a:solidFill>
                  <a:srgbClr val="FF0000"/>
                </a:solidFill>
                <a:latin typeface="+mn-lt"/>
              </a:rPr>
              <a:t>PR</a:t>
            </a:r>
            <a:r>
              <a:rPr lang="fr-FR" sz="2400" i="1" dirty="0">
                <a:solidFill>
                  <a:srgbClr val="FF0000"/>
                </a:solidFill>
              </a:rPr>
              <a:t>É</a:t>
            </a:r>
            <a:r>
              <a:rPr lang="fr-FR" sz="2400" i="1" dirty="0">
                <a:solidFill>
                  <a:srgbClr val="FF0000"/>
                </a:solidFill>
                <a:latin typeface="+mn-lt"/>
              </a:rPr>
              <a:t>SENTATION DE LA DÉLÉGATION DE PAYS À LA SESSION PL</a:t>
            </a:r>
            <a:r>
              <a:rPr lang="fr-FR" sz="2400" i="1" dirty="0">
                <a:solidFill>
                  <a:srgbClr val="FF0000"/>
                </a:solidFill>
              </a:rPr>
              <a:t>É</a:t>
            </a:r>
            <a:r>
              <a:rPr lang="fr-FR" sz="2400" i="1" dirty="0">
                <a:solidFill>
                  <a:srgbClr val="FF0000"/>
                </a:solidFill>
                <a:latin typeface="+mn-lt"/>
              </a:rPr>
              <a:t>NIÈRE FINALE</a:t>
            </a:r>
          </a:p>
        </p:txBody>
      </p:sp>
      <p:sp>
        <p:nvSpPr>
          <p:cNvPr id="3" name="Subtitle 2"/>
          <p:cNvSpPr>
            <a:spLocks noGrp="1"/>
          </p:cNvSpPr>
          <p:nvPr>
            <p:ph type="subTitle" idx="1"/>
          </p:nvPr>
        </p:nvSpPr>
        <p:spPr>
          <a:xfrm>
            <a:off x="2886419" y="5534148"/>
            <a:ext cx="4656614" cy="1193706"/>
          </a:xfrm>
        </p:spPr>
        <p:txBody>
          <a:bodyPr/>
          <a:lstStyle/>
          <a:p>
            <a:pPr>
              <a:spcBef>
                <a:spcPts val="0"/>
              </a:spcBef>
              <a:spcAft>
                <a:spcPts val="0"/>
              </a:spcAft>
            </a:pPr>
            <a:r>
              <a:rPr lang="fr-FR" sz="2400" dirty="0">
                <a:latin typeface="+mn-lt"/>
              </a:rPr>
              <a:t>5</a:t>
            </a:r>
            <a:r>
              <a:rPr lang="fr-FR" sz="2400" baseline="30000" dirty="0">
                <a:latin typeface="+mn-lt"/>
              </a:rPr>
              <a:t>e </a:t>
            </a:r>
            <a:r>
              <a:rPr lang="fr-FR" sz="2400" dirty="0">
                <a:latin typeface="+mn-lt"/>
              </a:rPr>
              <a:t>Forum du PASET</a:t>
            </a:r>
          </a:p>
          <a:p>
            <a:pPr>
              <a:spcBef>
                <a:spcPts val="0"/>
              </a:spcBef>
              <a:spcAft>
                <a:spcPts val="0"/>
              </a:spcAft>
            </a:pPr>
            <a:r>
              <a:rPr lang="fr-FR" sz="2400" dirty="0">
                <a:latin typeface="+mn-lt"/>
              </a:rPr>
              <a:t>Kigali (Rwanda)/22 mai 2019</a:t>
            </a:r>
          </a:p>
        </p:txBody>
      </p:sp>
      <p:sp>
        <p:nvSpPr>
          <p:cNvPr id="5" name="TextBox 4"/>
          <p:cNvSpPr txBox="1"/>
          <p:nvPr/>
        </p:nvSpPr>
        <p:spPr>
          <a:xfrm>
            <a:off x="705395" y="3936063"/>
            <a:ext cx="7799628" cy="1200329"/>
          </a:xfrm>
          <a:prstGeom prst="rect">
            <a:avLst/>
          </a:prstGeom>
          <a:solidFill>
            <a:schemeClr val="accent1"/>
          </a:solidFill>
          <a:ln>
            <a:solidFill>
              <a:schemeClr val="accent1"/>
            </a:solidFill>
          </a:ln>
        </p:spPr>
        <p:txBody>
          <a:bodyPr wrap="square" rtlCol="0">
            <a:spAutoFit/>
          </a:bodyPr>
          <a:lstStyle/>
          <a:p>
            <a:endParaRPr lang="fr-FR" sz="3600" b="1" dirty="0">
              <a:solidFill>
                <a:schemeClr val="bg1"/>
              </a:solidFill>
            </a:endParaRPr>
          </a:p>
          <a:p>
            <a:r>
              <a:rPr lang="fr-FR" sz="3600" b="1" dirty="0" err="1" smtClean="0">
                <a:solidFill>
                  <a:schemeClr val="bg1"/>
                </a:solidFill>
              </a:rPr>
              <a:t>Republique</a:t>
            </a:r>
            <a:r>
              <a:rPr lang="fr-FR" sz="3600" b="1" dirty="0" smtClean="0">
                <a:solidFill>
                  <a:schemeClr val="bg1"/>
                </a:solidFill>
              </a:rPr>
              <a:t> </a:t>
            </a:r>
            <a:r>
              <a:rPr lang="fr-FR" sz="3600" b="1" dirty="0" err="1" smtClean="0">
                <a:solidFill>
                  <a:schemeClr val="bg1"/>
                </a:solidFill>
              </a:rPr>
              <a:t>Democratique</a:t>
            </a:r>
            <a:r>
              <a:rPr lang="fr-FR" sz="3600" b="1" dirty="0" smtClean="0">
                <a:solidFill>
                  <a:schemeClr val="bg1"/>
                </a:solidFill>
              </a:rPr>
              <a:t> du Congo</a:t>
            </a:r>
            <a:endParaRPr lang="fr-FR" sz="3600" b="1" dirty="0">
              <a:solidFill>
                <a:schemeClr val="bg1"/>
              </a:solidFill>
            </a:endParaRPr>
          </a:p>
        </p:txBody>
      </p:sp>
    </p:spTree>
    <p:extLst>
      <p:ext uri="{BB962C8B-B14F-4D97-AF65-F5344CB8AC3E}">
        <p14:creationId xmlns:p14="http://schemas.microsoft.com/office/powerpoint/2010/main" val="1156570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556807"/>
            <a:ext cx="5861423"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smtClean="0"/>
              <a:t>THEME4</a:t>
            </a:r>
            <a:endParaRPr lang="fr-FR" dirty="0">
              <a:solidFill>
                <a:srgbClr val="2380C3"/>
              </a:solidFill>
              <a:latin typeface="+mn-lt"/>
            </a:endParaRPr>
          </a:p>
        </p:txBody>
      </p:sp>
      <p:sp>
        <p:nvSpPr>
          <p:cNvPr id="3" name="Content Placeholder 2"/>
          <p:cNvSpPr>
            <a:spLocks noGrp="1"/>
          </p:cNvSpPr>
          <p:nvPr>
            <p:ph idx="1"/>
          </p:nvPr>
        </p:nvSpPr>
        <p:spPr>
          <a:xfrm>
            <a:off x="0" y="1801072"/>
            <a:ext cx="9144000" cy="4305147"/>
          </a:xfrm>
        </p:spPr>
        <p:txBody>
          <a:bodyPr>
            <a:noAutofit/>
          </a:bodyPr>
          <a:lstStyle/>
          <a:p>
            <a:pPr lvl="0" algn="just"/>
            <a:r>
              <a:rPr lang="fr-FR" b="1" cap="all" dirty="0" err="1"/>
              <a:t>Reponse</a:t>
            </a:r>
            <a:r>
              <a:rPr lang="fr-FR" b="1" cap="all" dirty="0"/>
              <a:t> 1</a:t>
            </a:r>
            <a:endParaRPr lang="fr-FR" dirty="0"/>
          </a:p>
          <a:p>
            <a:pPr marL="0" indent="0" algn="just">
              <a:buNone/>
            </a:pPr>
            <a:r>
              <a:rPr lang="fr-FR" sz="4000" dirty="0"/>
              <a:t>D’abord la priorisation de l’éducation par le gouvernement et le financement CONSEQUENT POUR réaliser les actions liées à la 4eme révolution industrielle et l’économie numériqu</a:t>
            </a:r>
            <a:r>
              <a:rPr lang="fr-FR" sz="4000" b="1" dirty="0"/>
              <a:t>e </a:t>
            </a:r>
            <a:endParaRPr lang="fr-FR" sz="4000" dirty="0"/>
          </a:p>
          <a:p>
            <a:pPr marL="0" indent="0" algn="just">
              <a:buNone/>
            </a:pPr>
            <a:endParaRPr lang="fr-FR" sz="36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10</a:t>
            </a:fld>
            <a:endParaRPr lang="fr-FR" dirty="0"/>
          </a:p>
        </p:txBody>
      </p:sp>
    </p:spTree>
    <p:extLst>
      <p:ext uri="{BB962C8B-B14F-4D97-AF65-F5344CB8AC3E}">
        <p14:creationId xmlns:p14="http://schemas.microsoft.com/office/powerpoint/2010/main" val="148478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556807"/>
            <a:ext cx="5861423"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smtClean="0"/>
              <a:t>THEME4</a:t>
            </a:r>
            <a:endParaRPr lang="fr-FR" dirty="0">
              <a:solidFill>
                <a:srgbClr val="2380C3"/>
              </a:solidFill>
              <a:latin typeface="+mn-lt"/>
            </a:endParaRPr>
          </a:p>
        </p:txBody>
      </p:sp>
      <p:sp>
        <p:nvSpPr>
          <p:cNvPr id="3" name="Content Placeholder 2"/>
          <p:cNvSpPr>
            <a:spLocks noGrp="1"/>
          </p:cNvSpPr>
          <p:nvPr>
            <p:ph idx="1"/>
          </p:nvPr>
        </p:nvSpPr>
        <p:spPr>
          <a:xfrm>
            <a:off x="0" y="1801072"/>
            <a:ext cx="9144000" cy="4305147"/>
          </a:xfrm>
        </p:spPr>
        <p:txBody>
          <a:bodyPr>
            <a:noAutofit/>
          </a:bodyPr>
          <a:lstStyle/>
          <a:p>
            <a:pPr lvl="0"/>
            <a:r>
              <a:rPr lang="fr-FR" sz="1800" cap="all" dirty="0" err="1"/>
              <a:t>Reponse</a:t>
            </a:r>
            <a:r>
              <a:rPr lang="fr-FR" sz="1800" cap="all" dirty="0"/>
              <a:t> 2</a:t>
            </a:r>
            <a:endParaRPr lang="fr-FR" sz="1800" dirty="0"/>
          </a:p>
          <a:p>
            <a:pPr marL="0" indent="0">
              <a:buNone/>
            </a:pPr>
            <a:r>
              <a:rPr lang="fr-FR" sz="2000" dirty="0"/>
              <a:t>Les investissements les plus importants sont :</a:t>
            </a:r>
          </a:p>
          <a:p>
            <a:pPr marL="0" lvl="0" indent="0">
              <a:buNone/>
            </a:pPr>
            <a:r>
              <a:rPr lang="fr-FR" sz="2000" dirty="0"/>
              <a:t>Connectivité à haut débit </a:t>
            </a:r>
          </a:p>
          <a:p>
            <a:pPr marL="0" lvl="0" indent="0">
              <a:buNone/>
            </a:pPr>
            <a:r>
              <a:rPr lang="fr-FR" sz="2000" dirty="0"/>
              <a:t>infrastructures de communication</a:t>
            </a:r>
          </a:p>
          <a:p>
            <a:pPr marL="0" lvl="0" indent="0">
              <a:buNone/>
            </a:pPr>
            <a:r>
              <a:rPr lang="fr-FR" sz="2000" dirty="0"/>
              <a:t>équipements informatiques hardware</a:t>
            </a:r>
          </a:p>
          <a:p>
            <a:pPr marL="0" lvl="0" indent="0">
              <a:buNone/>
            </a:pPr>
            <a:r>
              <a:rPr lang="fr-FR" sz="2000" dirty="0"/>
              <a:t>logiciels de gestion académique</a:t>
            </a:r>
          </a:p>
          <a:p>
            <a:pPr marL="0" lvl="0" indent="0">
              <a:buNone/>
            </a:pPr>
            <a:r>
              <a:rPr lang="fr-FR" sz="2000" dirty="0"/>
              <a:t>logiciels de gestion administrative et financière </a:t>
            </a:r>
          </a:p>
          <a:p>
            <a:pPr marL="0" lvl="0" indent="0">
              <a:buNone/>
            </a:pPr>
            <a:r>
              <a:rPr lang="fr-FR" sz="2000" dirty="0"/>
              <a:t>renforcement de capacités des ingénieurs et techniciens en infrastructures TIC ;</a:t>
            </a:r>
          </a:p>
          <a:p>
            <a:pPr marL="0" lvl="0" indent="0">
              <a:buNone/>
            </a:pPr>
            <a:r>
              <a:rPr lang="fr-FR" sz="2000" dirty="0"/>
              <a:t>renforcement de capacités des enseignants ET ADMNISTRATIFS a l’usage des tics ;</a:t>
            </a:r>
          </a:p>
          <a:p>
            <a:r>
              <a:rPr lang="fr-FR" sz="2000" cap="all" dirty="0"/>
              <a:t> </a:t>
            </a:r>
            <a:endParaRPr lang="fr-FR" sz="2000" dirty="0"/>
          </a:p>
          <a:p>
            <a:pPr marL="0" indent="0">
              <a:buNone/>
            </a:pPr>
            <a:endParaRPr lang="fr-FR" sz="1800" b="1" dirty="0">
              <a:latin typeface="+mn-lt"/>
            </a:endParaRPr>
          </a:p>
          <a:p>
            <a:pPr marL="457200" lvl="1" indent="0">
              <a:buNone/>
            </a:pPr>
            <a:endParaRPr lang="fr-FR" sz="18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11</a:t>
            </a:fld>
            <a:endParaRPr lang="fr-FR" dirty="0"/>
          </a:p>
        </p:txBody>
      </p:sp>
    </p:spTree>
    <p:extLst>
      <p:ext uri="{BB962C8B-B14F-4D97-AF65-F5344CB8AC3E}">
        <p14:creationId xmlns:p14="http://schemas.microsoft.com/office/powerpoint/2010/main" val="326413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556807"/>
            <a:ext cx="5861423"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smtClean="0"/>
              <a:t>THEME4</a:t>
            </a:r>
            <a:endParaRPr lang="fr-FR" dirty="0">
              <a:solidFill>
                <a:srgbClr val="2380C3"/>
              </a:solidFill>
              <a:latin typeface="+mn-lt"/>
            </a:endParaRPr>
          </a:p>
        </p:txBody>
      </p:sp>
      <p:sp>
        <p:nvSpPr>
          <p:cNvPr id="3" name="Content Placeholder 2"/>
          <p:cNvSpPr>
            <a:spLocks noGrp="1"/>
          </p:cNvSpPr>
          <p:nvPr>
            <p:ph idx="1"/>
          </p:nvPr>
        </p:nvSpPr>
        <p:spPr>
          <a:xfrm>
            <a:off x="0" y="1801072"/>
            <a:ext cx="9144000" cy="5252871"/>
          </a:xfrm>
        </p:spPr>
        <p:txBody>
          <a:bodyPr>
            <a:noAutofit/>
          </a:bodyPr>
          <a:lstStyle/>
          <a:p>
            <a:pPr lvl="0"/>
            <a:r>
              <a:rPr lang="fr-FR" b="1" cap="all" dirty="0" err="1"/>
              <a:t>Reponse</a:t>
            </a:r>
            <a:r>
              <a:rPr lang="fr-FR" b="1" cap="all" dirty="0"/>
              <a:t> 3</a:t>
            </a:r>
            <a:endParaRPr lang="fr-FR" dirty="0"/>
          </a:p>
          <a:p>
            <a:pPr marL="0" indent="0">
              <a:buNone/>
            </a:pPr>
            <a:r>
              <a:rPr lang="fr-FR" dirty="0"/>
              <a:t>un plan d’actions chiffrées des investissements d’actions prioritaires sera préparé de la manière suivante : </a:t>
            </a:r>
          </a:p>
          <a:p>
            <a:pPr marL="0" indent="0">
              <a:buNone/>
            </a:pPr>
            <a:r>
              <a:rPr lang="fr-FR" dirty="0"/>
              <a:t>- rappeler le contexte et le but </a:t>
            </a:r>
          </a:p>
          <a:p>
            <a:pPr marL="0" indent="0">
              <a:buNone/>
            </a:pPr>
            <a:r>
              <a:rPr lang="fr-FR" dirty="0"/>
              <a:t>- décliner les actions par ordre prioritaire</a:t>
            </a:r>
          </a:p>
          <a:p>
            <a:pPr marL="0" indent="0">
              <a:buNone/>
            </a:pPr>
            <a:r>
              <a:rPr lang="fr-FR" dirty="0"/>
              <a:t>- les chiffrer </a:t>
            </a:r>
          </a:p>
          <a:p>
            <a:pPr marL="0" indent="0">
              <a:buNone/>
            </a:pPr>
            <a:r>
              <a:rPr lang="fr-FR" dirty="0"/>
              <a:t> </a:t>
            </a:r>
            <a:r>
              <a:rPr lang="fr-FR" dirty="0" smtClean="0"/>
              <a:t>- </a:t>
            </a:r>
            <a:r>
              <a:rPr lang="fr-FR" dirty="0"/>
              <a:t>déterminer les responsables et autres intervenants </a:t>
            </a:r>
            <a:endParaRPr lang="fr-FR" dirty="0" smtClean="0"/>
          </a:p>
          <a:p>
            <a:pPr marL="0" indent="0">
              <a:buNone/>
            </a:pPr>
            <a:r>
              <a:rPr lang="fr-FR" dirty="0" smtClean="0"/>
              <a:t> - fixer la période de réalisation </a:t>
            </a:r>
          </a:p>
          <a:p>
            <a:pPr marL="0" indent="0">
              <a:buNone/>
            </a:pPr>
            <a:r>
              <a:rPr lang="fr-FR" dirty="0"/>
              <a:t> </a:t>
            </a:r>
            <a:r>
              <a:rPr lang="fr-FR" dirty="0" smtClean="0"/>
              <a:t>- </a:t>
            </a:r>
            <a:r>
              <a:rPr lang="fr-FR" dirty="0"/>
              <a:t>indiquer la localisation GEOGRAPHIQUE et les conditions de réussite</a:t>
            </a:r>
            <a:endParaRPr lang="fr-FR" sz="1800" dirty="0">
              <a:latin typeface="+mn-lt"/>
            </a:endParaRPr>
          </a:p>
          <a:p>
            <a:pPr marL="457200" lvl="1" indent="0">
              <a:buNone/>
            </a:pPr>
            <a:endParaRPr lang="fr-FR" sz="18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12</a:t>
            </a:fld>
            <a:endParaRPr lang="fr-FR" dirty="0"/>
          </a:p>
        </p:txBody>
      </p:sp>
    </p:spTree>
    <p:extLst>
      <p:ext uri="{BB962C8B-B14F-4D97-AF65-F5344CB8AC3E}">
        <p14:creationId xmlns:p14="http://schemas.microsoft.com/office/powerpoint/2010/main" val="2694273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556807"/>
            <a:ext cx="5861423"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a:t>THEME4</a:t>
            </a:r>
            <a:endParaRPr lang="fr-FR" dirty="0">
              <a:solidFill>
                <a:srgbClr val="2380C3"/>
              </a:solidFill>
              <a:latin typeface="+mn-lt"/>
            </a:endParaRPr>
          </a:p>
        </p:txBody>
      </p:sp>
      <p:sp>
        <p:nvSpPr>
          <p:cNvPr id="3" name="Content Placeholder 2"/>
          <p:cNvSpPr>
            <a:spLocks noGrp="1"/>
          </p:cNvSpPr>
          <p:nvPr>
            <p:ph idx="1"/>
          </p:nvPr>
        </p:nvSpPr>
        <p:spPr>
          <a:xfrm>
            <a:off x="0" y="1801072"/>
            <a:ext cx="9143999" cy="5037878"/>
          </a:xfrm>
        </p:spPr>
        <p:txBody>
          <a:bodyPr>
            <a:noAutofit/>
          </a:bodyPr>
          <a:lstStyle/>
          <a:p>
            <a:r>
              <a:rPr lang="fr-FR" b="1" cap="all" dirty="0" err="1"/>
              <a:t>Reponse</a:t>
            </a:r>
            <a:r>
              <a:rPr lang="fr-FR" b="1" cap="all" dirty="0"/>
              <a:t> 4     </a:t>
            </a:r>
            <a:endParaRPr lang="fr-FR" dirty="0"/>
          </a:p>
          <a:p>
            <a:pPr marL="0" indent="0">
              <a:buNone/>
            </a:pPr>
            <a:r>
              <a:rPr lang="fr-FR" b="1" dirty="0"/>
              <a:t>les autres ministères partenaires sont :</a:t>
            </a:r>
            <a:endParaRPr lang="fr-FR" dirty="0"/>
          </a:p>
          <a:p>
            <a:pPr marL="0" lvl="0" indent="0">
              <a:buNone/>
            </a:pPr>
            <a:r>
              <a:rPr lang="fr-FR" b="1" cap="all" dirty="0" smtClean="0"/>
              <a:t>- PLAN</a:t>
            </a:r>
            <a:endParaRPr lang="fr-FR" dirty="0"/>
          </a:p>
          <a:p>
            <a:pPr marL="0" lvl="0" indent="0">
              <a:buNone/>
            </a:pPr>
            <a:r>
              <a:rPr lang="fr-FR" b="1" cap="all" dirty="0"/>
              <a:t>- </a:t>
            </a:r>
            <a:r>
              <a:rPr lang="fr-FR" b="1" cap="all" dirty="0" smtClean="0"/>
              <a:t>PTNTIC</a:t>
            </a:r>
            <a:endParaRPr lang="fr-FR" dirty="0"/>
          </a:p>
          <a:p>
            <a:pPr marL="0" lvl="0" indent="0">
              <a:buNone/>
            </a:pPr>
            <a:r>
              <a:rPr lang="fr-FR" b="1" cap="all" dirty="0"/>
              <a:t>- </a:t>
            </a:r>
            <a:r>
              <a:rPr lang="fr-FR" b="1" cap="all" dirty="0" smtClean="0"/>
              <a:t>FINANCES</a:t>
            </a:r>
            <a:endParaRPr lang="fr-FR" dirty="0"/>
          </a:p>
          <a:p>
            <a:pPr marL="0" lvl="0" indent="0">
              <a:buNone/>
            </a:pPr>
            <a:r>
              <a:rPr lang="fr-FR" b="1" cap="all" dirty="0"/>
              <a:t>- </a:t>
            </a:r>
            <a:r>
              <a:rPr lang="fr-FR" b="1" cap="all" dirty="0" smtClean="0"/>
              <a:t>BUDGET</a:t>
            </a:r>
            <a:endParaRPr lang="fr-FR" dirty="0"/>
          </a:p>
          <a:p>
            <a:pPr marL="0" lvl="0" indent="0">
              <a:buNone/>
            </a:pPr>
            <a:r>
              <a:rPr lang="fr-FR" b="1" cap="all" dirty="0"/>
              <a:t>- </a:t>
            </a:r>
            <a:r>
              <a:rPr lang="fr-FR" b="1" cap="all" dirty="0" smtClean="0"/>
              <a:t>ETP</a:t>
            </a:r>
            <a:endParaRPr lang="fr-FR" dirty="0"/>
          </a:p>
          <a:p>
            <a:pPr marL="457200" lvl="1" indent="0">
              <a:buNone/>
            </a:pPr>
            <a:endParaRPr lang="fr-FR" sz="18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13</a:t>
            </a:fld>
            <a:endParaRPr lang="fr-FR" dirty="0"/>
          </a:p>
        </p:txBody>
      </p:sp>
    </p:spTree>
    <p:extLst>
      <p:ext uri="{BB962C8B-B14F-4D97-AF65-F5344CB8AC3E}">
        <p14:creationId xmlns:p14="http://schemas.microsoft.com/office/powerpoint/2010/main" val="3617412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556807"/>
            <a:ext cx="5861423"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a:t>THEME4</a:t>
            </a:r>
            <a:endParaRPr lang="fr-FR" dirty="0">
              <a:solidFill>
                <a:srgbClr val="2380C3"/>
              </a:solidFill>
              <a:latin typeface="+mn-lt"/>
            </a:endParaRPr>
          </a:p>
        </p:txBody>
      </p:sp>
      <p:sp>
        <p:nvSpPr>
          <p:cNvPr id="3" name="Content Placeholder 2"/>
          <p:cNvSpPr>
            <a:spLocks noGrp="1"/>
          </p:cNvSpPr>
          <p:nvPr>
            <p:ph idx="1"/>
          </p:nvPr>
        </p:nvSpPr>
        <p:spPr>
          <a:xfrm>
            <a:off x="309766" y="1801072"/>
            <a:ext cx="8834233" cy="5037878"/>
          </a:xfrm>
        </p:spPr>
        <p:txBody>
          <a:bodyPr>
            <a:noAutofit/>
          </a:bodyPr>
          <a:lstStyle/>
          <a:p>
            <a:pPr lvl="0"/>
            <a:r>
              <a:rPr lang="fr-FR" b="1" cap="all" dirty="0" err="1"/>
              <a:t>Reponse</a:t>
            </a:r>
            <a:r>
              <a:rPr lang="fr-FR" b="1" cap="all" dirty="0"/>
              <a:t> 5</a:t>
            </a:r>
            <a:endParaRPr lang="fr-FR" dirty="0"/>
          </a:p>
          <a:p>
            <a:pPr marL="0" indent="0">
              <a:buNone/>
            </a:pPr>
            <a:r>
              <a:rPr lang="fr-FR" sz="3600" dirty="0"/>
              <a:t>L</a:t>
            </a:r>
            <a:r>
              <a:rPr lang="fr-FR" sz="3600" dirty="0" smtClean="0"/>
              <a:t>e </a:t>
            </a:r>
            <a:r>
              <a:rPr lang="fr-FR" sz="3600" dirty="0"/>
              <a:t>partage de connaissances peut être amélioré par la coopération entre pays partenaires et réseautage des universités et EFTP </a:t>
            </a:r>
          </a:p>
          <a:p>
            <a:pPr lvl="0"/>
            <a:r>
              <a:rPr lang="fr-FR" sz="3600" cap="all" dirty="0" err="1"/>
              <a:t>Reponse</a:t>
            </a:r>
            <a:r>
              <a:rPr lang="fr-FR" sz="3600" cap="all" dirty="0"/>
              <a:t> 6</a:t>
            </a:r>
            <a:endParaRPr lang="fr-FR" sz="3600" dirty="0"/>
          </a:p>
          <a:p>
            <a:pPr marL="0" indent="0">
              <a:buNone/>
            </a:pPr>
            <a:r>
              <a:rPr lang="fr-FR" sz="3200" dirty="0"/>
              <a:t>Mettre en place des mécanismes de suivi et évaluation</a:t>
            </a:r>
            <a:endParaRPr lang="fr-FR" sz="32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14</a:t>
            </a:fld>
            <a:endParaRPr lang="fr-FR" dirty="0"/>
          </a:p>
        </p:txBody>
      </p:sp>
    </p:spTree>
    <p:extLst>
      <p:ext uri="{BB962C8B-B14F-4D97-AF65-F5344CB8AC3E}">
        <p14:creationId xmlns:p14="http://schemas.microsoft.com/office/powerpoint/2010/main" val="4085236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556807"/>
            <a:ext cx="5861423"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a:t>THEME4</a:t>
            </a:r>
            <a:endParaRPr lang="fr-FR" dirty="0">
              <a:solidFill>
                <a:srgbClr val="2380C3"/>
              </a:solidFill>
              <a:latin typeface="+mn-lt"/>
            </a:endParaRPr>
          </a:p>
        </p:txBody>
      </p:sp>
      <p:sp>
        <p:nvSpPr>
          <p:cNvPr id="3" name="Content Placeholder 2"/>
          <p:cNvSpPr>
            <a:spLocks noGrp="1"/>
          </p:cNvSpPr>
          <p:nvPr>
            <p:ph idx="1"/>
          </p:nvPr>
        </p:nvSpPr>
        <p:spPr>
          <a:xfrm>
            <a:off x="0" y="1801072"/>
            <a:ext cx="9144000" cy="4557095"/>
          </a:xfrm>
        </p:spPr>
        <p:txBody>
          <a:bodyPr>
            <a:noAutofit/>
          </a:bodyPr>
          <a:lstStyle/>
          <a:p>
            <a:pPr marL="0" indent="0" algn="just">
              <a:buNone/>
            </a:pPr>
            <a:endParaRPr lang="fr-FR" sz="1800" b="1" dirty="0">
              <a:latin typeface="+mn-lt"/>
            </a:endParaRPr>
          </a:p>
          <a:p>
            <a:pPr marL="457200" lvl="1" indent="0" algn="ctr">
              <a:buNone/>
            </a:pPr>
            <a:r>
              <a:rPr lang="fr-FR" sz="4000" b="1" dirty="0"/>
              <a:t>MERCI</a:t>
            </a:r>
          </a:p>
          <a:p>
            <a:pPr marL="457200" lvl="1" indent="0" algn="ctr">
              <a:buNone/>
            </a:pPr>
            <a:endParaRPr lang="fr-FR" sz="4000" b="1" dirty="0">
              <a:latin typeface="+mn-lt"/>
            </a:endParaRPr>
          </a:p>
          <a:p>
            <a:pPr marL="457200" lvl="1" indent="0" algn="ctr">
              <a:buNone/>
            </a:pPr>
            <a:r>
              <a:rPr lang="fr-FR" sz="4000" b="1" dirty="0" smtClean="0"/>
              <a:t>THANK YOU</a:t>
            </a:r>
            <a:endParaRPr lang="fr-FR" sz="4000" b="1" dirty="0" smtClean="0">
              <a:latin typeface="+mn-lt"/>
            </a:endParaRPr>
          </a:p>
          <a:p>
            <a:pPr marL="457200" lvl="1" indent="0" algn="ctr">
              <a:buNone/>
            </a:pPr>
            <a:endParaRPr lang="fr-FR" sz="4000" b="1" dirty="0" smtClean="0"/>
          </a:p>
          <a:p>
            <a:pPr marL="457200" lvl="1" indent="0" algn="ctr">
              <a:buNone/>
            </a:pPr>
            <a:r>
              <a:rPr lang="fr-FR" sz="4000" b="1" dirty="0" smtClean="0"/>
              <a:t>AKSANTI</a:t>
            </a:r>
            <a:endParaRPr lang="fr-FR" sz="4000" b="1" dirty="0"/>
          </a:p>
          <a:p>
            <a:pPr marL="457200" lvl="1" indent="0" algn="ctr">
              <a:buNone/>
            </a:pPr>
            <a:endParaRPr lang="fr-FR" sz="4000" b="1"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15</a:t>
            </a:fld>
            <a:endParaRPr lang="fr-FR" dirty="0"/>
          </a:p>
        </p:txBody>
      </p:sp>
    </p:spTree>
    <p:extLst>
      <p:ext uri="{BB962C8B-B14F-4D97-AF65-F5344CB8AC3E}">
        <p14:creationId xmlns:p14="http://schemas.microsoft.com/office/powerpoint/2010/main" val="3909164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4823" y="556807"/>
            <a:ext cx="6098171" cy="1768382"/>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smtClean="0"/>
              <a:t>THEME1</a:t>
            </a:r>
            <a:r>
              <a:rPr lang="fr-FR" dirty="0"/>
              <a:t/>
            </a:r>
            <a:br>
              <a:rPr lang="fr-FR" dirty="0"/>
            </a:br>
            <a:endParaRPr lang="fr-FR" dirty="0">
              <a:solidFill>
                <a:srgbClr val="2380C3"/>
              </a:solidFill>
              <a:latin typeface="+mn-lt"/>
            </a:endParaRPr>
          </a:p>
        </p:txBody>
      </p:sp>
      <p:sp>
        <p:nvSpPr>
          <p:cNvPr id="3" name="Content Placeholder 2"/>
          <p:cNvSpPr>
            <a:spLocks noGrp="1"/>
          </p:cNvSpPr>
          <p:nvPr>
            <p:ph idx="1"/>
          </p:nvPr>
        </p:nvSpPr>
        <p:spPr>
          <a:xfrm>
            <a:off x="0" y="2325189"/>
            <a:ext cx="9143999" cy="4111355"/>
          </a:xfrm>
        </p:spPr>
        <p:txBody>
          <a:bodyPr>
            <a:noAutofit/>
          </a:bodyPr>
          <a:lstStyle/>
          <a:p>
            <a:pPr lvl="0"/>
            <a:r>
              <a:rPr lang="fr-FR" b="1" cap="all" dirty="0" err="1" smtClean="0"/>
              <a:t>ReponsE</a:t>
            </a:r>
            <a:r>
              <a:rPr lang="fr-FR" b="1" cap="all" dirty="0" smtClean="0"/>
              <a:t> 1</a:t>
            </a:r>
          </a:p>
          <a:p>
            <a:pPr marL="0" lvl="0" indent="0" algn="just">
              <a:buNone/>
            </a:pPr>
            <a:r>
              <a:rPr lang="fr-FR" b="1" cap="all" dirty="0" smtClean="0"/>
              <a:t> </a:t>
            </a:r>
            <a:r>
              <a:rPr lang="fr-FR" sz="4000" dirty="0"/>
              <a:t>Oui, l’enseignement ne doit pas se baser seulement sur des cours ex cathedra, mais doit amener les étudiants à développer l’esprit critique</a:t>
            </a:r>
            <a:r>
              <a:rPr lang="fr-FR" b="1" dirty="0"/>
              <a:t>. </a:t>
            </a:r>
            <a:endParaRPr lang="fr-FR" dirty="0"/>
          </a:p>
        </p:txBody>
      </p:sp>
      <p:sp>
        <p:nvSpPr>
          <p:cNvPr id="4" name="Slide Number Placeholder 3"/>
          <p:cNvSpPr>
            <a:spLocks noGrp="1"/>
          </p:cNvSpPr>
          <p:nvPr>
            <p:ph type="sldNum" sz="quarter" idx="12"/>
          </p:nvPr>
        </p:nvSpPr>
        <p:spPr/>
        <p:txBody>
          <a:bodyPr/>
          <a:lstStyle/>
          <a:p>
            <a:fld id="{6392A18B-6F81-4746-B2A2-CB9DA7AC3454}" type="slidenum">
              <a:rPr lang="en-US" smtClean="0"/>
              <a:pPr/>
              <a:t>2</a:t>
            </a:fld>
            <a:endParaRPr lang="fr-FR" dirty="0"/>
          </a:p>
        </p:txBody>
      </p:sp>
    </p:spTree>
    <p:extLst>
      <p:ext uri="{BB962C8B-B14F-4D97-AF65-F5344CB8AC3E}">
        <p14:creationId xmlns:p14="http://schemas.microsoft.com/office/powerpoint/2010/main" val="256333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556807"/>
            <a:ext cx="5861423" cy="1244265"/>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smtClean="0"/>
              <a:t>THEME1</a:t>
            </a:r>
            <a:r>
              <a:rPr lang="fr-FR" dirty="0"/>
              <a:t/>
            </a:r>
            <a:br>
              <a:rPr lang="fr-FR" dirty="0"/>
            </a:br>
            <a:endParaRPr lang="fr-FR" dirty="0">
              <a:solidFill>
                <a:srgbClr val="2380C3"/>
              </a:solidFill>
              <a:latin typeface="+mn-lt"/>
            </a:endParaRPr>
          </a:p>
        </p:txBody>
      </p:sp>
      <p:sp>
        <p:nvSpPr>
          <p:cNvPr id="3" name="Content Placeholder 2"/>
          <p:cNvSpPr>
            <a:spLocks noGrp="1"/>
          </p:cNvSpPr>
          <p:nvPr>
            <p:ph idx="1"/>
          </p:nvPr>
        </p:nvSpPr>
        <p:spPr>
          <a:xfrm>
            <a:off x="0" y="1801072"/>
            <a:ext cx="9144000" cy="4557095"/>
          </a:xfrm>
        </p:spPr>
        <p:txBody>
          <a:bodyPr>
            <a:noAutofit/>
          </a:bodyPr>
          <a:lstStyle/>
          <a:p>
            <a:pPr marL="457200" lvl="1" indent="0">
              <a:buNone/>
            </a:pPr>
            <a:r>
              <a:rPr lang="fr-FR" sz="1800" b="1" cap="all" dirty="0" err="1" smtClean="0"/>
              <a:t>ReponsE</a:t>
            </a:r>
            <a:r>
              <a:rPr lang="fr-FR" sz="1800" b="1" cap="all" dirty="0" smtClean="0"/>
              <a:t> 1 </a:t>
            </a:r>
            <a:endParaRPr lang="fr-FR" sz="1800" b="1" dirty="0" smtClean="0"/>
          </a:p>
          <a:p>
            <a:pPr marL="457200" lvl="1" indent="0" algn="just">
              <a:buNone/>
            </a:pPr>
            <a:r>
              <a:rPr lang="fr-FR" sz="4000" dirty="0" smtClean="0"/>
              <a:t>Pour ce faire, l’utilisation de nouvelles méthodes pédagogiques, lesquelles requièrent qu’on attribue à l’apprenant un projet concret, afin de lui permettre de résoudre un problème, en exploitant les connaissances et compétences acquises</a:t>
            </a:r>
            <a:endParaRPr lang="fr-FR" sz="40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3</a:t>
            </a:fld>
            <a:endParaRPr lang="fr-FR" dirty="0"/>
          </a:p>
        </p:txBody>
      </p:sp>
    </p:spTree>
    <p:extLst>
      <p:ext uri="{BB962C8B-B14F-4D97-AF65-F5344CB8AC3E}">
        <p14:creationId xmlns:p14="http://schemas.microsoft.com/office/powerpoint/2010/main" val="1637102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556807"/>
            <a:ext cx="5861423" cy="1533250"/>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smtClean="0"/>
              <a:t>THEME1</a:t>
            </a:r>
            <a:r>
              <a:rPr lang="fr-FR" dirty="0"/>
              <a:t/>
            </a:r>
            <a:br>
              <a:rPr lang="fr-FR" dirty="0"/>
            </a:br>
            <a:endParaRPr lang="fr-FR" dirty="0">
              <a:solidFill>
                <a:srgbClr val="2380C3"/>
              </a:solidFill>
              <a:latin typeface="+mn-lt"/>
            </a:endParaRPr>
          </a:p>
        </p:txBody>
      </p:sp>
      <p:sp>
        <p:nvSpPr>
          <p:cNvPr id="3" name="Content Placeholder 2"/>
          <p:cNvSpPr>
            <a:spLocks noGrp="1"/>
          </p:cNvSpPr>
          <p:nvPr>
            <p:ph idx="1"/>
          </p:nvPr>
        </p:nvSpPr>
        <p:spPr>
          <a:xfrm>
            <a:off x="0" y="1801072"/>
            <a:ext cx="9144000" cy="4305147"/>
          </a:xfrm>
        </p:spPr>
        <p:txBody>
          <a:bodyPr>
            <a:noAutofit/>
          </a:bodyPr>
          <a:lstStyle/>
          <a:p>
            <a:pPr marL="0" lvl="0" indent="0" algn="just">
              <a:buNone/>
            </a:pPr>
            <a:r>
              <a:rPr lang="fr-FR" b="1" cap="all" dirty="0" err="1"/>
              <a:t>Reponse</a:t>
            </a:r>
            <a:r>
              <a:rPr lang="fr-FR" b="1" cap="all" dirty="0"/>
              <a:t> 2</a:t>
            </a:r>
            <a:endParaRPr lang="fr-FR" dirty="0"/>
          </a:p>
          <a:p>
            <a:pPr marL="0" indent="0" algn="just">
              <a:buNone/>
            </a:pPr>
            <a:r>
              <a:rPr lang="fr-FR" sz="3200" dirty="0"/>
              <a:t>I</a:t>
            </a:r>
            <a:r>
              <a:rPr lang="fr-FR" sz="3200" dirty="0" smtClean="0"/>
              <a:t>l </a:t>
            </a:r>
            <a:r>
              <a:rPr lang="fr-FR" sz="3200" dirty="0"/>
              <a:t>s’agit des cours pouvant préparer l’apprenant à faire face au défi de la 4ieme Révolution industrielle et l’économie numérique. Ainsi, les aspects de la Révolution susmentionnée, tels que les ressources virtuelles (Cloud </a:t>
            </a:r>
            <a:r>
              <a:rPr lang="fr-FR" sz="3200" dirty="0" err="1"/>
              <a:t>Computing</a:t>
            </a:r>
            <a:r>
              <a:rPr lang="fr-FR" sz="3200" dirty="0"/>
              <a:t>), l’Intelligence artificielle, l’Internet des objets, les systèmes cyber physiques, la cyber sécurité, doivent être introduits dans la formation.</a:t>
            </a:r>
            <a:endParaRPr lang="fr-FR" sz="3200" dirty="0">
              <a:latin typeface="+mn-lt"/>
            </a:endParaRPr>
          </a:p>
          <a:p>
            <a:pPr marL="457200" lvl="1" indent="0" algn="just">
              <a:buNone/>
            </a:pPr>
            <a:endParaRPr lang="fr-FR" sz="18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4</a:t>
            </a:fld>
            <a:endParaRPr lang="fr-FR" dirty="0"/>
          </a:p>
        </p:txBody>
      </p:sp>
    </p:spTree>
    <p:extLst>
      <p:ext uri="{BB962C8B-B14F-4D97-AF65-F5344CB8AC3E}">
        <p14:creationId xmlns:p14="http://schemas.microsoft.com/office/powerpoint/2010/main" val="274286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949535"/>
            <a:ext cx="5861423"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a:t>THEME1</a:t>
            </a:r>
            <a:endParaRPr lang="fr-FR" dirty="0">
              <a:solidFill>
                <a:srgbClr val="2380C3"/>
              </a:solidFill>
              <a:latin typeface="+mn-lt"/>
            </a:endParaRPr>
          </a:p>
        </p:txBody>
      </p:sp>
      <p:sp>
        <p:nvSpPr>
          <p:cNvPr id="3" name="Content Placeholder 2"/>
          <p:cNvSpPr>
            <a:spLocks noGrp="1"/>
          </p:cNvSpPr>
          <p:nvPr>
            <p:ph idx="1"/>
          </p:nvPr>
        </p:nvSpPr>
        <p:spPr>
          <a:xfrm>
            <a:off x="309767" y="2142309"/>
            <a:ext cx="8524466" cy="3963910"/>
          </a:xfrm>
        </p:spPr>
        <p:txBody>
          <a:bodyPr>
            <a:noAutofit/>
          </a:bodyPr>
          <a:lstStyle/>
          <a:p>
            <a:pPr marL="0" lvl="0" indent="0">
              <a:buNone/>
            </a:pPr>
            <a:r>
              <a:rPr lang="fr-FR" sz="1800" b="1" cap="all" dirty="0" err="1"/>
              <a:t>Reponse</a:t>
            </a:r>
            <a:r>
              <a:rPr lang="fr-FR" sz="1800" b="1" cap="all" dirty="0"/>
              <a:t> 2</a:t>
            </a:r>
            <a:endParaRPr lang="fr-FR" sz="1800" b="1" dirty="0"/>
          </a:p>
          <a:p>
            <a:pPr marL="0" indent="0" algn="just">
              <a:buNone/>
            </a:pPr>
            <a:r>
              <a:rPr lang="fr-FR" sz="3600" dirty="0"/>
              <a:t>La </a:t>
            </a:r>
            <a:r>
              <a:rPr lang="fr-FR" sz="3600" dirty="0" err="1"/>
              <a:t>R.C.ongo</a:t>
            </a:r>
            <a:r>
              <a:rPr lang="fr-FR" sz="3600" dirty="0"/>
              <a:t> est dans le processus de la migration vers le système LMD, qui exige la révision du curricula, afin de répondre aux besoins du marché de l’emploi et de l’orientation du pays. Ce processus exige l’introduction de nouvelles méthodes pédagogiques. </a:t>
            </a:r>
          </a:p>
          <a:p>
            <a:pPr marL="0" indent="0" algn="just">
              <a:buNone/>
            </a:pPr>
            <a:endParaRPr lang="fr-FR" sz="3600" dirty="0">
              <a:latin typeface="+mn-lt"/>
            </a:endParaRPr>
          </a:p>
          <a:p>
            <a:pPr marL="457200" lvl="1" indent="0">
              <a:buNone/>
            </a:pPr>
            <a:endParaRPr lang="fr-FR" sz="18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5</a:t>
            </a:fld>
            <a:endParaRPr lang="fr-FR" dirty="0"/>
          </a:p>
        </p:txBody>
      </p:sp>
    </p:spTree>
    <p:extLst>
      <p:ext uri="{BB962C8B-B14F-4D97-AF65-F5344CB8AC3E}">
        <p14:creationId xmlns:p14="http://schemas.microsoft.com/office/powerpoint/2010/main" val="477596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752231"/>
            <a:ext cx="5861423"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a:t>THEME1</a:t>
            </a:r>
            <a:endParaRPr lang="fr-FR" dirty="0">
              <a:solidFill>
                <a:srgbClr val="2380C3"/>
              </a:solidFill>
              <a:latin typeface="+mn-lt"/>
            </a:endParaRPr>
          </a:p>
        </p:txBody>
      </p:sp>
      <p:sp>
        <p:nvSpPr>
          <p:cNvPr id="3" name="Content Placeholder 2"/>
          <p:cNvSpPr>
            <a:spLocks noGrp="1"/>
          </p:cNvSpPr>
          <p:nvPr>
            <p:ph idx="1"/>
          </p:nvPr>
        </p:nvSpPr>
        <p:spPr>
          <a:xfrm>
            <a:off x="309767" y="1801072"/>
            <a:ext cx="8524466" cy="4305147"/>
          </a:xfrm>
        </p:spPr>
        <p:txBody>
          <a:bodyPr>
            <a:noAutofit/>
          </a:bodyPr>
          <a:lstStyle/>
          <a:p>
            <a:pPr marL="0" lvl="0" indent="0">
              <a:buNone/>
            </a:pPr>
            <a:r>
              <a:rPr lang="fr-FR" b="1" cap="all" dirty="0" err="1"/>
              <a:t>Reponse</a:t>
            </a:r>
            <a:r>
              <a:rPr lang="fr-FR" b="1" cap="all" dirty="0"/>
              <a:t> 3</a:t>
            </a:r>
            <a:endParaRPr lang="fr-FR" dirty="0"/>
          </a:p>
          <a:p>
            <a:pPr marL="0" indent="0" algn="just">
              <a:buNone/>
            </a:pPr>
            <a:r>
              <a:rPr lang="fr-FR" sz="3600" dirty="0"/>
              <a:t>Les cours doivent être enseignés en s’appuyant sur les plates formes numériques, les outils pédagogiques TIC. L’évaluation ne doit pas nécessairement attendre l’examen final, mais doit être faite progressivement au cours de l’année académique</a:t>
            </a:r>
            <a:endParaRPr lang="fr-FR" sz="36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6</a:t>
            </a:fld>
            <a:endParaRPr lang="fr-FR" dirty="0"/>
          </a:p>
        </p:txBody>
      </p:sp>
    </p:spTree>
    <p:extLst>
      <p:ext uri="{BB962C8B-B14F-4D97-AF65-F5344CB8AC3E}">
        <p14:creationId xmlns:p14="http://schemas.microsoft.com/office/powerpoint/2010/main" val="3144474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069" y="752231"/>
            <a:ext cx="6254925"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a:t>THEME1</a:t>
            </a:r>
            <a:endParaRPr lang="fr-FR" dirty="0">
              <a:solidFill>
                <a:srgbClr val="2380C3"/>
              </a:solidFill>
              <a:latin typeface="+mn-lt"/>
            </a:endParaRPr>
          </a:p>
        </p:txBody>
      </p:sp>
      <p:sp>
        <p:nvSpPr>
          <p:cNvPr id="3" name="Content Placeholder 2"/>
          <p:cNvSpPr>
            <a:spLocks noGrp="1"/>
          </p:cNvSpPr>
          <p:nvPr>
            <p:ph idx="1"/>
          </p:nvPr>
        </p:nvSpPr>
        <p:spPr>
          <a:xfrm>
            <a:off x="309766" y="1801072"/>
            <a:ext cx="8834233" cy="4305147"/>
          </a:xfrm>
        </p:spPr>
        <p:txBody>
          <a:bodyPr>
            <a:noAutofit/>
          </a:bodyPr>
          <a:lstStyle/>
          <a:p>
            <a:pPr lvl="0" algn="just"/>
            <a:r>
              <a:rPr lang="fr-FR" sz="3200" cap="all" dirty="0" err="1"/>
              <a:t>Reponse</a:t>
            </a:r>
            <a:r>
              <a:rPr lang="fr-FR" sz="3200" cap="all" dirty="0"/>
              <a:t> 4 </a:t>
            </a:r>
            <a:endParaRPr lang="fr-FR" sz="3200" dirty="0"/>
          </a:p>
          <a:p>
            <a:pPr marL="0" indent="0" algn="just">
              <a:buNone/>
            </a:pPr>
            <a:r>
              <a:rPr lang="fr-FR" sz="3600" cap="all" dirty="0"/>
              <a:t>L</a:t>
            </a:r>
            <a:r>
              <a:rPr lang="fr-FR" sz="3600" dirty="0"/>
              <a:t>’approche utilisée par la </a:t>
            </a:r>
            <a:r>
              <a:rPr lang="fr-FR" sz="3600" dirty="0" err="1"/>
              <a:t>R.D.Congo</a:t>
            </a:r>
            <a:r>
              <a:rPr lang="fr-FR" sz="3600" dirty="0"/>
              <a:t>, consiste à soumettre aux entreprises un formulaire de la collecte de données concernant les besoin d’entreprises en compétences. Cela implique que le curricula soit élaboré, en travaillant en synergie avec le monde professionnel</a:t>
            </a:r>
            <a:r>
              <a:rPr lang="fr-FR" sz="3200" dirty="0" smtClean="0"/>
              <a:t>.</a:t>
            </a:r>
            <a:endParaRPr lang="fr-FR" sz="3200" dirty="0"/>
          </a:p>
        </p:txBody>
      </p:sp>
      <p:sp>
        <p:nvSpPr>
          <p:cNvPr id="4" name="Slide Number Placeholder 3"/>
          <p:cNvSpPr>
            <a:spLocks noGrp="1"/>
          </p:cNvSpPr>
          <p:nvPr>
            <p:ph type="sldNum" sz="quarter" idx="12"/>
          </p:nvPr>
        </p:nvSpPr>
        <p:spPr/>
        <p:txBody>
          <a:bodyPr/>
          <a:lstStyle/>
          <a:p>
            <a:fld id="{6392A18B-6F81-4746-B2A2-CB9DA7AC3454}" type="slidenum">
              <a:rPr lang="en-US" smtClean="0"/>
              <a:pPr/>
              <a:t>7</a:t>
            </a:fld>
            <a:endParaRPr lang="fr-FR" dirty="0"/>
          </a:p>
        </p:txBody>
      </p:sp>
    </p:spTree>
    <p:extLst>
      <p:ext uri="{BB962C8B-B14F-4D97-AF65-F5344CB8AC3E}">
        <p14:creationId xmlns:p14="http://schemas.microsoft.com/office/powerpoint/2010/main" val="495819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069" y="752231"/>
            <a:ext cx="6254925"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a:t>THEME1</a:t>
            </a:r>
            <a:endParaRPr lang="fr-FR" dirty="0">
              <a:solidFill>
                <a:srgbClr val="2380C3"/>
              </a:solidFill>
              <a:latin typeface="+mn-lt"/>
            </a:endParaRPr>
          </a:p>
        </p:txBody>
      </p:sp>
      <p:sp>
        <p:nvSpPr>
          <p:cNvPr id="3" name="Content Placeholder 2"/>
          <p:cNvSpPr>
            <a:spLocks noGrp="1"/>
          </p:cNvSpPr>
          <p:nvPr>
            <p:ph idx="1"/>
          </p:nvPr>
        </p:nvSpPr>
        <p:spPr>
          <a:xfrm>
            <a:off x="309766" y="1801072"/>
            <a:ext cx="8834233" cy="4305147"/>
          </a:xfrm>
        </p:spPr>
        <p:txBody>
          <a:bodyPr>
            <a:noAutofit/>
          </a:bodyPr>
          <a:lstStyle/>
          <a:p>
            <a:pPr lvl="0" algn="just"/>
            <a:r>
              <a:rPr lang="fr-FR" sz="3200" cap="all" dirty="0" err="1" smtClean="0"/>
              <a:t>Reponse</a:t>
            </a:r>
            <a:r>
              <a:rPr lang="fr-FR" sz="3200" cap="all" dirty="0" smtClean="0"/>
              <a:t> </a:t>
            </a:r>
            <a:r>
              <a:rPr lang="fr-FR" sz="3200" cap="all" dirty="0"/>
              <a:t>5</a:t>
            </a:r>
            <a:endParaRPr lang="fr-FR" sz="3200" dirty="0"/>
          </a:p>
          <a:p>
            <a:pPr marL="0" indent="0" algn="just">
              <a:buNone/>
            </a:pPr>
            <a:r>
              <a:rPr lang="fr-FR" sz="3600" cap="all" dirty="0"/>
              <a:t>L</a:t>
            </a:r>
            <a:r>
              <a:rPr lang="fr-FR" sz="3600" dirty="0"/>
              <a:t>’université virtuelle, l’enseignement à distance (par exemple : Cote d’Ivoire, Kenya, Sénégal, Inde,..).Former les enseignants à renforcer leurs capacités dans l’enseignement à distance, université virtuelle</a:t>
            </a:r>
            <a:endParaRPr lang="fr-FR" sz="36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8</a:t>
            </a:fld>
            <a:endParaRPr lang="fr-FR" dirty="0"/>
          </a:p>
        </p:txBody>
      </p:sp>
    </p:spTree>
    <p:extLst>
      <p:ext uri="{BB962C8B-B14F-4D97-AF65-F5344CB8AC3E}">
        <p14:creationId xmlns:p14="http://schemas.microsoft.com/office/powerpoint/2010/main" val="4200178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810" y="752231"/>
            <a:ext cx="5861423" cy="922867"/>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a:t>
            </a:r>
            <a:r>
              <a:rPr lang="fr-FR" dirty="0" smtClean="0">
                <a:solidFill>
                  <a:srgbClr val="2380C3"/>
                </a:solidFill>
                <a:latin typeface="+mn-lt"/>
              </a:rPr>
              <a:t>numérique </a:t>
            </a:r>
            <a:r>
              <a:rPr lang="fr-FR" dirty="0"/>
              <a:t>THEME1</a:t>
            </a:r>
            <a:endParaRPr lang="fr-FR" dirty="0">
              <a:solidFill>
                <a:srgbClr val="2380C3"/>
              </a:solidFill>
              <a:latin typeface="+mn-lt"/>
            </a:endParaRPr>
          </a:p>
        </p:txBody>
      </p:sp>
      <p:sp>
        <p:nvSpPr>
          <p:cNvPr id="3" name="Content Placeholder 2"/>
          <p:cNvSpPr>
            <a:spLocks noGrp="1"/>
          </p:cNvSpPr>
          <p:nvPr>
            <p:ph idx="1"/>
          </p:nvPr>
        </p:nvSpPr>
        <p:spPr>
          <a:xfrm>
            <a:off x="0" y="1801072"/>
            <a:ext cx="8834233" cy="4557095"/>
          </a:xfrm>
        </p:spPr>
        <p:txBody>
          <a:bodyPr>
            <a:noAutofit/>
          </a:bodyPr>
          <a:lstStyle/>
          <a:p>
            <a:pPr lvl="0" algn="just"/>
            <a:r>
              <a:rPr lang="fr-FR" b="1" cap="all" dirty="0" err="1"/>
              <a:t>Reponse</a:t>
            </a:r>
            <a:r>
              <a:rPr lang="fr-FR" b="1" cap="all" dirty="0"/>
              <a:t> 6</a:t>
            </a:r>
            <a:endParaRPr lang="fr-FR" dirty="0"/>
          </a:p>
          <a:p>
            <a:pPr marL="0" indent="0" algn="just">
              <a:buNone/>
            </a:pPr>
            <a:r>
              <a:rPr lang="fr-FR" sz="2800" b="1" dirty="0"/>
              <a:t>Les besoins en renforcement des capacités techniques sont :</a:t>
            </a:r>
            <a:endParaRPr lang="fr-FR" sz="2800" dirty="0"/>
          </a:p>
          <a:p>
            <a:pPr marL="0" lvl="0" indent="0" algn="just">
              <a:buNone/>
            </a:pPr>
            <a:r>
              <a:rPr lang="fr-FR" sz="3200" cap="all" dirty="0"/>
              <a:t>f</a:t>
            </a:r>
            <a:r>
              <a:rPr lang="fr-FR" sz="3200" dirty="0"/>
              <a:t>ormation en installation, configuration des modules hardware et software </a:t>
            </a:r>
          </a:p>
          <a:p>
            <a:pPr marL="0" lvl="0" indent="0" algn="just">
              <a:buNone/>
            </a:pPr>
            <a:r>
              <a:rPr lang="fr-FR" sz="3200" cap="all" dirty="0"/>
              <a:t>f</a:t>
            </a:r>
            <a:r>
              <a:rPr lang="fr-FR" sz="3200" dirty="0"/>
              <a:t>ormation en maintenance tant préventive que curative de modules hardware et software </a:t>
            </a:r>
          </a:p>
          <a:p>
            <a:pPr marL="0" lvl="0" indent="0" algn="just">
              <a:buNone/>
            </a:pPr>
            <a:r>
              <a:rPr lang="fr-FR" sz="3200" cap="all" dirty="0"/>
              <a:t>f</a:t>
            </a:r>
            <a:r>
              <a:rPr lang="fr-FR" sz="3200" dirty="0"/>
              <a:t>ormation en management de réseaux/systèmes informatiques</a:t>
            </a:r>
            <a:r>
              <a:rPr lang="fr-FR" sz="2800" b="1" dirty="0"/>
              <a:t> </a:t>
            </a:r>
            <a:endParaRPr lang="fr-FR" sz="2800" dirty="0"/>
          </a:p>
          <a:p>
            <a:pPr marL="0" indent="0">
              <a:buNone/>
            </a:pPr>
            <a:endParaRPr lang="fr-FR" sz="1800" b="1" dirty="0">
              <a:latin typeface="+mn-lt"/>
            </a:endParaRPr>
          </a:p>
          <a:p>
            <a:pPr marL="457200" lvl="1" indent="0">
              <a:buNone/>
            </a:pPr>
            <a:endParaRPr lang="fr-FR" sz="18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9</a:t>
            </a:fld>
            <a:endParaRPr lang="fr-FR" dirty="0"/>
          </a:p>
        </p:txBody>
      </p:sp>
    </p:spTree>
    <p:extLst>
      <p:ext uri="{BB962C8B-B14F-4D97-AF65-F5344CB8AC3E}">
        <p14:creationId xmlns:p14="http://schemas.microsoft.com/office/powerpoint/2010/main" val="505036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5115</TotalTime>
  <Words>728</Words>
  <Application>Microsoft Office PowerPoint</Application>
  <PresentationFormat>Affichage à l'écran (4:3)</PresentationFormat>
  <Paragraphs>90</Paragraphs>
  <Slides>15</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Ariel</vt:lpstr>
      <vt:lpstr>Calibri</vt:lpstr>
      <vt:lpstr>Wingdings</vt:lpstr>
      <vt:lpstr>Office Theme</vt:lpstr>
      <vt:lpstr> Vers une Afrique numérique : Préparer nos jeunes pour l'avenir  PRÉSENTATION DE LA DÉLÉGATION DE PAYS À LA SESSION PLÉNIÈRE FINALE</vt:lpstr>
      <vt:lpstr>Changements des cours dispensés dans le cadre de l'enseignement supérieur et l'EFTP en préparation de la quatrième révolution industrielle et de l'économie numérique THEME1 </vt:lpstr>
      <vt:lpstr>Changements des cours dispensés dans le cadre de l'enseignement supérieur et l'EFTP en préparation de la quatrième révolution industrielle et de l'économie numérique THEME1 </vt:lpstr>
      <vt:lpstr>Changements des cours dispensés dans le cadre de l'enseignement supérieur et l'EFTP en préparation de la quatrième révolution industrielle et de l'économie numérique THEME1 </vt:lpstr>
      <vt:lpstr>Changements des cours dispensés dans le cadre de l'enseignement supérieur et l'EFTP en préparation de la quatrième révolution industrielle et de l'économie numérique THEME1</vt:lpstr>
      <vt:lpstr>Changements des cours dispensés dans le cadre de l'enseignement supérieur et l'EFTP en préparation de la quatrième révolution industrielle et de l'économie numérique THEME1</vt:lpstr>
      <vt:lpstr>Changements des cours dispensés dans le cadre de l'enseignement supérieur et l'EFTP en préparation de la quatrième révolution industrielle et de l'économie numérique THEME1</vt:lpstr>
      <vt:lpstr>Changements des cours dispensés dans le cadre de l'enseignement supérieur et l'EFTP en préparation de la quatrième révolution industrielle et de l'économie numérique THEME1</vt:lpstr>
      <vt:lpstr>Changements des cours dispensés dans le cadre de l'enseignement supérieur et l'EFTP en préparation de la quatrième révolution industrielle et de l'économie numérique THEME1</vt:lpstr>
      <vt:lpstr>Changements des cours dispensés dans le cadre de l'enseignement supérieur et l'EFTP en préparation de la quatrième révolution industrielle et de l'économie numérique THEME4</vt:lpstr>
      <vt:lpstr>Changements des cours dispensés dans le cadre de l'enseignement supérieur et l'EFTP en préparation de la quatrième révolution industrielle et de l'économie numérique THEME4</vt:lpstr>
      <vt:lpstr>Changements des cours dispensés dans le cadre de l'enseignement supérieur et l'EFTP en préparation de la quatrième révolution industrielle et de l'économie numérique THEME4</vt:lpstr>
      <vt:lpstr>Changements des cours dispensés dans le cadre de l'enseignement supérieur et l'EFTP en préparation de la quatrième révolution industrielle et de l'économie numérique THEME4</vt:lpstr>
      <vt:lpstr>Changements des cours dispensés dans le cadre de l'enseignement supérieur et l'EFTP en préparation de la quatrième révolution industrielle et de l'économie numérique THEME4</vt:lpstr>
      <vt:lpstr>Changements des cours dispensés dans le cadre de l'enseignement supérieur et l'EFTP en préparation de la quatrième révolution industrielle et de l'économie numérique THEME4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Renero</dc:creator>
  <cp:lastModifiedBy>hp</cp:lastModifiedBy>
  <cp:revision>286</cp:revision>
  <cp:lastPrinted>2017-03-02T19:53:12Z</cp:lastPrinted>
  <dcterms:created xsi:type="dcterms:W3CDTF">2017-01-19T01:51:15Z</dcterms:created>
  <dcterms:modified xsi:type="dcterms:W3CDTF">2019-05-21T22:37:05Z</dcterms:modified>
</cp:coreProperties>
</file>