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74" r:id="rId2"/>
    <p:sldId id="305" r:id="rId3"/>
    <p:sldId id="309" r:id="rId4"/>
    <p:sldId id="307" r:id="rId5"/>
    <p:sldId id="292" r:id="rId6"/>
    <p:sldId id="281" r:id="rId7"/>
    <p:sldId id="291" r:id="rId8"/>
    <p:sldId id="299" r:id="rId9"/>
    <p:sldId id="298" r:id="rId10"/>
    <p:sldId id="295" r:id="rId11"/>
    <p:sldId id="300" r:id="rId12"/>
    <p:sldId id="288" r:id="rId13"/>
    <p:sldId id="302" r:id="rId14"/>
    <p:sldId id="301" r:id="rId15"/>
    <p:sldId id="306" r:id="rId16"/>
    <p:sldId id="304"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EA4F9-6A1C-4C06-8657-86986ECC9C73}" v="617" dt="2018-06-29T11:12:39.137"/>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4" d="100"/>
          <a:sy n="104" d="100"/>
        </p:scale>
        <p:origin x="258"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60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EC73A-11E3-4E2F-9B6D-44FBFD92312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765105B-211D-42BB-B910-844D73F6C4AA}">
      <dgm:prSet/>
      <dgm:spPr/>
      <dgm:t>
        <a:bodyPr/>
        <a:lstStyle/>
        <a:p>
          <a:r>
            <a:rPr lang="en-US"/>
            <a:t>Someone has to pay</a:t>
          </a:r>
        </a:p>
      </dgm:t>
    </dgm:pt>
    <dgm:pt modelId="{9896998A-DDF0-41DE-A0EA-42AB4E3753A3}" type="parTrans" cxnId="{8D94582E-2515-43CA-8C33-C4CB80CD5C2F}">
      <dgm:prSet/>
      <dgm:spPr/>
      <dgm:t>
        <a:bodyPr/>
        <a:lstStyle/>
        <a:p>
          <a:endParaRPr lang="en-US"/>
        </a:p>
      </dgm:t>
    </dgm:pt>
    <dgm:pt modelId="{A76E9497-53B4-4275-A913-7D2710B8467D}" type="sibTrans" cxnId="{8D94582E-2515-43CA-8C33-C4CB80CD5C2F}">
      <dgm:prSet/>
      <dgm:spPr/>
      <dgm:t>
        <a:bodyPr/>
        <a:lstStyle/>
        <a:p>
          <a:endParaRPr lang="en-US"/>
        </a:p>
      </dgm:t>
    </dgm:pt>
    <dgm:pt modelId="{84BFAE13-B24A-4ACC-9847-05378322530C}">
      <dgm:prSet/>
      <dgm:spPr/>
      <dgm:t>
        <a:bodyPr/>
        <a:lstStyle/>
        <a:p>
          <a:r>
            <a:rPr lang="en-US"/>
            <a:t>Public Finance Alone Cannot Close the Funding Gap</a:t>
          </a:r>
        </a:p>
      </dgm:t>
    </dgm:pt>
    <dgm:pt modelId="{1E4A59CD-EAA7-4E68-BA71-FD056FF0BE4F}" type="parTrans" cxnId="{C9668E7F-F5E1-4FCF-BD11-823E50202676}">
      <dgm:prSet/>
      <dgm:spPr/>
      <dgm:t>
        <a:bodyPr/>
        <a:lstStyle/>
        <a:p>
          <a:endParaRPr lang="en-US"/>
        </a:p>
      </dgm:t>
    </dgm:pt>
    <dgm:pt modelId="{36FBDA6E-EFC1-432C-B1AE-3C7BB3B972E9}" type="sibTrans" cxnId="{C9668E7F-F5E1-4FCF-BD11-823E50202676}">
      <dgm:prSet/>
      <dgm:spPr/>
      <dgm:t>
        <a:bodyPr/>
        <a:lstStyle/>
        <a:p>
          <a:endParaRPr lang="en-US"/>
        </a:p>
      </dgm:t>
    </dgm:pt>
    <dgm:pt modelId="{D0FA7A37-B269-4710-B160-B8CEFD2C025B}">
      <dgm:prSet/>
      <dgm:spPr/>
      <dgm:t>
        <a:bodyPr/>
        <a:lstStyle/>
        <a:p>
          <a:r>
            <a:rPr lang="en-US"/>
            <a:t>WSS Providers are financially weak</a:t>
          </a:r>
        </a:p>
      </dgm:t>
    </dgm:pt>
    <dgm:pt modelId="{6915FCBD-7BF4-41B1-946A-10EF22CD3A5E}" type="parTrans" cxnId="{9E376B42-A009-4AD5-B7E3-EED66FD5AF85}">
      <dgm:prSet/>
      <dgm:spPr/>
      <dgm:t>
        <a:bodyPr/>
        <a:lstStyle/>
        <a:p>
          <a:endParaRPr lang="en-US"/>
        </a:p>
      </dgm:t>
    </dgm:pt>
    <dgm:pt modelId="{200E62D9-690B-41F7-8B0E-EBF3CC102A56}" type="sibTrans" cxnId="{9E376B42-A009-4AD5-B7E3-EED66FD5AF85}">
      <dgm:prSet/>
      <dgm:spPr/>
      <dgm:t>
        <a:bodyPr/>
        <a:lstStyle/>
        <a:p>
          <a:endParaRPr lang="en-US"/>
        </a:p>
      </dgm:t>
    </dgm:pt>
    <dgm:pt modelId="{11AA323E-F4E9-4510-8D45-D1BDC7DB30A2}">
      <dgm:prSet/>
      <dgm:spPr/>
      <dgm:t>
        <a:bodyPr/>
        <a:lstStyle/>
        <a:p>
          <a:r>
            <a:rPr lang="en-US"/>
            <a:t>Many financial instruments to leverage PPPs and commercial finance do not work in Water</a:t>
          </a:r>
        </a:p>
      </dgm:t>
    </dgm:pt>
    <dgm:pt modelId="{3C59DD81-68CE-4CD4-9F1F-FAD4A5E68A9D}" type="parTrans" cxnId="{DF51DE97-21A5-4D76-8EF1-C4B81380140E}">
      <dgm:prSet/>
      <dgm:spPr/>
      <dgm:t>
        <a:bodyPr/>
        <a:lstStyle/>
        <a:p>
          <a:endParaRPr lang="en-US"/>
        </a:p>
      </dgm:t>
    </dgm:pt>
    <dgm:pt modelId="{48964922-C060-4EFF-91D7-F2E3EA0C474B}" type="sibTrans" cxnId="{DF51DE97-21A5-4D76-8EF1-C4B81380140E}">
      <dgm:prSet/>
      <dgm:spPr/>
      <dgm:t>
        <a:bodyPr/>
        <a:lstStyle/>
        <a:p>
          <a:endParaRPr lang="en-US"/>
        </a:p>
      </dgm:t>
    </dgm:pt>
    <dgm:pt modelId="{2E28A013-7E84-4FFE-BD62-9EE4A186C10E}" type="pres">
      <dgm:prSet presAssocID="{100EC73A-11E3-4E2F-9B6D-44FBFD923126}" presName="Name0" presStyleCnt="0">
        <dgm:presLayoutVars>
          <dgm:dir/>
          <dgm:animLvl val="lvl"/>
          <dgm:resizeHandles val="exact"/>
        </dgm:presLayoutVars>
      </dgm:prSet>
      <dgm:spPr/>
    </dgm:pt>
    <dgm:pt modelId="{9A1E2D9C-2579-44C1-AFFD-C613E5674B2B}" type="pres">
      <dgm:prSet presAssocID="{11AA323E-F4E9-4510-8D45-D1BDC7DB30A2}" presName="boxAndChildren" presStyleCnt="0"/>
      <dgm:spPr/>
    </dgm:pt>
    <dgm:pt modelId="{73289B63-0434-423A-BAB0-72E857B41C6B}" type="pres">
      <dgm:prSet presAssocID="{11AA323E-F4E9-4510-8D45-D1BDC7DB30A2}" presName="parentTextBox" presStyleLbl="node1" presStyleIdx="0" presStyleCnt="4"/>
      <dgm:spPr/>
    </dgm:pt>
    <dgm:pt modelId="{2052B524-DEB7-423B-905C-AB8F6B399955}" type="pres">
      <dgm:prSet presAssocID="{200E62D9-690B-41F7-8B0E-EBF3CC102A56}" presName="sp" presStyleCnt="0"/>
      <dgm:spPr/>
    </dgm:pt>
    <dgm:pt modelId="{5467F041-8993-49B1-89CB-E6FE74A38C96}" type="pres">
      <dgm:prSet presAssocID="{D0FA7A37-B269-4710-B160-B8CEFD2C025B}" presName="arrowAndChildren" presStyleCnt="0"/>
      <dgm:spPr/>
    </dgm:pt>
    <dgm:pt modelId="{AA97B91C-D499-4EA8-B428-B8A0F759D223}" type="pres">
      <dgm:prSet presAssocID="{D0FA7A37-B269-4710-B160-B8CEFD2C025B}" presName="parentTextArrow" presStyleLbl="node1" presStyleIdx="1" presStyleCnt="4"/>
      <dgm:spPr/>
    </dgm:pt>
    <dgm:pt modelId="{6C7092E4-6739-44E4-A89B-A5A342CDB9D8}" type="pres">
      <dgm:prSet presAssocID="{36FBDA6E-EFC1-432C-B1AE-3C7BB3B972E9}" presName="sp" presStyleCnt="0"/>
      <dgm:spPr/>
    </dgm:pt>
    <dgm:pt modelId="{FC2BC1A5-460B-45BA-8122-A96BBCA28994}" type="pres">
      <dgm:prSet presAssocID="{84BFAE13-B24A-4ACC-9847-05378322530C}" presName="arrowAndChildren" presStyleCnt="0"/>
      <dgm:spPr/>
    </dgm:pt>
    <dgm:pt modelId="{13814FFC-7FBA-4A68-B272-1AA37EDDC5F8}" type="pres">
      <dgm:prSet presAssocID="{84BFAE13-B24A-4ACC-9847-05378322530C}" presName="parentTextArrow" presStyleLbl="node1" presStyleIdx="2" presStyleCnt="4"/>
      <dgm:spPr/>
    </dgm:pt>
    <dgm:pt modelId="{F2CBCD69-5744-4784-AA5A-DCE2111F20C3}" type="pres">
      <dgm:prSet presAssocID="{A76E9497-53B4-4275-A913-7D2710B8467D}" presName="sp" presStyleCnt="0"/>
      <dgm:spPr/>
    </dgm:pt>
    <dgm:pt modelId="{6702EED0-83FF-482B-957A-6FBFDF1EB84C}" type="pres">
      <dgm:prSet presAssocID="{3765105B-211D-42BB-B910-844D73F6C4AA}" presName="arrowAndChildren" presStyleCnt="0"/>
      <dgm:spPr/>
    </dgm:pt>
    <dgm:pt modelId="{1B35118D-C03A-4209-924A-D939B95D4AE9}" type="pres">
      <dgm:prSet presAssocID="{3765105B-211D-42BB-B910-844D73F6C4AA}" presName="parentTextArrow" presStyleLbl="node1" presStyleIdx="3" presStyleCnt="4"/>
      <dgm:spPr/>
    </dgm:pt>
  </dgm:ptLst>
  <dgm:cxnLst>
    <dgm:cxn modelId="{00AEFE21-4C62-4923-B823-844DEDE3F273}" type="presOf" srcId="{11AA323E-F4E9-4510-8D45-D1BDC7DB30A2}" destId="{73289B63-0434-423A-BAB0-72E857B41C6B}" srcOrd="0" destOrd="0" presId="urn:microsoft.com/office/officeart/2005/8/layout/process4"/>
    <dgm:cxn modelId="{8D94582E-2515-43CA-8C33-C4CB80CD5C2F}" srcId="{100EC73A-11E3-4E2F-9B6D-44FBFD923126}" destId="{3765105B-211D-42BB-B910-844D73F6C4AA}" srcOrd="0" destOrd="0" parTransId="{9896998A-DDF0-41DE-A0EA-42AB4E3753A3}" sibTransId="{A76E9497-53B4-4275-A913-7D2710B8467D}"/>
    <dgm:cxn modelId="{9E376B42-A009-4AD5-B7E3-EED66FD5AF85}" srcId="{100EC73A-11E3-4E2F-9B6D-44FBFD923126}" destId="{D0FA7A37-B269-4710-B160-B8CEFD2C025B}" srcOrd="2" destOrd="0" parTransId="{6915FCBD-7BF4-41B1-946A-10EF22CD3A5E}" sibTransId="{200E62D9-690B-41F7-8B0E-EBF3CC102A56}"/>
    <dgm:cxn modelId="{A8A78E69-DA06-42E9-A25C-DAAE8A2007C7}" type="presOf" srcId="{84BFAE13-B24A-4ACC-9847-05378322530C}" destId="{13814FFC-7FBA-4A68-B272-1AA37EDDC5F8}" srcOrd="0" destOrd="0" presId="urn:microsoft.com/office/officeart/2005/8/layout/process4"/>
    <dgm:cxn modelId="{8A8F515A-0BDF-4733-AC60-43639D358EDB}" type="presOf" srcId="{3765105B-211D-42BB-B910-844D73F6C4AA}" destId="{1B35118D-C03A-4209-924A-D939B95D4AE9}" srcOrd="0" destOrd="0" presId="urn:microsoft.com/office/officeart/2005/8/layout/process4"/>
    <dgm:cxn modelId="{C9668E7F-F5E1-4FCF-BD11-823E50202676}" srcId="{100EC73A-11E3-4E2F-9B6D-44FBFD923126}" destId="{84BFAE13-B24A-4ACC-9847-05378322530C}" srcOrd="1" destOrd="0" parTransId="{1E4A59CD-EAA7-4E68-BA71-FD056FF0BE4F}" sibTransId="{36FBDA6E-EFC1-432C-B1AE-3C7BB3B972E9}"/>
    <dgm:cxn modelId="{BD74B67F-CDDD-47B5-A602-EF08D86A17A7}" type="presOf" srcId="{100EC73A-11E3-4E2F-9B6D-44FBFD923126}" destId="{2E28A013-7E84-4FFE-BD62-9EE4A186C10E}" srcOrd="0" destOrd="0" presId="urn:microsoft.com/office/officeart/2005/8/layout/process4"/>
    <dgm:cxn modelId="{FAB4AF88-E404-448A-89A0-F69B0AD41AEC}" type="presOf" srcId="{D0FA7A37-B269-4710-B160-B8CEFD2C025B}" destId="{AA97B91C-D499-4EA8-B428-B8A0F759D223}" srcOrd="0" destOrd="0" presId="urn:microsoft.com/office/officeart/2005/8/layout/process4"/>
    <dgm:cxn modelId="{DF51DE97-21A5-4D76-8EF1-C4B81380140E}" srcId="{100EC73A-11E3-4E2F-9B6D-44FBFD923126}" destId="{11AA323E-F4E9-4510-8D45-D1BDC7DB30A2}" srcOrd="3" destOrd="0" parTransId="{3C59DD81-68CE-4CD4-9F1F-FAD4A5E68A9D}" sibTransId="{48964922-C060-4EFF-91D7-F2E3EA0C474B}"/>
    <dgm:cxn modelId="{3411AA5D-20A9-4BAF-94F8-CEB2AEF856BE}" type="presParOf" srcId="{2E28A013-7E84-4FFE-BD62-9EE4A186C10E}" destId="{9A1E2D9C-2579-44C1-AFFD-C613E5674B2B}" srcOrd="0" destOrd="0" presId="urn:microsoft.com/office/officeart/2005/8/layout/process4"/>
    <dgm:cxn modelId="{684F41A3-F9DD-447C-81B2-531DB896320B}" type="presParOf" srcId="{9A1E2D9C-2579-44C1-AFFD-C613E5674B2B}" destId="{73289B63-0434-423A-BAB0-72E857B41C6B}" srcOrd="0" destOrd="0" presId="urn:microsoft.com/office/officeart/2005/8/layout/process4"/>
    <dgm:cxn modelId="{0BAC4D0A-ABFF-4181-87BC-7B580D5F0542}" type="presParOf" srcId="{2E28A013-7E84-4FFE-BD62-9EE4A186C10E}" destId="{2052B524-DEB7-423B-905C-AB8F6B399955}" srcOrd="1" destOrd="0" presId="urn:microsoft.com/office/officeart/2005/8/layout/process4"/>
    <dgm:cxn modelId="{E04E49BF-81BE-4392-A7CB-F552E223440F}" type="presParOf" srcId="{2E28A013-7E84-4FFE-BD62-9EE4A186C10E}" destId="{5467F041-8993-49B1-89CB-E6FE74A38C96}" srcOrd="2" destOrd="0" presId="urn:microsoft.com/office/officeart/2005/8/layout/process4"/>
    <dgm:cxn modelId="{4493F377-A02F-44DC-B4FB-8925A58F9474}" type="presParOf" srcId="{5467F041-8993-49B1-89CB-E6FE74A38C96}" destId="{AA97B91C-D499-4EA8-B428-B8A0F759D223}" srcOrd="0" destOrd="0" presId="urn:microsoft.com/office/officeart/2005/8/layout/process4"/>
    <dgm:cxn modelId="{9AD60400-4C3E-49AF-9439-9B6B93420F5F}" type="presParOf" srcId="{2E28A013-7E84-4FFE-BD62-9EE4A186C10E}" destId="{6C7092E4-6739-44E4-A89B-A5A342CDB9D8}" srcOrd="3" destOrd="0" presId="urn:microsoft.com/office/officeart/2005/8/layout/process4"/>
    <dgm:cxn modelId="{6B461E74-D5A2-4C3A-B67F-5E5F55AAAC3B}" type="presParOf" srcId="{2E28A013-7E84-4FFE-BD62-9EE4A186C10E}" destId="{FC2BC1A5-460B-45BA-8122-A96BBCA28994}" srcOrd="4" destOrd="0" presId="urn:microsoft.com/office/officeart/2005/8/layout/process4"/>
    <dgm:cxn modelId="{9E5CC361-D46F-4A57-81B5-28D93FF20068}" type="presParOf" srcId="{FC2BC1A5-460B-45BA-8122-A96BBCA28994}" destId="{13814FFC-7FBA-4A68-B272-1AA37EDDC5F8}" srcOrd="0" destOrd="0" presId="urn:microsoft.com/office/officeart/2005/8/layout/process4"/>
    <dgm:cxn modelId="{8DC169B7-06DD-4AF0-A904-3438B6879103}" type="presParOf" srcId="{2E28A013-7E84-4FFE-BD62-9EE4A186C10E}" destId="{F2CBCD69-5744-4784-AA5A-DCE2111F20C3}" srcOrd="5" destOrd="0" presId="urn:microsoft.com/office/officeart/2005/8/layout/process4"/>
    <dgm:cxn modelId="{E9849FBF-EDA1-40D4-89AD-F44610A289CF}" type="presParOf" srcId="{2E28A013-7E84-4FFE-BD62-9EE4A186C10E}" destId="{6702EED0-83FF-482B-957A-6FBFDF1EB84C}" srcOrd="6" destOrd="0" presId="urn:microsoft.com/office/officeart/2005/8/layout/process4"/>
    <dgm:cxn modelId="{64ABC76F-433B-4E55-A4D0-CCD60FB8ED1E}" type="presParOf" srcId="{6702EED0-83FF-482B-957A-6FBFDF1EB84C}" destId="{1B35118D-C03A-4209-924A-D939B95D4AE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89B63-0434-423A-BAB0-72E857B41C6B}">
      <dsp:nvSpPr>
        <dsp:cNvPr id="0" name=""/>
        <dsp:cNvSpPr/>
      </dsp:nvSpPr>
      <dsp:spPr>
        <a:xfrm>
          <a:off x="0" y="4570349"/>
          <a:ext cx="6269038" cy="9998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Many financial instruments to leverage PPPs and commercial finance do not work in Water</a:t>
          </a:r>
        </a:p>
      </dsp:txBody>
      <dsp:txXfrm>
        <a:off x="0" y="4570349"/>
        <a:ext cx="6269038" cy="999880"/>
      </dsp:txXfrm>
    </dsp:sp>
    <dsp:sp modelId="{AA97B91C-D499-4EA8-B428-B8A0F759D223}">
      <dsp:nvSpPr>
        <dsp:cNvPr id="0" name=""/>
        <dsp:cNvSpPr/>
      </dsp:nvSpPr>
      <dsp:spPr>
        <a:xfrm rot="10800000">
          <a:off x="0" y="3047531"/>
          <a:ext cx="6269038" cy="1537816"/>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WSS Providers are financially weak</a:t>
          </a:r>
        </a:p>
      </dsp:txBody>
      <dsp:txXfrm rot="10800000">
        <a:off x="0" y="3047531"/>
        <a:ext cx="6269038" cy="999227"/>
      </dsp:txXfrm>
    </dsp:sp>
    <dsp:sp modelId="{13814FFC-7FBA-4A68-B272-1AA37EDDC5F8}">
      <dsp:nvSpPr>
        <dsp:cNvPr id="0" name=""/>
        <dsp:cNvSpPr/>
      </dsp:nvSpPr>
      <dsp:spPr>
        <a:xfrm rot="10800000">
          <a:off x="0" y="1524712"/>
          <a:ext cx="6269038" cy="1537816"/>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Public Finance Alone Cannot Close the Funding Gap</a:t>
          </a:r>
        </a:p>
      </dsp:txBody>
      <dsp:txXfrm rot="10800000">
        <a:off x="0" y="1524712"/>
        <a:ext cx="6269038" cy="999227"/>
      </dsp:txXfrm>
    </dsp:sp>
    <dsp:sp modelId="{1B35118D-C03A-4209-924A-D939B95D4AE9}">
      <dsp:nvSpPr>
        <dsp:cNvPr id="0" name=""/>
        <dsp:cNvSpPr/>
      </dsp:nvSpPr>
      <dsp:spPr>
        <a:xfrm rot="10800000">
          <a:off x="0" y="1894"/>
          <a:ext cx="6269038" cy="153781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Someone has to pay</a:t>
          </a:r>
        </a:p>
      </dsp:txBody>
      <dsp:txXfrm rot="10800000">
        <a:off x="0" y="1894"/>
        <a:ext cx="6269038" cy="9992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531D0-3519-4F98-96E6-08B96F29138E}" type="slidenum">
              <a:rPr lang="en-US" smtClean="0"/>
              <a:t>‹#›</a:t>
            </a:fld>
            <a:endParaRPr lang="en-US" dirty="0"/>
          </a:p>
        </p:txBody>
      </p:sp>
    </p:spTree>
    <p:extLst>
      <p:ext uri="{BB962C8B-B14F-4D97-AF65-F5344CB8AC3E}">
        <p14:creationId xmlns:p14="http://schemas.microsoft.com/office/powerpoint/2010/main" val="407364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531D0-3519-4F98-96E6-08B96F29138E}" type="slidenum">
              <a:rPr lang="en-US" smtClean="0"/>
              <a:t>10</a:t>
            </a:fld>
            <a:endParaRPr lang="en-US" dirty="0"/>
          </a:p>
        </p:txBody>
      </p:sp>
    </p:spTree>
    <p:extLst>
      <p:ext uri="{BB962C8B-B14F-4D97-AF65-F5344CB8AC3E}">
        <p14:creationId xmlns:p14="http://schemas.microsoft.com/office/powerpoint/2010/main" val="697358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011344CA-8CC3-4C78-9E7E-0984CE209EEF}"/>
              </a:ext>
            </a:extLst>
          </p:cNvPr>
          <p:cNvPicPr>
            <a:picLocks noChangeAspect="1"/>
          </p:cNvPicPr>
          <p:nvPr userDrawn="1"/>
        </p:nvPicPr>
        <p:blipFill>
          <a:blip r:embed="rId2"/>
          <a:stretch>
            <a:fillRect/>
          </a:stretch>
        </p:blipFill>
        <p:spPr>
          <a:xfrm>
            <a:off x="0" y="0"/>
            <a:ext cx="1487424" cy="6858000"/>
          </a:xfrm>
          <a:prstGeom prst="rect">
            <a:avLst/>
          </a:prstGeom>
        </p:spPr>
      </p:pic>
    </p:spTree>
    <p:extLst>
      <p:ext uri="{BB962C8B-B14F-4D97-AF65-F5344CB8AC3E}">
        <p14:creationId xmlns:p14="http://schemas.microsoft.com/office/powerpoint/2010/main" val="242762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1260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solidFill>
                  <a:prstClr val="black"/>
                </a:solidFill>
              </a:rPr>
              <a:t>Moody's Analytics provides monthly estimates of the fiscal space of many countries. They define it as the difference between an estimated upper limit of public debt (beyond which action would have to be taken to avoid default) and actual public debt, expressed as a percentage of GDP or equivalently as the difference between the debt-limit-to-GDP percentage and the actual-debt-to-GDP percentage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416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12D-1E06-461B-B974-9BBD933FD03C}"/>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50FB6A2-F149-461A-94D0-E81C85BC517F}"/>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662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119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891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938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13034" y="365125"/>
            <a:ext cx="9540766" cy="1325563"/>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78F66091-B66A-4DF7-B612-A8751969C322}"/>
              </a:ext>
            </a:extLst>
          </p:cNvPr>
          <p:cNvPicPr>
            <a:picLocks noChangeAspect="1"/>
          </p:cNvPicPr>
          <p:nvPr userDrawn="1"/>
        </p:nvPicPr>
        <p:blipFill>
          <a:blip r:embed="rId2"/>
          <a:stretch>
            <a:fillRect/>
          </a:stretch>
        </p:blipFill>
        <p:spPr>
          <a:xfrm>
            <a:off x="0" y="0"/>
            <a:ext cx="1487424" cy="6858000"/>
          </a:xfrm>
          <a:prstGeom prst="rect">
            <a:avLst/>
          </a:prstGeom>
        </p:spPr>
      </p:pic>
    </p:spTree>
    <p:extLst>
      <p:ext uri="{BB962C8B-B14F-4D97-AF65-F5344CB8AC3E}">
        <p14:creationId xmlns:p14="http://schemas.microsoft.com/office/powerpoint/2010/main" val="253743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0113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95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28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50834614"/>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98"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63105" y="1600200"/>
            <a:ext cx="7118252" cy="1466850"/>
          </a:xfrm>
        </p:spPr>
        <p:txBody>
          <a:bodyPr>
            <a:noAutofit/>
          </a:bodyPr>
          <a:lstStyle/>
          <a:p>
            <a:r>
              <a:rPr lang="en-US" sz="3200" dirty="0">
                <a:solidFill>
                  <a:srgbClr val="002060"/>
                </a:solidFill>
              </a:rPr>
              <a:t>Financing Implementation of Water-Related SDGs</a:t>
            </a:r>
            <a:br>
              <a:rPr lang="en-US" sz="3200" dirty="0">
                <a:solidFill>
                  <a:srgbClr val="002060"/>
                </a:solidFill>
              </a:rPr>
            </a:br>
            <a:endParaRPr lang="en-US" sz="3200" dirty="0">
              <a:solidFill>
                <a:srgbClr val="002060"/>
              </a:solidFill>
              <a:latin typeface="Calibri Light" panose="020F0302020204030204" pitchFamily="34" charset="0"/>
            </a:endParaRPr>
          </a:p>
        </p:txBody>
      </p:sp>
      <p:sp>
        <p:nvSpPr>
          <p:cNvPr id="11" name="Title 1">
            <a:extLst>
              <a:ext uri="{FF2B5EF4-FFF2-40B4-BE49-F238E27FC236}">
                <a16:creationId xmlns:a16="http://schemas.microsoft.com/office/drawing/2014/main" id="{99F30EA7-189F-4B6B-A500-C645EC6819C9}"/>
              </a:ext>
            </a:extLst>
          </p:cNvPr>
          <p:cNvSpPr txBox="1">
            <a:spLocks/>
          </p:cNvSpPr>
          <p:nvPr/>
        </p:nvSpPr>
        <p:spPr>
          <a:xfrm>
            <a:off x="3564731" y="3331922"/>
            <a:ext cx="5715000" cy="800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i="1" dirty="0">
              <a:latin typeface="Calibri Light" panose="020F0302020204030204" pitchFamily="34" charset="0"/>
            </a:endParaRPr>
          </a:p>
        </p:txBody>
      </p:sp>
    </p:spTree>
    <p:extLst>
      <p:ext uri="{BB962C8B-B14F-4D97-AF65-F5344CB8AC3E}">
        <p14:creationId xmlns:p14="http://schemas.microsoft.com/office/powerpoint/2010/main" val="151708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C45241-E7A5-40A0-AE04-C4E6F493C8C5}"/>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Crowd-in Commercial Finance into The Sector</a:t>
            </a:r>
          </a:p>
        </p:txBody>
      </p:sp>
      <p:sp>
        <p:nvSpPr>
          <p:cNvPr id="3" name="Content Placeholder 2">
            <a:extLst>
              <a:ext uri="{FF2B5EF4-FFF2-40B4-BE49-F238E27FC236}">
                <a16:creationId xmlns:a16="http://schemas.microsoft.com/office/drawing/2014/main" id="{D8E2E447-8C9E-43EC-8BE8-2CF2934AEF94}"/>
              </a:ext>
            </a:extLst>
          </p:cNvPr>
          <p:cNvSpPr>
            <a:spLocks noGrp="1"/>
          </p:cNvSpPr>
          <p:nvPr>
            <p:ph idx="1"/>
          </p:nvPr>
        </p:nvSpPr>
        <p:spPr>
          <a:xfrm>
            <a:off x="4912614" y="1287727"/>
            <a:ext cx="6377769" cy="4930246"/>
          </a:xfrm>
        </p:spPr>
        <p:txBody>
          <a:bodyPr anchor="ctr">
            <a:normAutofit/>
          </a:bodyPr>
          <a:lstStyle/>
          <a:p>
            <a:pPr lvl="0"/>
            <a:r>
              <a:rPr lang="en-US" sz="1800" dirty="0"/>
              <a:t>Select WSPs that have some basis for leveraging commercial finance.</a:t>
            </a:r>
          </a:p>
          <a:p>
            <a:pPr lvl="0"/>
            <a:r>
              <a:rPr lang="en-US" sz="1800" dirty="0"/>
              <a:t>Initiate a dialogue with domestic banks for engaging in the sector. Understand their concerns and transfer knowledge of proper diagnostic techniques.  </a:t>
            </a:r>
          </a:p>
          <a:p>
            <a:pPr lvl="0"/>
            <a:r>
              <a:rPr lang="en-US" sz="1800" dirty="0"/>
              <a:t>Accurately assess PPPs against their cost versus the value they bring.  Water PPPs have not been widely successful, and there have been many failures.  Plus, they are the most expense and least flexible form of finance, making smaller transactions quite costly and in many respects, not affordable to consumers. </a:t>
            </a:r>
          </a:p>
          <a:p>
            <a:pPr lvl="0"/>
            <a:r>
              <a:rPr lang="en-US" sz="1800" dirty="0"/>
              <a:t>Create blended financing arrangements for mobilizing commercial finance by utilizing public funds to leverage commercial financing.  </a:t>
            </a:r>
          </a:p>
          <a:p>
            <a:pPr lvl="0"/>
            <a:r>
              <a:rPr lang="en-US" sz="1800" dirty="0"/>
              <a:t>Ensure that the financing structures are not based on significant tariff increases.  These will not work and are considered risky for private lenders. </a:t>
            </a:r>
          </a:p>
          <a:p>
            <a:endParaRPr lang="en-US" sz="1700" dirty="0"/>
          </a:p>
        </p:txBody>
      </p:sp>
    </p:spTree>
    <p:extLst>
      <p:ext uri="{BB962C8B-B14F-4D97-AF65-F5344CB8AC3E}">
        <p14:creationId xmlns:p14="http://schemas.microsoft.com/office/powerpoint/2010/main" val="367306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9337E1-8EBF-489E-BE65-A10EDDFF20C9}"/>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Select Appropriate Financial Instruments</a:t>
            </a:r>
          </a:p>
        </p:txBody>
      </p:sp>
      <p:sp>
        <p:nvSpPr>
          <p:cNvPr id="3" name="Content Placeholder 2">
            <a:extLst>
              <a:ext uri="{FF2B5EF4-FFF2-40B4-BE49-F238E27FC236}">
                <a16:creationId xmlns:a16="http://schemas.microsoft.com/office/drawing/2014/main" id="{7086A64A-76FE-4DB3-A248-0933FA6F7BEA}"/>
              </a:ext>
            </a:extLst>
          </p:cNvPr>
          <p:cNvSpPr>
            <a:spLocks noGrp="1"/>
          </p:cNvSpPr>
          <p:nvPr>
            <p:ph idx="1"/>
          </p:nvPr>
        </p:nvSpPr>
        <p:spPr>
          <a:xfrm>
            <a:off x="4976031" y="963877"/>
            <a:ext cx="6377769" cy="4930246"/>
          </a:xfrm>
        </p:spPr>
        <p:txBody>
          <a:bodyPr anchor="ctr">
            <a:normAutofit/>
          </a:bodyPr>
          <a:lstStyle/>
          <a:p>
            <a:pPr marL="0" indent="0">
              <a:buNone/>
            </a:pPr>
            <a:endParaRPr lang="en-US" sz="1700" dirty="0"/>
          </a:p>
          <a:p>
            <a:r>
              <a:rPr lang="en-US" sz="1700" dirty="0"/>
              <a:t>Focus on Viability Gap and Blended Facilities to reflect the financial status of the preponderance of WSPs. </a:t>
            </a:r>
          </a:p>
          <a:p>
            <a:pPr lvl="0"/>
            <a:r>
              <a:rPr lang="en-US" sz="1700" dirty="0"/>
              <a:t>Focus on enhancement mechanisms that are replicable within the domestic environments such as: </a:t>
            </a:r>
          </a:p>
          <a:p>
            <a:pPr lvl="1"/>
            <a:r>
              <a:rPr lang="en-US" sz="1700" dirty="0"/>
              <a:t>Collection Accounts. </a:t>
            </a:r>
          </a:p>
          <a:p>
            <a:pPr lvl="1"/>
            <a:r>
              <a:rPr lang="en-US" sz="1700" dirty="0"/>
              <a:t>Senior Loan Status.  </a:t>
            </a:r>
          </a:p>
          <a:p>
            <a:pPr lvl="1"/>
            <a:r>
              <a:rPr lang="en-US" sz="1700" dirty="0"/>
              <a:t>Pledging of Tax Revenues.  </a:t>
            </a:r>
          </a:p>
          <a:p>
            <a:pPr lvl="1"/>
            <a:r>
              <a:rPr lang="en-US" sz="1700" dirty="0"/>
              <a:t>Transfer Payments Intercepts. </a:t>
            </a:r>
          </a:p>
          <a:p>
            <a:r>
              <a:rPr lang="en-US" sz="1700" dirty="0"/>
              <a:t>Solicit donor or IFI support for program design, but ensure mechanisms are replicable without their support.  It makes no sense to spend so much time and effort on stand-alone projects that have minimal impact on replication to a wider market.</a:t>
            </a:r>
          </a:p>
          <a:p>
            <a:r>
              <a:rPr lang="en-US" sz="1700" dirty="0"/>
              <a:t>Develop a strategy for financing climate change risks, particularly for natural disasters. </a:t>
            </a:r>
          </a:p>
          <a:p>
            <a:endParaRPr lang="en-US" sz="1700" dirty="0"/>
          </a:p>
          <a:p>
            <a:endParaRPr lang="en-US" sz="1700" dirty="0"/>
          </a:p>
        </p:txBody>
      </p:sp>
    </p:spTree>
    <p:extLst>
      <p:ext uri="{BB962C8B-B14F-4D97-AF65-F5344CB8AC3E}">
        <p14:creationId xmlns:p14="http://schemas.microsoft.com/office/powerpoint/2010/main" val="44544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D38F-530C-492C-B55D-EB6B75CE0135}"/>
              </a:ext>
            </a:extLst>
          </p:cNvPr>
          <p:cNvSpPr>
            <a:spLocks noGrp="1"/>
          </p:cNvSpPr>
          <p:nvPr>
            <p:ph type="title"/>
          </p:nvPr>
        </p:nvSpPr>
        <p:spPr>
          <a:xfrm>
            <a:off x="503583" y="178731"/>
            <a:ext cx="11476382" cy="1325563"/>
          </a:xfrm>
        </p:spPr>
        <p:txBody>
          <a:bodyPr/>
          <a:lstStyle/>
          <a:p>
            <a:r>
              <a:rPr lang="en-US" dirty="0">
                <a:solidFill>
                  <a:srgbClr val="002060"/>
                </a:solidFill>
              </a:rPr>
              <a:t>Financial Strategy for Disaster Risk Management</a:t>
            </a:r>
          </a:p>
        </p:txBody>
      </p:sp>
      <p:pic>
        <p:nvPicPr>
          <p:cNvPr id="3" name="Picture 2">
            <a:extLst>
              <a:ext uri="{FF2B5EF4-FFF2-40B4-BE49-F238E27FC236}">
                <a16:creationId xmlns:a16="http://schemas.microsoft.com/office/drawing/2014/main" id="{7CF9C8A4-41F5-4576-81F6-67D1FBDDE8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252" y="1704975"/>
            <a:ext cx="9117496" cy="4311512"/>
          </a:xfrm>
          <a:prstGeom prst="rect">
            <a:avLst/>
          </a:prstGeom>
          <a:noFill/>
          <a:ln>
            <a:solidFill>
              <a:sysClr val="windowText" lastClr="000000"/>
            </a:solidFill>
          </a:ln>
        </p:spPr>
      </p:pic>
      <p:sp>
        <p:nvSpPr>
          <p:cNvPr id="4" name="Text Box 15">
            <a:extLst>
              <a:ext uri="{FF2B5EF4-FFF2-40B4-BE49-F238E27FC236}">
                <a16:creationId xmlns:a16="http://schemas.microsoft.com/office/drawing/2014/main" id="{F2FB79B5-CE78-4EB4-A7E9-028D70EEBF52}"/>
              </a:ext>
            </a:extLst>
          </p:cNvPr>
          <p:cNvSpPr txBox="1"/>
          <p:nvPr/>
        </p:nvSpPr>
        <p:spPr>
          <a:xfrm>
            <a:off x="838200" y="6288087"/>
            <a:ext cx="6153150" cy="409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800" dirty="0">
                <a:effectLst/>
                <a:latin typeface="Calibri" panose="020F0502020204030204" pitchFamily="34" charset="0"/>
                <a:ea typeface="Calibri" panose="020F0502020204030204" pitchFamily="34" charset="0"/>
                <a:cs typeface="Calibri" panose="020F0502020204030204" pitchFamily="34" charset="0"/>
              </a:rPr>
              <a:t>Source: O. </a:t>
            </a:r>
            <a:r>
              <a:rPr lang="en-US" sz="800" dirty="0" err="1">
                <a:effectLst/>
                <a:latin typeface="Calibri" panose="020F0502020204030204" pitchFamily="34" charset="0"/>
                <a:ea typeface="Calibri" panose="020F0502020204030204" pitchFamily="34" charset="0"/>
                <a:cs typeface="Calibri" panose="020F0502020204030204" pitchFamily="34" charset="0"/>
              </a:rPr>
              <a:t>Mohul</a:t>
            </a:r>
            <a:r>
              <a:rPr lang="en-US" sz="800" dirty="0">
                <a:effectLst/>
                <a:latin typeface="Calibri" panose="020F0502020204030204" pitchFamily="34" charset="0"/>
                <a:ea typeface="Calibri" panose="020F0502020204030204" pitchFamily="34" charset="0"/>
                <a:cs typeface="Calibri" panose="020F0502020204030204" pitchFamily="34" charset="0"/>
              </a:rPr>
              <a:t> et all, </a:t>
            </a:r>
            <a:r>
              <a:rPr lang="en-US" sz="800" dirty="0">
                <a:effectLst/>
                <a:latin typeface="Calibri Light" panose="020F0302020204030204" pitchFamily="34" charset="0"/>
                <a:ea typeface="Calibri" panose="020F0502020204030204" pitchFamily="34" charset="0"/>
                <a:cs typeface="Calibri" panose="020F0502020204030204" pitchFamily="34" charset="0"/>
              </a:rPr>
              <a:t>Financial Prospects Against Natural Disasters – From Products to Comprehensive Strategies, An Operational Framework for Disaster Risk Financing and Insurance, The World Bank 2014.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0000"/>
              </a:lnSpc>
              <a:spcBef>
                <a:spcPts val="0"/>
              </a:spcBef>
              <a:spcAft>
                <a:spcPts val="60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452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22F752-08E4-4B73-B9CD-584E89C04C3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Creating Funding and Oversight Programs for Incentivizing Implementing Entities</a:t>
            </a:r>
          </a:p>
        </p:txBody>
      </p:sp>
      <p:sp>
        <p:nvSpPr>
          <p:cNvPr id="3" name="Content Placeholder 2">
            <a:extLst>
              <a:ext uri="{FF2B5EF4-FFF2-40B4-BE49-F238E27FC236}">
                <a16:creationId xmlns:a16="http://schemas.microsoft.com/office/drawing/2014/main" id="{315AE747-8D97-4347-8384-0D3767A31738}"/>
              </a:ext>
            </a:extLst>
          </p:cNvPr>
          <p:cNvSpPr>
            <a:spLocks noGrp="1"/>
          </p:cNvSpPr>
          <p:nvPr>
            <p:ph idx="1"/>
          </p:nvPr>
        </p:nvSpPr>
        <p:spPr>
          <a:xfrm>
            <a:off x="4976031" y="963877"/>
            <a:ext cx="6377769" cy="4930246"/>
          </a:xfrm>
        </p:spPr>
        <p:txBody>
          <a:bodyPr anchor="ctr">
            <a:normAutofit/>
          </a:bodyPr>
          <a:lstStyle/>
          <a:p>
            <a:pPr marL="0" indent="0">
              <a:buNone/>
            </a:pPr>
            <a:endParaRPr lang="en-US" sz="2000" dirty="0"/>
          </a:p>
          <a:p>
            <a:pPr lvl="0"/>
            <a:r>
              <a:rPr lang="en-US" sz="2000" dirty="0"/>
              <a:t>Create an independent regulatory office.</a:t>
            </a:r>
          </a:p>
          <a:p>
            <a:pPr lvl="0"/>
            <a:r>
              <a:rPr lang="en-US" sz="2000" dirty="0"/>
              <a:t>Develop financial sustainable objectives for tariff analysis and adjustments.</a:t>
            </a:r>
          </a:p>
          <a:p>
            <a:pPr lvl="0"/>
            <a:r>
              <a:rPr lang="en-US" sz="2000" dirty="0"/>
              <a:t>Maintain and publicize a national benchmarking system.</a:t>
            </a:r>
          </a:p>
          <a:p>
            <a:pPr lvl="0"/>
            <a:r>
              <a:rPr lang="en-US" sz="2000" dirty="0"/>
              <a:t>Develop a performance-based national transfer system to LGUs.</a:t>
            </a:r>
          </a:p>
          <a:p>
            <a:pPr lvl="0"/>
            <a:r>
              <a:rPr lang="en-US" sz="2000" dirty="0"/>
              <a:t>Contribute to close the viability gaps of economically justified investments and developing a straightforward methodology for financial support that is grounded and economic and financial principles, not political ones. </a:t>
            </a:r>
          </a:p>
        </p:txBody>
      </p:sp>
    </p:spTree>
    <p:extLst>
      <p:ext uri="{BB962C8B-B14F-4D97-AF65-F5344CB8AC3E}">
        <p14:creationId xmlns:p14="http://schemas.microsoft.com/office/powerpoint/2010/main" val="19693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1ACAC5-8986-47ED-8645-26B9AEF5CDDB}"/>
              </a:ext>
            </a:extLst>
          </p:cNvPr>
          <p:cNvSpPr>
            <a:spLocks noGrp="1"/>
          </p:cNvSpPr>
          <p:nvPr>
            <p:ph type="title"/>
          </p:nvPr>
        </p:nvSpPr>
        <p:spPr>
          <a:xfrm>
            <a:off x="838200" y="963877"/>
            <a:ext cx="3494362" cy="4930246"/>
          </a:xfrm>
        </p:spPr>
        <p:txBody>
          <a:bodyPr>
            <a:normAutofit/>
          </a:bodyPr>
          <a:lstStyle/>
          <a:p>
            <a:pPr algn="r"/>
            <a:r>
              <a:rPr lang="en-US" sz="3700" dirty="0">
                <a:solidFill>
                  <a:schemeClr val="accent1"/>
                </a:solidFill>
              </a:rPr>
              <a:t>Improving the Planning and Implementation Process for Achieving SDG Targets</a:t>
            </a:r>
          </a:p>
        </p:txBody>
      </p:sp>
      <p:sp>
        <p:nvSpPr>
          <p:cNvPr id="3" name="Content Placeholder 2">
            <a:extLst>
              <a:ext uri="{FF2B5EF4-FFF2-40B4-BE49-F238E27FC236}">
                <a16:creationId xmlns:a16="http://schemas.microsoft.com/office/drawing/2014/main" id="{DFD35F06-FB89-4EF2-A06F-3F72762A81AE}"/>
              </a:ext>
            </a:extLst>
          </p:cNvPr>
          <p:cNvSpPr>
            <a:spLocks noGrp="1"/>
          </p:cNvSpPr>
          <p:nvPr>
            <p:ph idx="1"/>
          </p:nvPr>
        </p:nvSpPr>
        <p:spPr>
          <a:xfrm>
            <a:off x="4976031" y="963877"/>
            <a:ext cx="6377769" cy="4930246"/>
          </a:xfrm>
        </p:spPr>
        <p:txBody>
          <a:bodyPr anchor="ctr">
            <a:normAutofit/>
          </a:bodyPr>
          <a:lstStyle/>
          <a:p>
            <a:pPr marL="0" lvl="0" indent="0">
              <a:buNone/>
            </a:pPr>
            <a:endParaRPr lang="en-US" sz="1500" dirty="0"/>
          </a:p>
          <a:p>
            <a:pPr lvl="0"/>
            <a:r>
              <a:rPr lang="en-US" sz="1500" dirty="0"/>
              <a:t>Develop a concise financial strategy for all water subsectors, for improving performance efficiency, cost recovery, investment planning and mobilizing finance including commercial sources.</a:t>
            </a:r>
          </a:p>
          <a:p>
            <a:pPr lvl="0"/>
            <a:r>
              <a:rPr lang="en-US" sz="1500" dirty="0"/>
              <a:t>Develop a dynamic sector financial model(s) to use for updating progress and to modify assumptions along the way. </a:t>
            </a:r>
          </a:p>
          <a:p>
            <a:pPr lvl="0"/>
            <a:r>
              <a:rPr lang="en-US" sz="1500" dirty="0"/>
              <a:t>Break down SDG goals at the municipal level and major urban centers and get buy in from local government officials particularly mayors for implementing the strategic plan. </a:t>
            </a:r>
          </a:p>
          <a:p>
            <a:r>
              <a:rPr lang="en-US" sz="1500" dirty="0"/>
              <a:t>Assign roles and responsibilities to national and subsector entities for development of the Individual strategies, implementation, monitoring and update.</a:t>
            </a:r>
          </a:p>
          <a:p>
            <a:pPr lvl="0"/>
            <a:r>
              <a:rPr lang="en-US" sz="1500" dirty="0"/>
              <a:t>Establish tripartite agreements between nation government, each local government and WSP management.</a:t>
            </a:r>
          </a:p>
          <a:p>
            <a:pPr lvl="0"/>
            <a:r>
              <a:rPr lang="en-US" sz="1500" dirty="0"/>
              <a:t>Develop information system for automatic updated to the national plan from all sector agencies.</a:t>
            </a:r>
          </a:p>
          <a:p>
            <a:pPr lvl="0"/>
            <a:r>
              <a:rPr lang="en-US" sz="1500" dirty="0"/>
              <a:t>Benchmark performance of key performance indicators.</a:t>
            </a:r>
          </a:p>
          <a:p>
            <a:pPr marL="0" indent="0">
              <a:buNone/>
            </a:pPr>
            <a:endParaRPr lang="en-US" sz="1500" dirty="0"/>
          </a:p>
        </p:txBody>
      </p:sp>
    </p:spTree>
    <p:extLst>
      <p:ext uri="{BB962C8B-B14F-4D97-AF65-F5344CB8AC3E}">
        <p14:creationId xmlns:p14="http://schemas.microsoft.com/office/powerpoint/2010/main" val="33894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E3349A-FEE7-456C-A136-0AB88B467475}"/>
              </a:ext>
            </a:extLst>
          </p:cNvPr>
          <p:cNvPicPr>
            <a:picLocks noChangeAspect="1"/>
          </p:cNvPicPr>
          <p:nvPr/>
        </p:nvPicPr>
        <p:blipFill>
          <a:blip r:embed="rId2"/>
          <a:stretch>
            <a:fillRect/>
          </a:stretch>
        </p:blipFill>
        <p:spPr>
          <a:xfrm>
            <a:off x="1981201" y="643466"/>
            <a:ext cx="8134350" cy="5571065"/>
          </a:xfrm>
          <a:prstGeom prst="rect">
            <a:avLst/>
          </a:prstGeom>
        </p:spPr>
      </p:pic>
    </p:spTree>
    <p:extLst>
      <p:ext uri="{BB962C8B-B14F-4D97-AF65-F5344CB8AC3E}">
        <p14:creationId xmlns:p14="http://schemas.microsoft.com/office/powerpoint/2010/main" val="61457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9495D-A2CE-47A1-A1B2-4B1208598099}"/>
              </a:ext>
            </a:extLst>
          </p:cNvPr>
          <p:cNvSpPr txBox="1"/>
          <p:nvPr/>
        </p:nvSpPr>
        <p:spPr>
          <a:xfrm>
            <a:off x="934075" y="1607306"/>
            <a:ext cx="10597004" cy="3046988"/>
          </a:xfrm>
          <a:prstGeom prst="rect">
            <a:avLst/>
          </a:prstGeom>
          <a:noFill/>
        </p:spPr>
        <p:txBody>
          <a:bodyPr wrap="none" rtlCol="0">
            <a:spAutoFit/>
          </a:bodyPr>
          <a:lstStyle/>
          <a:p>
            <a:pPr algn="ctr"/>
            <a:r>
              <a:rPr lang="en-US" sz="3200" dirty="0">
                <a:solidFill>
                  <a:srgbClr val="002060"/>
                </a:solidFill>
                <a:latin typeface="+mj-lt"/>
              </a:rPr>
              <a:t>Business as usual will not produce results!</a:t>
            </a:r>
          </a:p>
          <a:p>
            <a:pPr algn="ctr"/>
            <a:endParaRPr lang="en-US" sz="3200" dirty="0">
              <a:solidFill>
                <a:srgbClr val="002060"/>
              </a:solidFill>
              <a:latin typeface="+mj-lt"/>
            </a:endParaRPr>
          </a:p>
          <a:p>
            <a:pPr algn="ctr"/>
            <a:r>
              <a:rPr lang="en-US" sz="3200" dirty="0">
                <a:solidFill>
                  <a:srgbClr val="002060"/>
                </a:solidFill>
                <a:latin typeface="+mj-lt"/>
              </a:rPr>
              <a:t>But a decisive and correct implementation approach will bridge</a:t>
            </a:r>
          </a:p>
          <a:p>
            <a:pPr algn="ctr"/>
            <a:r>
              <a:rPr lang="en-US" sz="3200" dirty="0">
                <a:solidFill>
                  <a:srgbClr val="002060"/>
                </a:solidFill>
                <a:latin typeface="+mj-lt"/>
              </a:rPr>
              <a:t> the funding gap and makes SDG targets achievable.</a:t>
            </a:r>
          </a:p>
          <a:p>
            <a:pPr algn="ctr"/>
            <a:endParaRPr lang="en-US" sz="3200" dirty="0">
              <a:solidFill>
                <a:srgbClr val="002060"/>
              </a:solidFill>
              <a:latin typeface="+mj-lt"/>
            </a:endParaRPr>
          </a:p>
          <a:p>
            <a:pPr algn="ctr"/>
            <a:r>
              <a:rPr lang="en-US" sz="3200" dirty="0">
                <a:solidFill>
                  <a:srgbClr val="002060"/>
                </a:solidFill>
                <a:latin typeface="+mj-lt"/>
              </a:rPr>
              <a:t>The time window is closing is still on our side!</a:t>
            </a:r>
          </a:p>
        </p:txBody>
      </p:sp>
    </p:spTree>
    <p:extLst>
      <p:ext uri="{BB962C8B-B14F-4D97-AF65-F5344CB8AC3E}">
        <p14:creationId xmlns:p14="http://schemas.microsoft.com/office/powerpoint/2010/main" val="185209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99127" y="2932044"/>
            <a:ext cx="5715000" cy="993912"/>
          </a:xfrm>
        </p:spPr>
        <p:txBody>
          <a:bodyPr>
            <a:noAutofit/>
          </a:bodyPr>
          <a:lstStyle/>
          <a:p>
            <a:r>
              <a:rPr lang="en-US" sz="2800" dirty="0">
                <a:solidFill>
                  <a:srgbClr val="002060"/>
                </a:solidFill>
              </a:rPr>
              <a:t>Thank You!</a:t>
            </a:r>
            <a:br>
              <a:rPr lang="en-US" sz="2800" dirty="0"/>
            </a:br>
            <a:endParaRPr lang="en-US" sz="2800" dirty="0">
              <a:latin typeface="Calibri Light" panose="020F0302020204030204" pitchFamily="34" charset="0"/>
            </a:endParaRPr>
          </a:p>
        </p:txBody>
      </p:sp>
    </p:spTree>
    <p:extLst>
      <p:ext uri="{BB962C8B-B14F-4D97-AF65-F5344CB8AC3E}">
        <p14:creationId xmlns:p14="http://schemas.microsoft.com/office/powerpoint/2010/main" val="308060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C80E-551F-47AB-8ECC-810FE8E0997D}"/>
              </a:ext>
            </a:extLst>
          </p:cNvPr>
          <p:cNvSpPr>
            <a:spLocks noGrp="1"/>
          </p:cNvSpPr>
          <p:nvPr>
            <p:ph type="title"/>
          </p:nvPr>
        </p:nvSpPr>
        <p:spPr>
          <a:xfrm>
            <a:off x="838200" y="365126"/>
            <a:ext cx="10515600" cy="971306"/>
          </a:xfrm>
        </p:spPr>
        <p:txBody>
          <a:bodyPr/>
          <a:lstStyle/>
          <a:p>
            <a:r>
              <a:rPr lang="en-US" dirty="0">
                <a:solidFill>
                  <a:srgbClr val="002060"/>
                </a:solidFill>
              </a:rPr>
              <a:t>SDGs for Water</a:t>
            </a:r>
          </a:p>
        </p:txBody>
      </p:sp>
      <p:graphicFrame>
        <p:nvGraphicFramePr>
          <p:cNvPr id="4" name="Table 3">
            <a:extLst>
              <a:ext uri="{FF2B5EF4-FFF2-40B4-BE49-F238E27FC236}">
                <a16:creationId xmlns:a16="http://schemas.microsoft.com/office/drawing/2014/main" id="{5121C6E4-5701-4F2C-A8E2-4C644C4246D7}"/>
              </a:ext>
            </a:extLst>
          </p:cNvPr>
          <p:cNvGraphicFramePr>
            <a:graphicFrameLocks noGrp="1"/>
          </p:cNvGraphicFramePr>
          <p:nvPr>
            <p:extLst>
              <p:ext uri="{D42A27DB-BD31-4B8C-83A1-F6EECF244321}">
                <p14:modId xmlns:p14="http://schemas.microsoft.com/office/powerpoint/2010/main" val="945972772"/>
              </p:ext>
            </p:extLst>
          </p:nvPr>
        </p:nvGraphicFramePr>
        <p:xfrm>
          <a:off x="838200" y="1690689"/>
          <a:ext cx="10247142" cy="4274011"/>
        </p:xfrm>
        <a:graphic>
          <a:graphicData uri="http://schemas.openxmlformats.org/drawingml/2006/table">
            <a:tbl>
              <a:tblPr firstRow="1" firstCol="1" bandRow="1">
                <a:tableStyleId>{5C22544A-7EE6-4342-B048-85BDC9FD1C3A}</a:tableStyleId>
              </a:tblPr>
              <a:tblGrid>
                <a:gridCol w="980662">
                  <a:extLst>
                    <a:ext uri="{9D8B030D-6E8A-4147-A177-3AD203B41FA5}">
                      <a16:colId xmlns:a16="http://schemas.microsoft.com/office/drawing/2014/main" val="2715031032"/>
                    </a:ext>
                  </a:extLst>
                </a:gridCol>
                <a:gridCol w="5030596">
                  <a:extLst>
                    <a:ext uri="{9D8B030D-6E8A-4147-A177-3AD203B41FA5}">
                      <a16:colId xmlns:a16="http://schemas.microsoft.com/office/drawing/2014/main" val="3776837407"/>
                    </a:ext>
                  </a:extLst>
                </a:gridCol>
                <a:gridCol w="4235884">
                  <a:extLst>
                    <a:ext uri="{9D8B030D-6E8A-4147-A177-3AD203B41FA5}">
                      <a16:colId xmlns:a16="http://schemas.microsoft.com/office/drawing/2014/main" val="438636646"/>
                    </a:ext>
                  </a:extLst>
                </a:gridCol>
              </a:tblGrid>
              <a:tr h="342224">
                <a:tc>
                  <a:txBody>
                    <a:bodyPr/>
                    <a:lstStyle/>
                    <a:p>
                      <a:pPr marL="0" marR="0">
                        <a:lnSpc>
                          <a:spcPct val="110000"/>
                        </a:lnSpc>
                        <a:spcBef>
                          <a:spcPts val="0"/>
                        </a:spcBef>
                        <a:spcAft>
                          <a:spcPts val="0"/>
                        </a:spcAft>
                      </a:pPr>
                      <a:r>
                        <a:rPr lang="en-US" sz="1400" dirty="0">
                          <a:effectLst/>
                        </a:rPr>
                        <a:t>SDG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0000"/>
                        </a:lnSpc>
                        <a:spcBef>
                          <a:spcPts val="0"/>
                        </a:spcBef>
                        <a:spcAft>
                          <a:spcPts val="0"/>
                        </a:spcAft>
                      </a:pPr>
                      <a:r>
                        <a:rPr lang="en-US" sz="1400" dirty="0">
                          <a:effectLst/>
                        </a:rPr>
                        <a:t>Objective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0000"/>
                        </a:lnSpc>
                        <a:spcBef>
                          <a:spcPts val="0"/>
                        </a:spcBef>
                        <a:spcAft>
                          <a:spcPts val="0"/>
                        </a:spcAft>
                      </a:pPr>
                      <a:r>
                        <a:rPr lang="en-US" sz="1400" dirty="0">
                          <a:effectLst/>
                        </a:rPr>
                        <a:t>How Measured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59231875"/>
                  </a:ext>
                </a:extLst>
              </a:tr>
              <a:tr h="574673">
                <a:tc>
                  <a:txBody>
                    <a:bodyPr/>
                    <a:lstStyle/>
                    <a:p>
                      <a:pPr marL="0" marR="0">
                        <a:lnSpc>
                          <a:spcPts val="1800"/>
                        </a:lnSpc>
                        <a:spcBef>
                          <a:spcPts val="0"/>
                        </a:spcBef>
                        <a:spcAft>
                          <a:spcPts val="375"/>
                        </a:spcAft>
                      </a:pPr>
                      <a:r>
                        <a:rPr lang="en-US" sz="1400" cap="all">
                          <a:effectLst/>
                        </a:rPr>
                        <a:t>6.1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0"/>
                        </a:spcAft>
                      </a:pPr>
                      <a:r>
                        <a:rPr lang="en-US" sz="1400" dirty="0">
                          <a:effectLst/>
                        </a:rPr>
                        <a:t>By 2030, achieve universal and equitable access to safe and affordable drinking water for all.</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150"/>
                        </a:spcAft>
                      </a:pPr>
                      <a:r>
                        <a:rPr lang="en-US" sz="1400">
                          <a:effectLst/>
                        </a:rPr>
                        <a:t>Proportion of population using safely managed drinking water services.</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54076787"/>
                  </a:ext>
                </a:extLst>
              </a:tr>
              <a:tr h="978667">
                <a:tc>
                  <a:txBody>
                    <a:bodyPr/>
                    <a:lstStyle/>
                    <a:p>
                      <a:pPr marL="0" marR="0">
                        <a:lnSpc>
                          <a:spcPts val="1800"/>
                        </a:lnSpc>
                        <a:spcBef>
                          <a:spcPts val="0"/>
                        </a:spcBef>
                        <a:spcAft>
                          <a:spcPts val="375"/>
                        </a:spcAft>
                      </a:pPr>
                      <a:r>
                        <a:rPr lang="en-US" sz="1400" cap="all">
                          <a:effectLst/>
                        </a:rPr>
                        <a:t>6.2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0"/>
                        </a:spcAft>
                      </a:pPr>
                      <a:r>
                        <a:rPr lang="en-US" sz="1400">
                          <a:effectLst/>
                        </a:rPr>
                        <a:t>By 2030, achieve access to adequate and equitable sanitation and hygiene for all and end open defecation, paying special attention to the needs of women and girls and those in vulnerable situations.</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150"/>
                        </a:spcAft>
                      </a:pPr>
                      <a:r>
                        <a:rPr lang="en-US" sz="1400">
                          <a:effectLst/>
                        </a:rPr>
                        <a:t>Proportion of population using safely managed sanitation services, including a hand-washing facility with soap and water.</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45352765"/>
                  </a:ext>
                </a:extLst>
              </a:tr>
              <a:tr h="1214341">
                <a:tc>
                  <a:txBody>
                    <a:bodyPr/>
                    <a:lstStyle/>
                    <a:p>
                      <a:pPr marL="0" marR="0">
                        <a:lnSpc>
                          <a:spcPts val="1800"/>
                        </a:lnSpc>
                        <a:spcBef>
                          <a:spcPts val="0"/>
                        </a:spcBef>
                        <a:spcAft>
                          <a:spcPts val="375"/>
                        </a:spcAft>
                      </a:pPr>
                      <a:r>
                        <a:rPr lang="en-US" sz="1400" cap="all">
                          <a:effectLst/>
                        </a:rPr>
                        <a:t>6.3</a:t>
                      </a:r>
                      <a:endParaRPr lang="en-US" sz="1400">
                        <a:effectLst/>
                      </a:endParaRPr>
                    </a:p>
                    <a:p>
                      <a:pPr marL="0" marR="0">
                        <a:lnSpc>
                          <a:spcPct val="11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0"/>
                        </a:spcAft>
                      </a:pPr>
                      <a:r>
                        <a:rPr lang="en-US" sz="1400" dirty="0">
                          <a:effectLst/>
                        </a:rPr>
                        <a:t>By 2030, improve water quality by reducing pollution, eliminating dumping and minimizing release of hazardous chemicals and materials, halving the proportion of untreated wastewater and substantially increasing recycling and safe reuse globally.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0"/>
                        </a:spcAft>
                      </a:pPr>
                      <a:r>
                        <a:rPr lang="en-US" sz="1400" dirty="0">
                          <a:effectLst/>
                        </a:rPr>
                        <a:t>Proportion of wastewater safely treated.</a:t>
                      </a:r>
                    </a:p>
                    <a:p>
                      <a:pPr marL="0" marR="0">
                        <a:lnSpc>
                          <a:spcPct val="110000"/>
                        </a:lnSpc>
                        <a:spcBef>
                          <a:spcPts val="0"/>
                        </a:spcBef>
                        <a:spcAft>
                          <a:spcPts val="150"/>
                        </a:spcAft>
                      </a:pPr>
                      <a:r>
                        <a:rPr lang="en-US" sz="1400" dirty="0">
                          <a:effectLst/>
                        </a:rPr>
                        <a:t> </a:t>
                      </a:r>
                    </a:p>
                    <a:p>
                      <a:pPr marL="0" marR="0">
                        <a:lnSpc>
                          <a:spcPct val="110000"/>
                        </a:lnSpc>
                        <a:spcBef>
                          <a:spcPts val="0"/>
                        </a:spcBef>
                        <a:spcAft>
                          <a:spcPts val="150"/>
                        </a:spcAft>
                      </a:pPr>
                      <a:r>
                        <a:rPr lang="en-US" sz="1400" dirty="0">
                          <a:effectLst/>
                        </a:rPr>
                        <a:t>Proportion of bodies of water with good ambient water quality.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78697710"/>
                  </a:ext>
                </a:extLst>
              </a:tr>
              <a:tr h="1164106">
                <a:tc>
                  <a:txBody>
                    <a:bodyPr/>
                    <a:lstStyle/>
                    <a:p>
                      <a:pPr marL="0" marR="0">
                        <a:lnSpc>
                          <a:spcPts val="1800"/>
                        </a:lnSpc>
                        <a:spcBef>
                          <a:spcPts val="0"/>
                        </a:spcBef>
                        <a:spcAft>
                          <a:spcPts val="375"/>
                        </a:spcAft>
                      </a:pPr>
                      <a:r>
                        <a:rPr lang="en-US" sz="1400" cap="all">
                          <a:effectLst/>
                        </a:rPr>
                        <a:t>6.4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0"/>
                        </a:spcAft>
                      </a:pPr>
                      <a:r>
                        <a:rPr lang="en-US" sz="1400">
                          <a:effectLst/>
                        </a:rPr>
                        <a:t>By 2030, substantially increase water-use efficiency across all sectors and ensure sustainable withdrawals and supply of freshwater to address water scarcity and substantially reduce the number of people suffering from water scarcity.</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0000"/>
                        </a:lnSpc>
                        <a:spcBef>
                          <a:spcPts val="0"/>
                        </a:spcBef>
                        <a:spcAft>
                          <a:spcPts val="0"/>
                        </a:spcAft>
                      </a:pPr>
                      <a:r>
                        <a:rPr lang="en-US" sz="1400" dirty="0">
                          <a:effectLst/>
                        </a:rPr>
                        <a:t>Change in water-use efficiency over time</a:t>
                      </a:r>
                    </a:p>
                    <a:p>
                      <a:pPr marL="0" marR="0">
                        <a:lnSpc>
                          <a:spcPct val="110000"/>
                        </a:lnSpc>
                        <a:spcBef>
                          <a:spcPts val="0"/>
                        </a:spcBef>
                        <a:spcAft>
                          <a:spcPts val="0"/>
                        </a:spcAft>
                      </a:pPr>
                      <a:r>
                        <a:rPr lang="en-US" sz="1400" dirty="0">
                          <a:effectLst/>
                        </a:rPr>
                        <a:t> </a:t>
                      </a:r>
                    </a:p>
                    <a:p>
                      <a:pPr marL="0" marR="0">
                        <a:lnSpc>
                          <a:spcPct val="110000"/>
                        </a:lnSpc>
                        <a:spcBef>
                          <a:spcPts val="0"/>
                        </a:spcBef>
                        <a:spcAft>
                          <a:spcPts val="150"/>
                        </a:spcAft>
                      </a:pPr>
                      <a:r>
                        <a:rPr lang="en-US" sz="1400" dirty="0">
                          <a:effectLst/>
                        </a:rPr>
                        <a:t>Level of water stress: freshwater withdrawal as a proportion of available freshwater resources.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31296773"/>
                  </a:ext>
                </a:extLst>
              </a:tr>
            </a:tbl>
          </a:graphicData>
        </a:graphic>
      </p:graphicFrame>
      <p:sp>
        <p:nvSpPr>
          <p:cNvPr id="6" name="Text Box 224">
            <a:extLst>
              <a:ext uri="{FF2B5EF4-FFF2-40B4-BE49-F238E27FC236}">
                <a16:creationId xmlns:a16="http://schemas.microsoft.com/office/drawing/2014/main" id="{2811FFD3-7C20-431F-8470-B3F120C5FDC5}"/>
              </a:ext>
            </a:extLst>
          </p:cNvPr>
          <p:cNvSpPr txBox="1">
            <a:spLocks noChangeArrowheads="1"/>
          </p:cNvSpPr>
          <p:nvPr/>
        </p:nvSpPr>
        <p:spPr bwMode="auto">
          <a:xfrm>
            <a:off x="838200" y="6242049"/>
            <a:ext cx="5824538" cy="25082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Source: Open Working Group on Sustainable Development Goals and UN-Water.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D8F3B490-6C39-476A-A8BC-D158D4853812}"/>
              </a:ext>
            </a:extLst>
          </p:cNvPr>
          <p:cNvSpPr>
            <a:spLocks noChangeArrowheads="1"/>
          </p:cNvSpPr>
          <p:nvPr/>
        </p:nvSpPr>
        <p:spPr bwMode="auto">
          <a:xfrm>
            <a:off x="3155950" y="2722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2A99D7B4-F075-4E78-AAAB-FA533DBB268D}"/>
              </a:ext>
            </a:extLst>
          </p:cNvPr>
          <p:cNvSpPr>
            <a:spLocks noChangeArrowheads="1"/>
          </p:cNvSpPr>
          <p:nvPr/>
        </p:nvSpPr>
        <p:spPr bwMode="auto">
          <a:xfrm>
            <a:off x="3155950" y="3179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506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65ABB6-C3AB-48C0-A4F5-1927EC4FE3C2}"/>
              </a:ext>
            </a:extLst>
          </p:cNvPr>
          <p:cNvSpPr>
            <a:spLocks noGrp="1"/>
          </p:cNvSpPr>
          <p:nvPr>
            <p:ph type="title"/>
          </p:nvPr>
        </p:nvSpPr>
        <p:spPr>
          <a:xfrm>
            <a:off x="943277" y="712269"/>
            <a:ext cx="3370998" cy="5502264"/>
          </a:xfrm>
        </p:spPr>
        <p:txBody>
          <a:bodyPr>
            <a:normAutofit/>
          </a:bodyPr>
          <a:lstStyle/>
          <a:p>
            <a:r>
              <a:rPr lang="en-US" sz="4100" dirty="0">
                <a:solidFill>
                  <a:srgbClr val="FFFFFF"/>
                </a:solidFill>
              </a:rPr>
              <a:t>Overwhelming Conditions  that Must be Reconciled</a:t>
            </a:r>
          </a:p>
        </p:txBody>
      </p:sp>
      <p:graphicFrame>
        <p:nvGraphicFramePr>
          <p:cNvPr id="5" name="Content Placeholder 2">
            <a:extLst>
              <a:ext uri="{FF2B5EF4-FFF2-40B4-BE49-F238E27FC236}">
                <a16:creationId xmlns:a16="http://schemas.microsoft.com/office/drawing/2014/main" id="{8BF0B24C-2998-40DF-BD72-C2180A8E414D}"/>
              </a:ext>
            </a:extLst>
          </p:cNvPr>
          <p:cNvGraphicFramePr>
            <a:graphicFrameLocks noGrp="1"/>
          </p:cNvGraphicFramePr>
          <p:nvPr>
            <p:ph idx="1"/>
            <p:extLst>
              <p:ext uri="{D42A27DB-BD31-4B8C-83A1-F6EECF244321}">
                <p14:modId xmlns:p14="http://schemas.microsoft.com/office/powerpoint/2010/main" val="89899936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57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12FC85-F08C-460C-A141-8B77EA078DBB}"/>
              </a:ext>
            </a:extLst>
          </p:cNvPr>
          <p:cNvPicPr>
            <a:picLocks noChangeAspect="1"/>
          </p:cNvPicPr>
          <p:nvPr/>
        </p:nvPicPr>
        <p:blipFill>
          <a:blip r:embed="rId2"/>
          <a:stretch>
            <a:fillRect/>
          </a:stretch>
        </p:blipFill>
        <p:spPr>
          <a:xfrm>
            <a:off x="5153822" y="1589786"/>
            <a:ext cx="6553545" cy="3686370"/>
          </a:xfrm>
          <a:prstGeom prst="rect">
            <a:avLst/>
          </a:prstGeom>
        </p:spPr>
      </p:pic>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91248C-E211-4E00-BA67-561317ECF488}"/>
              </a:ext>
            </a:extLst>
          </p:cNvPr>
          <p:cNvSpPr/>
          <p:nvPr/>
        </p:nvSpPr>
        <p:spPr>
          <a:xfrm>
            <a:off x="336884" y="321177"/>
            <a:ext cx="4332307" cy="6179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DF98C-F144-497D-9428-1A51D9E6272C}"/>
              </a:ext>
            </a:extLst>
          </p:cNvPr>
          <p:cNvSpPr>
            <a:spLocks noGrp="1"/>
          </p:cNvSpPr>
          <p:nvPr>
            <p:ph type="title"/>
          </p:nvPr>
        </p:nvSpPr>
        <p:spPr>
          <a:xfrm>
            <a:off x="655721" y="1658353"/>
            <a:ext cx="3657600" cy="3505200"/>
          </a:xfrm>
        </p:spPr>
        <p:txBody>
          <a:bodyPr vert="horz" lIns="91440" tIns="45720" rIns="91440" bIns="45720" rtlCol="0" anchor="b">
            <a:normAutofit/>
          </a:bodyPr>
          <a:lstStyle/>
          <a:p>
            <a:pPr algn="ctr"/>
            <a:r>
              <a:rPr lang="en-US" sz="4800" dirty="0">
                <a:solidFill>
                  <a:srgbClr val="FFFFFF"/>
                </a:solidFill>
              </a:rPr>
              <a:t>There is No “Magic” Solution to the Financing Dilemma</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91688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2527-2001-4B18-80A4-B8F846C9F18A}"/>
              </a:ext>
            </a:extLst>
          </p:cNvPr>
          <p:cNvSpPr>
            <a:spLocks noGrp="1"/>
          </p:cNvSpPr>
          <p:nvPr>
            <p:ph type="title"/>
          </p:nvPr>
        </p:nvSpPr>
        <p:spPr>
          <a:xfrm>
            <a:off x="838200" y="330200"/>
            <a:ext cx="10515600" cy="1325563"/>
          </a:xfrm>
        </p:spPr>
        <p:txBody>
          <a:bodyPr/>
          <a:lstStyle/>
          <a:p>
            <a:r>
              <a:rPr lang="en-US" dirty="0">
                <a:solidFill>
                  <a:srgbClr val="002060"/>
                </a:solidFill>
              </a:rPr>
              <a:t>The Widening Funding Gap in Asia</a:t>
            </a:r>
          </a:p>
        </p:txBody>
      </p:sp>
      <p:pic>
        <p:nvPicPr>
          <p:cNvPr id="3" name="Picture 2">
            <a:extLst>
              <a:ext uri="{FF2B5EF4-FFF2-40B4-BE49-F238E27FC236}">
                <a16:creationId xmlns:a16="http://schemas.microsoft.com/office/drawing/2014/main" id="{7BFDE95D-C1DB-49AD-9B75-95A365AFF7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76261" y="1955732"/>
            <a:ext cx="7278756" cy="4537143"/>
          </a:xfrm>
          <a:prstGeom prst="rect">
            <a:avLst/>
          </a:prstGeom>
          <a:noFill/>
        </p:spPr>
      </p:pic>
      <p:sp>
        <p:nvSpPr>
          <p:cNvPr id="4" name="TextBox 3">
            <a:extLst>
              <a:ext uri="{FF2B5EF4-FFF2-40B4-BE49-F238E27FC236}">
                <a16:creationId xmlns:a16="http://schemas.microsoft.com/office/drawing/2014/main" id="{E993E2A9-DCE6-4279-81D2-F867F5E8AFC2}"/>
              </a:ext>
            </a:extLst>
          </p:cNvPr>
          <p:cNvSpPr txBox="1"/>
          <p:nvPr/>
        </p:nvSpPr>
        <p:spPr>
          <a:xfrm>
            <a:off x="384313" y="1955732"/>
            <a:ext cx="269019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The region is only funding 10% of their annual requirements.</a:t>
            </a:r>
          </a:p>
          <a:p>
            <a:endParaRPr lang="en-US" dirty="0"/>
          </a:p>
          <a:p>
            <a:pPr marL="285750" indent="-285750">
              <a:buFont typeface="Arial" panose="020B0604020202020204" pitchFamily="34" charset="0"/>
              <a:buChar char="•"/>
            </a:pPr>
            <a:r>
              <a:rPr lang="en-US" dirty="0"/>
              <a:t>Water and Sanitation will require $800 billion over the period, or $53 billion annually. </a:t>
            </a:r>
          </a:p>
          <a:p>
            <a:endParaRPr lang="en-US" dirty="0"/>
          </a:p>
          <a:p>
            <a:pPr marL="285750" indent="-285750">
              <a:buFont typeface="Arial" panose="020B0604020202020204" pitchFamily="34" charset="0"/>
              <a:buChar char="•"/>
            </a:pPr>
            <a:r>
              <a:rPr lang="en-US" dirty="0"/>
              <a:t>300 million people still do not enjoy safe drinking water and 1.5 billion lack basic sanitation services.</a:t>
            </a:r>
          </a:p>
          <a:p>
            <a:endParaRPr lang="en-US" dirty="0"/>
          </a:p>
        </p:txBody>
      </p:sp>
    </p:spTree>
    <p:extLst>
      <p:ext uri="{BB962C8B-B14F-4D97-AF65-F5344CB8AC3E}">
        <p14:creationId xmlns:p14="http://schemas.microsoft.com/office/powerpoint/2010/main" val="259408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DD3-E1AA-4A8C-8746-BCB71F8225B0}"/>
              </a:ext>
            </a:extLst>
          </p:cNvPr>
          <p:cNvSpPr>
            <a:spLocks noGrp="1"/>
          </p:cNvSpPr>
          <p:nvPr>
            <p:ph type="title"/>
          </p:nvPr>
        </p:nvSpPr>
        <p:spPr/>
        <p:txBody>
          <a:bodyPr/>
          <a:lstStyle/>
          <a:p>
            <a:pPr algn="ctr"/>
            <a:r>
              <a:rPr lang="en-US" dirty="0"/>
              <a:t>Most WSPs in LDCs Don’t Even Recover their O&amp;M Cost</a:t>
            </a:r>
          </a:p>
        </p:txBody>
      </p:sp>
      <p:pic>
        <p:nvPicPr>
          <p:cNvPr id="4" name="Picture 3">
            <a:extLst>
              <a:ext uri="{FF2B5EF4-FFF2-40B4-BE49-F238E27FC236}">
                <a16:creationId xmlns:a16="http://schemas.microsoft.com/office/drawing/2014/main" id="{891FAEED-DDD5-406B-B7E9-C52B5A8781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2052" y="1908313"/>
            <a:ext cx="8560905" cy="4214191"/>
          </a:xfrm>
          <a:prstGeom prst="rect">
            <a:avLst/>
          </a:prstGeom>
          <a:noFill/>
        </p:spPr>
      </p:pic>
      <p:sp>
        <p:nvSpPr>
          <p:cNvPr id="5" name="Text Box 2">
            <a:extLst>
              <a:ext uri="{FF2B5EF4-FFF2-40B4-BE49-F238E27FC236}">
                <a16:creationId xmlns:a16="http://schemas.microsoft.com/office/drawing/2014/main" id="{5D4952BE-82F1-4E43-8786-344C2979AE16}"/>
              </a:ext>
            </a:extLst>
          </p:cNvPr>
          <p:cNvSpPr txBox="1">
            <a:spLocks noChangeArrowheads="1"/>
          </p:cNvSpPr>
          <p:nvPr/>
        </p:nvSpPr>
        <p:spPr bwMode="auto">
          <a:xfrm>
            <a:off x="1842052" y="6254750"/>
            <a:ext cx="7924800" cy="4762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80000"/>
              </a:lnSpc>
              <a:spcBef>
                <a:spcPts val="0"/>
              </a:spcBef>
              <a:spcAft>
                <a:spcPts val="600"/>
              </a:spcAft>
            </a:pPr>
            <a:r>
              <a:rPr lang="en-US" sz="800">
                <a:effectLst/>
                <a:latin typeface="Calibri" panose="020F0502020204030204" pitchFamily="34" charset="0"/>
                <a:ea typeface="Calibri" panose="020F0502020204030204" pitchFamily="34" charset="0"/>
                <a:cs typeface="Calibri" panose="020F0502020204030204" pitchFamily="34" charset="0"/>
              </a:rPr>
              <a:t>*HIC–High income countries, UMIC–Upper middle-income countries, LMIC–Lower middle-income countries, LIC–Low income countries Source: World Economic Forum (2014).</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59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FA6F-549C-4E34-B1F7-8EBA1B485F4F}"/>
              </a:ext>
            </a:extLst>
          </p:cNvPr>
          <p:cNvSpPr>
            <a:spLocks noGrp="1"/>
          </p:cNvSpPr>
          <p:nvPr>
            <p:ph type="title"/>
          </p:nvPr>
        </p:nvSpPr>
        <p:spPr/>
        <p:txBody>
          <a:bodyPr/>
          <a:lstStyle/>
          <a:p>
            <a:r>
              <a:rPr lang="en-US" dirty="0"/>
              <a:t>Road Map for Success</a:t>
            </a:r>
          </a:p>
        </p:txBody>
      </p:sp>
      <p:sp>
        <p:nvSpPr>
          <p:cNvPr id="3" name="Content Placeholder 2">
            <a:extLst>
              <a:ext uri="{FF2B5EF4-FFF2-40B4-BE49-F238E27FC236}">
                <a16:creationId xmlns:a16="http://schemas.microsoft.com/office/drawing/2014/main" id="{330546C9-52A0-478F-A8E5-FA53311A9A8C}"/>
              </a:ext>
            </a:extLst>
          </p:cNvPr>
          <p:cNvSpPr>
            <a:spLocks noGrp="1"/>
          </p:cNvSpPr>
          <p:nvPr>
            <p:ph idx="1"/>
          </p:nvPr>
        </p:nvSpPr>
        <p:spPr/>
        <p:txBody>
          <a:bodyPr>
            <a:normAutofit/>
          </a:bodyPr>
          <a:lstStyle/>
          <a:p>
            <a:pPr marL="0" indent="0">
              <a:buNone/>
            </a:pPr>
            <a:r>
              <a:rPr lang="en-US" sz="2300" dirty="0"/>
              <a:t> </a:t>
            </a:r>
          </a:p>
          <a:p>
            <a:endParaRPr lang="en-US" dirty="0"/>
          </a:p>
        </p:txBody>
      </p:sp>
      <p:grpSp>
        <p:nvGrpSpPr>
          <p:cNvPr id="49" name="Group 48">
            <a:extLst>
              <a:ext uri="{FF2B5EF4-FFF2-40B4-BE49-F238E27FC236}">
                <a16:creationId xmlns:a16="http://schemas.microsoft.com/office/drawing/2014/main" id="{2EDBBB9B-02DD-490A-BCAE-618D7381B353}"/>
              </a:ext>
            </a:extLst>
          </p:cNvPr>
          <p:cNvGrpSpPr/>
          <p:nvPr/>
        </p:nvGrpSpPr>
        <p:grpSpPr>
          <a:xfrm>
            <a:off x="1391990" y="1675537"/>
            <a:ext cx="9461622" cy="4651513"/>
            <a:chOff x="-7176" y="0"/>
            <a:chExt cx="8719376" cy="5235575"/>
          </a:xfrm>
        </p:grpSpPr>
        <p:sp>
          <p:nvSpPr>
            <p:cNvPr id="50" name="Freeform 8">
              <a:extLst>
                <a:ext uri="{FF2B5EF4-FFF2-40B4-BE49-F238E27FC236}">
                  <a16:creationId xmlns:a16="http://schemas.microsoft.com/office/drawing/2014/main" id="{ED1A90E7-79BF-45F7-8215-59D89CD6891F}"/>
                </a:ext>
              </a:extLst>
            </p:cNvPr>
            <p:cNvSpPr>
              <a:spLocks/>
            </p:cNvSpPr>
            <p:nvPr/>
          </p:nvSpPr>
          <p:spPr bwMode="auto">
            <a:xfrm>
              <a:off x="4151312" y="153987"/>
              <a:ext cx="1017588" cy="5081588"/>
            </a:xfrm>
            <a:custGeom>
              <a:avLst/>
              <a:gdLst>
                <a:gd name="T0" fmla="*/ 271 w 271"/>
                <a:gd name="T1" fmla="*/ 88 h 1355"/>
                <a:gd name="T2" fmla="*/ 271 w 271"/>
                <a:gd name="T3" fmla="*/ 1225 h 1355"/>
                <a:gd name="T4" fmla="*/ 183 w 271"/>
                <a:gd name="T5" fmla="*/ 1313 h 1355"/>
                <a:gd name="T6" fmla="*/ 99 w 271"/>
                <a:gd name="T7" fmla="*/ 1313 h 1355"/>
                <a:gd name="T8" fmla="*/ 99 w 271"/>
                <a:gd name="T9" fmla="*/ 1355 h 1355"/>
                <a:gd name="T10" fmla="*/ 26 w 271"/>
                <a:gd name="T11" fmla="*/ 1313 h 1355"/>
                <a:gd name="T12" fmla="*/ 0 w 271"/>
                <a:gd name="T13" fmla="*/ 1298 h 1355"/>
                <a:gd name="T14" fmla="*/ 29 w 271"/>
                <a:gd name="T15" fmla="*/ 1281 h 1355"/>
                <a:gd name="T16" fmla="*/ 99 w 271"/>
                <a:gd name="T17" fmla="*/ 1241 h 1355"/>
                <a:gd name="T18" fmla="*/ 99 w 271"/>
                <a:gd name="T19" fmla="*/ 1281 h 1355"/>
                <a:gd name="T20" fmla="*/ 183 w 271"/>
                <a:gd name="T21" fmla="*/ 1281 h 1355"/>
                <a:gd name="T22" fmla="*/ 239 w 271"/>
                <a:gd name="T23" fmla="*/ 1225 h 1355"/>
                <a:gd name="T24" fmla="*/ 239 w 271"/>
                <a:gd name="T25" fmla="*/ 88 h 1355"/>
                <a:gd name="T26" fmla="*/ 183 w 271"/>
                <a:gd name="T27" fmla="*/ 32 h 1355"/>
                <a:gd name="T28" fmla="*/ 84 w 271"/>
                <a:gd name="T29" fmla="*/ 32 h 1355"/>
                <a:gd name="T30" fmla="*/ 112 w 271"/>
                <a:gd name="T31" fmla="*/ 16 h 1355"/>
                <a:gd name="T32" fmla="*/ 85 w 271"/>
                <a:gd name="T33" fmla="*/ 0 h 1355"/>
                <a:gd name="T34" fmla="*/ 183 w 271"/>
                <a:gd name="T35" fmla="*/ 0 h 1355"/>
                <a:gd name="T36" fmla="*/ 271 w 271"/>
                <a:gd name="T37" fmla="*/ 88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355">
                  <a:moveTo>
                    <a:pt x="271" y="88"/>
                  </a:moveTo>
                  <a:cubicBezTo>
                    <a:pt x="271" y="1225"/>
                    <a:pt x="271" y="1225"/>
                    <a:pt x="271" y="1225"/>
                  </a:cubicBezTo>
                  <a:cubicBezTo>
                    <a:pt x="271" y="1273"/>
                    <a:pt x="231" y="1313"/>
                    <a:pt x="183" y="1313"/>
                  </a:cubicBezTo>
                  <a:cubicBezTo>
                    <a:pt x="99" y="1313"/>
                    <a:pt x="99" y="1313"/>
                    <a:pt x="99" y="1313"/>
                  </a:cubicBezTo>
                  <a:cubicBezTo>
                    <a:pt x="99" y="1355"/>
                    <a:pt x="99" y="1355"/>
                    <a:pt x="99" y="1355"/>
                  </a:cubicBezTo>
                  <a:cubicBezTo>
                    <a:pt x="26" y="1313"/>
                    <a:pt x="26" y="1313"/>
                    <a:pt x="26"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3" y="1281"/>
                    <a:pt x="239" y="1256"/>
                    <a:pt x="239" y="1225"/>
                  </a:cubicBezTo>
                  <a:cubicBezTo>
                    <a:pt x="239" y="88"/>
                    <a:pt x="239" y="88"/>
                    <a:pt x="239" y="88"/>
                  </a:cubicBezTo>
                  <a:cubicBezTo>
                    <a:pt x="239" y="57"/>
                    <a:pt x="213" y="32"/>
                    <a:pt x="183" y="32"/>
                  </a:cubicBezTo>
                  <a:cubicBezTo>
                    <a:pt x="84" y="32"/>
                    <a:pt x="84" y="32"/>
                    <a:pt x="84" y="32"/>
                  </a:cubicBezTo>
                  <a:cubicBezTo>
                    <a:pt x="112" y="16"/>
                    <a:pt x="112" y="16"/>
                    <a:pt x="112" y="16"/>
                  </a:cubicBezTo>
                  <a:cubicBezTo>
                    <a:pt x="85" y="0"/>
                    <a:pt x="85" y="0"/>
                    <a:pt x="85" y="0"/>
                  </a:cubicBezTo>
                  <a:cubicBezTo>
                    <a:pt x="183" y="0"/>
                    <a:pt x="183" y="0"/>
                    <a:pt x="183" y="0"/>
                  </a:cubicBezTo>
                  <a:cubicBezTo>
                    <a:pt x="231"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1" name="Freeform 9">
              <a:extLst>
                <a:ext uri="{FF2B5EF4-FFF2-40B4-BE49-F238E27FC236}">
                  <a16:creationId xmlns:a16="http://schemas.microsoft.com/office/drawing/2014/main" id="{C1B4DAB3-51D2-4F4C-98E7-8C2C80421BE1}"/>
                </a:ext>
              </a:extLst>
            </p:cNvPr>
            <p:cNvSpPr>
              <a:spLocks/>
            </p:cNvSpPr>
            <p:nvPr/>
          </p:nvSpPr>
          <p:spPr bwMode="auto">
            <a:xfrm>
              <a:off x="592137" y="0"/>
              <a:ext cx="990600" cy="5076825"/>
            </a:xfrm>
            <a:custGeom>
              <a:avLst/>
              <a:gdLst>
                <a:gd name="T0" fmla="*/ 165 w 264"/>
                <a:gd name="T1" fmla="*/ 114 h 1354"/>
                <a:gd name="T2" fmla="*/ 165 w 264"/>
                <a:gd name="T3" fmla="*/ 73 h 1354"/>
                <a:gd name="T4" fmla="*/ 88 w 264"/>
                <a:gd name="T5" fmla="*/ 73 h 1354"/>
                <a:gd name="T6" fmla="*/ 32 w 264"/>
                <a:gd name="T7" fmla="*/ 129 h 1354"/>
                <a:gd name="T8" fmla="*/ 32 w 264"/>
                <a:gd name="T9" fmla="*/ 1266 h 1354"/>
                <a:gd name="T10" fmla="*/ 88 w 264"/>
                <a:gd name="T11" fmla="*/ 1322 h 1354"/>
                <a:gd name="T12" fmla="*/ 180 w 264"/>
                <a:gd name="T13" fmla="*/ 1322 h 1354"/>
                <a:gd name="T14" fmla="*/ 151 w 264"/>
                <a:gd name="T15" fmla="*/ 1339 h 1354"/>
                <a:gd name="T16" fmla="*/ 178 w 264"/>
                <a:gd name="T17" fmla="*/ 1354 h 1354"/>
                <a:gd name="T18" fmla="*/ 88 w 264"/>
                <a:gd name="T19" fmla="*/ 1354 h 1354"/>
                <a:gd name="T20" fmla="*/ 0 w 264"/>
                <a:gd name="T21" fmla="*/ 1266 h 1354"/>
                <a:gd name="T22" fmla="*/ 0 w 264"/>
                <a:gd name="T23" fmla="*/ 129 h 1354"/>
                <a:gd name="T24" fmla="*/ 88 w 264"/>
                <a:gd name="T25" fmla="*/ 41 h 1354"/>
                <a:gd name="T26" fmla="*/ 165 w 264"/>
                <a:gd name="T27" fmla="*/ 41 h 1354"/>
                <a:gd name="T28" fmla="*/ 165 w 264"/>
                <a:gd name="T29" fmla="*/ 0 h 1354"/>
                <a:gd name="T30" fmla="*/ 236 w 264"/>
                <a:gd name="T31" fmla="*/ 41 h 1354"/>
                <a:gd name="T32" fmla="*/ 264 w 264"/>
                <a:gd name="T33" fmla="*/ 57 h 1354"/>
                <a:gd name="T34" fmla="*/ 236 w 264"/>
                <a:gd name="T35" fmla="*/ 73 h 1354"/>
                <a:gd name="T36" fmla="*/ 165 w 264"/>
                <a:gd name="T37" fmla="*/ 11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1354">
                  <a:moveTo>
                    <a:pt x="165" y="114"/>
                  </a:moveTo>
                  <a:cubicBezTo>
                    <a:pt x="165" y="73"/>
                    <a:pt x="165" y="73"/>
                    <a:pt x="165"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0" y="1322"/>
                    <a:pt x="180" y="1322"/>
                    <a:pt x="180" y="1322"/>
                  </a:cubicBezTo>
                  <a:cubicBezTo>
                    <a:pt x="151" y="1339"/>
                    <a:pt x="151" y="1339"/>
                    <a:pt x="151" y="1339"/>
                  </a:cubicBezTo>
                  <a:cubicBezTo>
                    <a:pt x="178" y="1354"/>
                    <a:pt x="178" y="1354"/>
                    <a:pt x="178" y="1354"/>
                  </a:cubicBezTo>
                  <a:cubicBezTo>
                    <a:pt x="88" y="1354"/>
                    <a:pt x="88" y="1354"/>
                    <a:pt x="88" y="1354"/>
                  </a:cubicBezTo>
                  <a:cubicBezTo>
                    <a:pt x="39" y="1354"/>
                    <a:pt x="0" y="1314"/>
                    <a:pt x="0" y="1266"/>
                  </a:cubicBezTo>
                  <a:cubicBezTo>
                    <a:pt x="0" y="129"/>
                    <a:pt x="0" y="129"/>
                    <a:pt x="0" y="129"/>
                  </a:cubicBezTo>
                  <a:cubicBezTo>
                    <a:pt x="0" y="81"/>
                    <a:pt x="39" y="41"/>
                    <a:pt x="88" y="41"/>
                  </a:cubicBezTo>
                  <a:cubicBezTo>
                    <a:pt x="165" y="41"/>
                    <a:pt x="165" y="41"/>
                    <a:pt x="165" y="41"/>
                  </a:cubicBezTo>
                  <a:cubicBezTo>
                    <a:pt x="165" y="0"/>
                    <a:pt x="165" y="0"/>
                    <a:pt x="165" y="0"/>
                  </a:cubicBezTo>
                  <a:cubicBezTo>
                    <a:pt x="236" y="41"/>
                    <a:pt x="236" y="41"/>
                    <a:pt x="236" y="41"/>
                  </a:cubicBezTo>
                  <a:cubicBezTo>
                    <a:pt x="264" y="57"/>
                    <a:pt x="264" y="57"/>
                    <a:pt x="264" y="57"/>
                  </a:cubicBezTo>
                  <a:cubicBezTo>
                    <a:pt x="236" y="73"/>
                    <a:pt x="236" y="73"/>
                    <a:pt x="236" y="73"/>
                  </a:cubicBezTo>
                  <a:lnTo>
                    <a:pt x="165" y="114"/>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2" name="Freeform 10">
              <a:extLst>
                <a:ext uri="{FF2B5EF4-FFF2-40B4-BE49-F238E27FC236}">
                  <a16:creationId xmlns:a16="http://schemas.microsoft.com/office/drawing/2014/main" id="{BF608FAC-7AFC-45C2-819E-B4F424CC05A6}"/>
                </a:ext>
              </a:extLst>
            </p:cNvPr>
            <p:cNvSpPr>
              <a:spLocks/>
            </p:cNvSpPr>
            <p:nvPr/>
          </p:nvSpPr>
          <p:spPr bwMode="auto">
            <a:xfrm>
              <a:off x="1158875" y="153987"/>
              <a:ext cx="1042987" cy="5081588"/>
            </a:xfrm>
            <a:custGeom>
              <a:avLst/>
              <a:gdLst>
                <a:gd name="T0" fmla="*/ 278 w 278"/>
                <a:gd name="T1" fmla="*/ 88 h 1355"/>
                <a:gd name="T2" fmla="*/ 278 w 278"/>
                <a:gd name="T3" fmla="*/ 1225 h 1355"/>
                <a:gd name="T4" fmla="*/ 190 w 278"/>
                <a:gd name="T5" fmla="*/ 1313 h 1355"/>
                <a:gd name="T6" fmla="*/ 99 w 278"/>
                <a:gd name="T7" fmla="*/ 1313 h 1355"/>
                <a:gd name="T8" fmla="*/ 99 w 278"/>
                <a:gd name="T9" fmla="*/ 1355 h 1355"/>
                <a:gd name="T10" fmla="*/ 27 w 278"/>
                <a:gd name="T11" fmla="*/ 1313 h 1355"/>
                <a:gd name="T12" fmla="*/ 0 w 278"/>
                <a:gd name="T13" fmla="*/ 1298 h 1355"/>
                <a:gd name="T14" fmla="*/ 29 w 278"/>
                <a:gd name="T15" fmla="*/ 1281 h 1355"/>
                <a:gd name="T16" fmla="*/ 99 w 278"/>
                <a:gd name="T17" fmla="*/ 1241 h 1355"/>
                <a:gd name="T18" fmla="*/ 99 w 278"/>
                <a:gd name="T19" fmla="*/ 1281 h 1355"/>
                <a:gd name="T20" fmla="*/ 190 w 278"/>
                <a:gd name="T21" fmla="*/ 1281 h 1355"/>
                <a:gd name="T22" fmla="*/ 246 w 278"/>
                <a:gd name="T23" fmla="*/ 1225 h 1355"/>
                <a:gd name="T24" fmla="*/ 246 w 278"/>
                <a:gd name="T25" fmla="*/ 88 h 1355"/>
                <a:gd name="T26" fmla="*/ 190 w 278"/>
                <a:gd name="T27" fmla="*/ 32 h 1355"/>
                <a:gd name="T28" fmla="*/ 85 w 278"/>
                <a:gd name="T29" fmla="*/ 32 h 1355"/>
                <a:gd name="T30" fmla="*/ 113 w 278"/>
                <a:gd name="T31" fmla="*/ 16 h 1355"/>
                <a:gd name="T32" fmla="*/ 85 w 278"/>
                <a:gd name="T33" fmla="*/ 0 h 1355"/>
                <a:gd name="T34" fmla="*/ 190 w 278"/>
                <a:gd name="T35" fmla="*/ 0 h 1355"/>
                <a:gd name="T36" fmla="*/ 278 w 278"/>
                <a:gd name="T37" fmla="*/ 88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355">
                  <a:moveTo>
                    <a:pt x="278" y="88"/>
                  </a:moveTo>
                  <a:cubicBezTo>
                    <a:pt x="278" y="1225"/>
                    <a:pt x="278" y="1225"/>
                    <a:pt x="278" y="1225"/>
                  </a:cubicBezTo>
                  <a:cubicBezTo>
                    <a:pt x="278" y="1273"/>
                    <a:pt x="238" y="1313"/>
                    <a:pt x="190" y="1313"/>
                  </a:cubicBezTo>
                  <a:cubicBezTo>
                    <a:pt x="99" y="1313"/>
                    <a:pt x="99" y="1313"/>
                    <a:pt x="99" y="1313"/>
                  </a:cubicBezTo>
                  <a:cubicBezTo>
                    <a:pt x="99" y="1355"/>
                    <a:pt x="99" y="1355"/>
                    <a:pt x="99" y="1355"/>
                  </a:cubicBezTo>
                  <a:cubicBezTo>
                    <a:pt x="27" y="1313"/>
                    <a:pt x="27" y="1313"/>
                    <a:pt x="27"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90" y="1281"/>
                    <a:pt x="190" y="1281"/>
                    <a:pt x="190" y="1281"/>
                  </a:cubicBezTo>
                  <a:cubicBezTo>
                    <a:pt x="221" y="1281"/>
                    <a:pt x="246" y="1256"/>
                    <a:pt x="246" y="1225"/>
                  </a:cubicBezTo>
                  <a:cubicBezTo>
                    <a:pt x="246" y="88"/>
                    <a:pt x="246" y="88"/>
                    <a:pt x="246" y="88"/>
                  </a:cubicBezTo>
                  <a:cubicBezTo>
                    <a:pt x="246" y="57"/>
                    <a:pt x="221" y="32"/>
                    <a:pt x="190" y="32"/>
                  </a:cubicBezTo>
                  <a:cubicBezTo>
                    <a:pt x="85" y="32"/>
                    <a:pt x="85" y="32"/>
                    <a:pt x="85" y="32"/>
                  </a:cubicBezTo>
                  <a:cubicBezTo>
                    <a:pt x="113" y="16"/>
                    <a:pt x="113" y="16"/>
                    <a:pt x="113" y="16"/>
                  </a:cubicBezTo>
                  <a:cubicBezTo>
                    <a:pt x="85" y="0"/>
                    <a:pt x="85" y="0"/>
                    <a:pt x="85" y="0"/>
                  </a:cubicBezTo>
                  <a:cubicBezTo>
                    <a:pt x="190" y="0"/>
                    <a:pt x="190" y="0"/>
                    <a:pt x="190" y="0"/>
                  </a:cubicBezTo>
                  <a:cubicBezTo>
                    <a:pt x="238" y="0"/>
                    <a:pt x="278" y="40"/>
                    <a:pt x="278" y="88"/>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3" name="Freeform 11">
              <a:extLst>
                <a:ext uri="{FF2B5EF4-FFF2-40B4-BE49-F238E27FC236}">
                  <a16:creationId xmlns:a16="http://schemas.microsoft.com/office/drawing/2014/main" id="{5D56DCDE-9888-4938-A72C-93BDF60E1506}"/>
                </a:ext>
              </a:extLst>
            </p:cNvPr>
            <p:cNvSpPr>
              <a:spLocks/>
            </p:cNvSpPr>
            <p:nvPr/>
          </p:nvSpPr>
          <p:spPr bwMode="auto">
            <a:xfrm>
              <a:off x="2078037" y="0"/>
              <a:ext cx="1016000" cy="5076825"/>
            </a:xfrm>
            <a:custGeom>
              <a:avLst/>
              <a:gdLst>
                <a:gd name="T0" fmla="*/ 172 w 271"/>
                <a:gd name="T1" fmla="*/ 114 h 1354"/>
                <a:gd name="T2" fmla="*/ 172 w 271"/>
                <a:gd name="T3" fmla="*/ 73 h 1354"/>
                <a:gd name="T4" fmla="*/ 88 w 271"/>
                <a:gd name="T5" fmla="*/ 73 h 1354"/>
                <a:gd name="T6" fmla="*/ 32 w 271"/>
                <a:gd name="T7" fmla="*/ 129 h 1354"/>
                <a:gd name="T8" fmla="*/ 32 w 271"/>
                <a:gd name="T9" fmla="*/ 1266 h 1354"/>
                <a:gd name="T10" fmla="*/ 88 w 271"/>
                <a:gd name="T11" fmla="*/ 1322 h 1354"/>
                <a:gd name="T12" fmla="*/ 187 w 271"/>
                <a:gd name="T13" fmla="*/ 1322 h 1354"/>
                <a:gd name="T14" fmla="*/ 158 w 271"/>
                <a:gd name="T15" fmla="*/ 1339 h 1354"/>
                <a:gd name="T16" fmla="*/ 185 w 271"/>
                <a:gd name="T17" fmla="*/ 1354 h 1354"/>
                <a:gd name="T18" fmla="*/ 88 w 271"/>
                <a:gd name="T19" fmla="*/ 1354 h 1354"/>
                <a:gd name="T20" fmla="*/ 0 w 271"/>
                <a:gd name="T21" fmla="*/ 1266 h 1354"/>
                <a:gd name="T22" fmla="*/ 0 w 271"/>
                <a:gd name="T23" fmla="*/ 129 h 1354"/>
                <a:gd name="T24" fmla="*/ 88 w 271"/>
                <a:gd name="T25" fmla="*/ 41 h 1354"/>
                <a:gd name="T26" fmla="*/ 172 w 271"/>
                <a:gd name="T27" fmla="*/ 41 h 1354"/>
                <a:gd name="T28" fmla="*/ 172 w 271"/>
                <a:gd name="T29" fmla="*/ 0 h 1354"/>
                <a:gd name="T30" fmla="*/ 243 w 271"/>
                <a:gd name="T31" fmla="*/ 41 h 1354"/>
                <a:gd name="T32" fmla="*/ 271 w 271"/>
                <a:gd name="T33" fmla="*/ 57 h 1354"/>
                <a:gd name="T34" fmla="*/ 243 w 271"/>
                <a:gd name="T35" fmla="*/ 73 h 1354"/>
                <a:gd name="T36" fmla="*/ 172 w 271"/>
                <a:gd name="T37" fmla="*/ 11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354">
                  <a:moveTo>
                    <a:pt x="172" y="114"/>
                  </a:moveTo>
                  <a:cubicBezTo>
                    <a:pt x="172" y="73"/>
                    <a:pt x="172" y="73"/>
                    <a:pt x="172"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5" y="1354"/>
                    <a:pt x="185" y="1354"/>
                    <a:pt x="185" y="1354"/>
                  </a:cubicBezTo>
                  <a:cubicBezTo>
                    <a:pt x="88" y="1354"/>
                    <a:pt x="88" y="1354"/>
                    <a:pt x="88" y="1354"/>
                  </a:cubicBezTo>
                  <a:cubicBezTo>
                    <a:pt x="40" y="1354"/>
                    <a:pt x="0" y="1314"/>
                    <a:pt x="0" y="1266"/>
                  </a:cubicBezTo>
                  <a:cubicBezTo>
                    <a:pt x="0" y="129"/>
                    <a:pt x="0" y="129"/>
                    <a:pt x="0" y="129"/>
                  </a:cubicBezTo>
                  <a:cubicBezTo>
                    <a:pt x="0" y="81"/>
                    <a:pt x="40" y="41"/>
                    <a:pt x="88" y="41"/>
                  </a:cubicBezTo>
                  <a:cubicBezTo>
                    <a:pt x="172" y="41"/>
                    <a:pt x="172" y="41"/>
                    <a:pt x="172" y="41"/>
                  </a:cubicBezTo>
                  <a:cubicBezTo>
                    <a:pt x="172" y="0"/>
                    <a:pt x="172" y="0"/>
                    <a:pt x="172" y="0"/>
                  </a:cubicBezTo>
                  <a:cubicBezTo>
                    <a:pt x="243" y="41"/>
                    <a:pt x="243" y="41"/>
                    <a:pt x="243" y="41"/>
                  </a:cubicBezTo>
                  <a:cubicBezTo>
                    <a:pt x="271" y="57"/>
                    <a:pt x="271" y="57"/>
                    <a:pt x="271" y="57"/>
                  </a:cubicBezTo>
                  <a:cubicBezTo>
                    <a:pt x="243" y="73"/>
                    <a:pt x="243" y="73"/>
                    <a:pt x="243" y="73"/>
                  </a:cubicBezTo>
                  <a:lnTo>
                    <a:pt x="172" y="114"/>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4" name="Freeform 12">
              <a:extLst>
                <a:ext uri="{FF2B5EF4-FFF2-40B4-BE49-F238E27FC236}">
                  <a16:creationId xmlns:a16="http://schemas.microsoft.com/office/drawing/2014/main" id="{9BCDDA25-3478-47FC-9125-A8BB1B79F44C}"/>
                </a:ext>
              </a:extLst>
            </p:cNvPr>
            <p:cNvSpPr>
              <a:spLocks/>
            </p:cNvSpPr>
            <p:nvPr/>
          </p:nvSpPr>
          <p:spPr bwMode="auto">
            <a:xfrm>
              <a:off x="2670175" y="153987"/>
              <a:ext cx="1016000" cy="5081588"/>
            </a:xfrm>
            <a:custGeom>
              <a:avLst/>
              <a:gdLst>
                <a:gd name="T0" fmla="*/ 271 w 271"/>
                <a:gd name="T1" fmla="*/ 88 h 1355"/>
                <a:gd name="T2" fmla="*/ 271 w 271"/>
                <a:gd name="T3" fmla="*/ 1225 h 1355"/>
                <a:gd name="T4" fmla="*/ 183 w 271"/>
                <a:gd name="T5" fmla="*/ 1313 h 1355"/>
                <a:gd name="T6" fmla="*/ 99 w 271"/>
                <a:gd name="T7" fmla="*/ 1313 h 1355"/>
                <a:gd name="T8" fmla="*/ 99 w 271"/>
                <a:gd name="T9" fmla="*/ 1355 h 1355"/>
                <a:gd name="T10" fmla="*/ 27 w 271"/>
                <a:gd name="T11" fmla="*/ 1313 h 1355"/>
                <a:gd name="T12" fmla="*/ 0 w 271"/>
                <a:gd name="T13" fmla="*/ 1298 h 1355"/>
                <a:gd name="T14" fmla="*/ 29 w 271"/>
                <a:gd name="T15" fmla="*/ 1281 h 1355"/>
                <a:gd name="T16" fmla="*/ 99 w 271"/>
                <a:gd name="T17" fmla="*/ 1241 h 1355"/>
                <a:gd name="T18" fmla="*/ 99 w 271"/>
                <a:gd name="T19" fmla="*/ 1281 h 1355"/>
                <a:gd name="T20" fmla="*/ 183 w 271"/>
                <a:gd name="T21" fmla="*/ 1281 h 1355"/>
                <a:gd name="T22" fmla="*/ 239 w 271"/>
                <a:gd name="T23" fmla="*/ 1225 h 1355"/>
                <a:gd name="T24" fmla="*/ 239 w 271"/>
                <a:gd name="T25" fmla="*/ 88 h 1355"/>
                <a:gd name="T26" fmla="*/ 183 w 271"/>
                <a:gd name="T27" fmla="*/ 32 h 1355"/>
                <a:gd name="T28" fmla="*/ 85 w 271"/>
                <a:gd name="T29" fmla="*/ 32 h 1355"/>
                <a:gd name="T30" fmla="*/ 113 w 271"/>
                <a:gd name="T31" fmla="*/ 16 h 1355"/>
                <a:gd name="T32" fmla="*/ 85 w 271"/>
                <a:gd name="T33" fmla="*/ 0 h 1355"/>
                <a:gd name="T34" fmla="*/ 183 w 271"/>
                <a:gd name="T35" fmla="*/ 0 h 1355"/>
                <a:gd name="T36" fmla="*/ 271 w 271"/>
                <a:gd name="T37" fmla="*/ 88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355">
                  <a:moveTo>
                    <a:pt x="271" y="88"/>
                  </a:moveTo>
                  <a:cubicBezTo>
                    <a:pt x="271" y="1225"/>
                    <a:pt x="271" y="1225"/>
                    <a:pt x="271" y="1225"/>
                  </a:cubicBezTo>
                  <a:cubicBezTo>
                    <a:pt x="271" y="1273"/>
                    <a:pt x="232" y="1313"/>
                    <a:pt x="183" y="1313"/>
                  </a:cubicBezTo>
                  <a:cubicBezTo>
                    <a:pt x="99" y="1313"/>
                    <a:pt x="99" y="1313"/>
                    <a:pt x="99" y="1313"/>
                  </a:cubicBezTo>
                  <a:cubicBezTo>
                    <a:pt x="99" y="1355"/>
                    <a:pt x="99" y="1355"/>
                    <a:pt x="99" y="1355"/>
                  </a:cubicBezTo>
                  <a:cubicBezTo>
                    <a:pt x="27" y="1313"/>
                    <a:pt x="27" y="1313"/>
                    <a:pt x="27"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4" y="1281"/>
                    <a:pt x="239" y="1256"/>
                    <a:pt x="239" y="1225"/>
                  </a:cubicBezTo>
                  <a:cubicBezTo>
                    <a:pt x="239" y="88"/>
                    <a:pt x="239" y="88"/>
                    <a:pt x="239" y="88"/>
                  </a:cubicBezTo>
                  <a:cubicBezTo>
                    <a:pt x="239" y="57"/>
                    <a:pt x="214" y="32"/>
                    <a:pt x="183" y="32"/>
                  </a:cubicBezTo>
                  <a:cubicBezTo>
                    <a:pt x="85" y="32"/>
                    <a:pt x="85" y="32"/>
                    <a:pt x="85" y="32"/>
                  </a:cubicBezTo>
                  <a:cubicBezTo>
                    <a:pt x="113" y="16"/>
                    <a:pt x="113" y="16"/>
                    <a:pt x="113" y="16"/>
                  </a:cubicBezTo>
                  <a:cubicBezTo>
                    <a:pt x="85" y="0"/>
                    <a:pt x="85" y="0"/>
                    <a:pt x="85" y="0"/>
                  </a:cubicBezTo>
                  <a:cubicBezTo>
                    <a:pt x="183" y="0"/>
                    <a:pt x="183" y="0"/>
                    <a:pt x="183" y="0"/>
                  </a:cubicBezTo>
                  <a:cubicBezTo>
                    <a:pt x="232"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5" name="Freeform 13">
              <a:extLst>
                <a:ext uri="{FF2B5EF4-FFF2-40B4-BE49-F238E27FC236}">
                  <a16:creationId xmlns:a16="http://schemas.microsoft.com/office/drawing/2014/main" id="{17ABA799-BD06-408D-9D87-EAF622ED48A2}"/>
                </a:ext>
              </a:extLst>
            </p:cNvPr>
            <p:cNvSpPr>
              <a:spLocks/>
            </p:cNvSpPr>
            <p:nvPr/>
          </p:nvSpPr>
          <p:spPr bwMode="auto">
            <a:xfrm>
              <a:off x="3559175" y="0"/>
              <a:ext cx="1012825" cy="5076825"/>
            </a:xfrm>
            <a:custGeom>
              <a:avLst/>
              <a:gdLst>
                <a:gd name="T0" fmla="*/ 171 w 270"/>
                <a:gd name="T1" fmla="*/ 114 h 1354"/>
                <a:gd name="T2" fmla="*/ 171 w 270"/>
                <a:gd name="T3" fmla="*/ 73 h 1354"/>
                <a:gd name="T4" fmla="*/ 88 w 270"/>
                <a:gd name="T5" fmla="*/ 73 h 1354"/>
                <a:gd name="T6" fmla="*/ 32 w 270"/>
                <a:gd name="T7" fmla="*/ 129 h 1354"/>
                <a:gd name="T8" fmla="*/ 32 w 270"/>
                <a:gd name="T9" fmla="*/ 1266 h 1354"/>
                <a:gd name="T10" fmla="*/ 88 w 270"/>
                <a:gd name="T11" fmla="*/ 1322 h 1354"/>
                <a:gd name="T12" fmla="*/ 187 w 270"/>
                <a:gd name="T13" fmla="*/ 1322 h 1354"/>
                <a:gd name="T14" fmla="*/ 158 w 270"/>
                <a:gd name="T15" fmla="*/ 1339 h 1354"/>
                <a:gd name="T16" fmla="*/ 184 w 270"/>
                <a:gd name="T17" fmla="*/ 1354 h 1354"/>
                <a:gd name="T18" fmla="*/ 88 w 270"/>
                <a:gd name="T19" fmla="*/ 1354 h 1354"/>
                <a:gd name="T20" fmla="*/ 0 w 270"/>
                <a:gd name="T21" fmla="*/ 1266 h 1354"/>
                <a:gd name="T22" fmla="*/ 0 w 270"/>
                <a:gd name="T23" fmla="*/ 129 h 1354"/>
                <a:gd name="T24" fmla="*/ 88 w 270"/>
                <a:gd name="T25" fmla="*/ 41 h 1354"/>
                <a:gd name="T26" fmla="*/ 171 w 270"/>
                <a:gd name="T27" fmla="*/ 41 h 1354"/>
                <a:gd name="T28" fmla="*/ 171 w 270"/>
                <a:gd name="T29" fmla="*/ 0 h 1354"/>
                <a:gd name="T30" fmla="*/ 243 w 270"/>
                <a:gd name="T31" fmla="*/ 41 h 1354"/>
                <a:gd name="T32" fmla="*/ 270 w 270"/>
                <a:gd name="T33" fmla="*/ 57 h 1354"/>
                <a:gd name="T34" fmla="*/ 242 w 270"/>
                <a:gd name="T35" fmla="*/ 73 h 1354"/>
                <a:gd name="T36" fmla="*/ 171 w 270"/>
                <a:gd name="T37" fmla="*/ 11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1354">
                  <a:moveTo>
                    <a:pt x="171" y="114"/>
                  </a:moveTo>
                  <a:cubicBezTo>
                    <a:pt x="171" y="73"/>
                    <a:pt x="171" y="73"/>
                    <a:pt x="171"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4" y="1354"/>
                    <a:pt x="184" y="1354"/>
                    <a:pt x="184" y="1354"/>
                  </a:cubicBezTo>
                  <a:cubicBezTo>
                    <a:pt x="88" y="1354"/>
                    <a:pt x="88" y="1354"/>
                    <a:pt x="88" y="1354"/>
                  </a:cubicBezTo>
                  <a:cubicBezTo>
                    <a:pt x="39" y="1354"/>
                    <a:pt x="0" y="1314"/>
                    <a:pt x="0" y="1266"/>
                  </a:cubicBezTo>
                  <a:cubicBezTo>
                    <a:pt x="0" y="129"/>
                    <a:pt x="0" y="129"/>
                    <a:pt x="0" y="129"/>
                  </a:cubicBezTo>
                  <a:cubicBezTo>
                    <a:pt x="0" y="81"/>
                    <a:pt x="39" y="41"/>
                    <a:pt x="88" y="41"/>
                  </a:cubicBezTo>
                  <a:cubicBezTo>
                    <a:pt x="171" y="41"/>
                    <a:pt x="171" y="41"/>
                    <a:pt x="171" y="41"/>
                  </a:cubicBezTo>
                  <a:cubicBezTo>
                    <a:pt x="171" y="0"/>
                    <a:pt x="171" y="0"/>
                    <a:pt x="171" y="0"/>
                  </a:cubicBezTo>
                  <a:cubicBezTo>
                    <a:pt x="243" y="41"/>
                    <a:pt x="243" y="41"/>
                    <a:pt x="243" y="41"/>
                  </a:cubicBezTo>
                  <a:cubicBezTo>
                    <a:pt x="270" y="57"/>
                    <a:pt x="270" y="57"/>
                    <a:pt x="270" y="57"/>
                  </a:cubicBezTo>
                  <a:cubicBezTo>
                    <a:pt x="242" y="73"/>
                    <a:pt x="242" y="73"/>
                    <a:pt x="242" y="73"/>
                  </a:cubicBezTo>
                  <a:lnTo>
                    <a:pt x="171" y="114"/>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6" name="Freeform 14">
              <a:extLst>
                <a:ext uri="{FF2B5EF4-FFF2-40B4-BE49-F238E27FC236}">
                  <a16:creationId xmlns:a16="http://schemas.microsoft.com/office/drawing/2014/main" id="{C3AA699D-2BBF-4C0F-B6F1-5045128FC923}"/>
                </a:ext>
              </a:extLst>
            </p:cNvPr>
            <p:cNvSpPr>
              <a:spLocks/>
            </p:cNvSpPr>
            <p:nvPr/>
          </p:nvSpPr>
          <p:spPr bwMode="auto">
            <a:xfrm>
              <a:off x="5048250" y="0"/>
              <a:ext cx="1012825" cy="5076825"/>
            </a:xfrm>
            <a:custGeom>
              <a:avLst/>
              <a:gdLst>
                <a:gd name="T0" fmla="*/ 172 w 270"/>
                <a:gd name="T1" fmla="*/ 114 h 1354"/>
                <a:gd name="T2" fmla="*/ 172 w 270"/>
                <a:gd name="T3" fmla="*/ 73 h 1354"/>
                <a:gd name="T4" fmla="*/ 88 w 270"/>
                <a:gd name="T5" fmla="*/ 73 h 1354"/>
                <a:gd name="T6" fmla="*/ 32 w 270"/>
                <a:gd name="T7" fmla="*/ 129 h 1354"/>
                <a:gd name="T8" fmla="*/ 32 w 270"/>
                <a:gd name="T9" fmla="*/ 1266 h 1354"/>
                <a:gd name="T10" fmla="*/ 88 w 270"/>
                <a:gd name="T11" fmla="*/ 1322 h 1354"/>
                <a:gd name="T12" fmla="*/ 187 w 270"/>
                <a:gd name="T13" fmla="*/ 1322 h 1354"/>
                <a:gd name="T14" fmla="*/ 158 w 270"/>
                <a:gd name="T15" fmla="*/ 1339 h 1354"/>
                <a:gd name="T16" fmla="*/ 184 w 270"/>
                <a:gd name="T17" fmla="*/ 1354 h 1354"/>
                <a:gd name="T18" fmla="*/ 88 w 270"/>
                <a:gd name="T19" fmla="*/ 1354 h 1354"/>
                <a:gd name="T20" fmla="*/ 0 w 270"/>
                <a:gd name="T21" fmla="*/ 1266 h 1354"/>
                <a:gd name="T22" fmla="*/ 0 w 270"/>
                <a:gd name="T23" fmla="*/ 129 h 1354"/>
                <a:gd name="T24" fmla="*/ 88 w 270"/>
                <a:gd name="T25" fmla="*/ 41 h 1354"/>
                <a:gd name="T26" fmla="*/ 172 w 270"/>
                <a:gd name="T27" fmla="*/ 41 h 1354"/>
                <a:gd name="T28" fmla="*/ 172 w 270"/>
                <a:gd name="T29" fmla="*/ 0 h 1354"/>
                <a:gd name="T30" fmla="*/ 243 w 270"/>
                <a:gd name="T31" fmla="*/ 41 h 1354"/>
                <a:gd name="T32" fmla="*/ 270 w 270"/>
                <a:gd name="T33" fmla="*/ 57 h 1354"/>
                <a:gd name="T34" fmla="*/ 242 w 270"/>
                <a:gd name="T35" fmla="*/ 73 h 1354"/>
                <a:gd name="T36" fmla="*/ 172 w 270"/>
                <a:gd name="T37" fmla="*/ 11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0" h="1354">
                  <a:moveTo>
                    <a:pt x="172" y="114"/>
                  </a:moveTo>
                  <a:cubicBezTo>
                    <a:pt x="172" y="73"/>
                    <a:pt x="172" y="73"/>
                    <a:pt x="172"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4" y="1354"/>
                    <a:pt x="184" y="1354"/>
                    <a:pt x="184" y="1354"/>
                  </a:cubicBezTo>
                  <a:cubicBezTo>
                    <a:pt x="88" y="1354"/>
                    <a:pt x="88" y="1354"/>
                    <a:pt x="88" y="1354"/>
                  </a:cubicBezTo>
                  <a:cubicBezTo>
                    <a:pt x="39" y="1354"/>
                    <a:pt x="0" y="1314"/>
                    <a:pt x="0" y="1266"/>
                  </a:cubicBezTo>
                  <a:cubicBezTo>
                    <a:pt x="0" y="129"/>
                    <a:pt x="0" y="129"/>
                    <a:pt x="0" y="129"/>
                  </a:cubicBezTo>
                  <a:cubicBezTo>
                    <a:pt x="0" y="81"/>
                    <a:pt x="39" y="41"/>
                    <a:pt x="88" y="41"/>
                  </a:cubicBezTo>
                  <a:cubicBezTo>
                    <a:pt x="172" y="41"/>
                    <a:pt x="172" y="41"/>
                    <a:pt x="172" y="41"/>
                  </a:cubicBezTo>
                  <a:cubicBezTo>
                    <a:pt x="172" y="0"/>
                    <a:pt x="172" y="0"/>
                    <a:pt x="172" y="0"/>
                  </a:cubicBezTo>
                  <a:cubicBezTo>
                    <a:pt x="243" y="41"/>
                    <a:pt x="243" y="41"/>
                    <a:pt x="243" y="41"/>
                  </a:cubicBezTo>
                  <a:cubicBezTo>
                    <a:pt x="270" y="57"/>
                    <a:pt x="270" y="57"/>
                    <a:pt x="270" y="57"/>
                  </a:cubicBezTo>
                  <a:cubicBezTo>
                    <a:pt x="242" y="73"/>
                    <a:pt x="242" y="73"/>
                    <a:pt x="242" y="73"/>
                  </a:cubicBezTo>
                  <a:lnTo>
                    <a:pt x="172" y="114"/>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7" name="Freeform 15">
              <a:extLst>
                <a:ext uri="{FF2B5EF4-FFF2-40B4-BE49-F238E27FC236}">
                  <a16:creationId xmlns:a16="http://schemas.microsoft.com/office/drawing/2014/main" id="{F898EC90-EDFA-4D9E-8EEA-5C15900E0937}"/>
                </a:ext>
              </a:extLst>
            </p:cNvPr>
            <p:cNvSpPr>
              <a:spLocks/>
            </p:cNvSpPr>
            <p:nvPr/>
          </p:nvSpPr>
          <p:spPr bwMode="auto">
            <a:xfrm>
              <a:off x="5640387" y="153987"/>
              <a:ext cx="1016000" cy="5081588"/>
            </a:xfrm>
            <a:custGeom>
              <a:avLst/>
              <a:gdLst>
                <a:gd name="T0" fmla="*/ 271 w 271"/>
                <a:gd name="T1" fmla="*/ 88 h 1355"/>
                <a:gd name="T2" fmla="*/ 271 w 271"/>
                <a:gd name="T3" fmla="*/ 1225 h 1355"/>
                <a:gd name="T4" fmla="*/ 183 w 271"/>
                <a:gd name="T5" fmla="*/ 1313 h 1355"/>
                <a:gd name="T6" fmla="*/ 99 w 271"/>
                <a:gd name="T7" fmla="*/ 1313 h 1355"/>
                <a:gd name="T8" fmla="*/ 99 w 271"/>
                <a:gd name="T9" fmla="*/ 1355 h 1355"/>
                <a:gd name="T10" fmla="*/ 26 w 271"/>
                <a:gd name="T11" fmla="*/ 1313 h 1355"/>
                <a:gd name="T12" fmla="*/ 0 w 271"/>
                <a:gd name="T13" fmla="*/ 1298 h 1355"/>
                <a:gd name="T14" fmla="*/ 29 w 271"/>
                <a:gd name="T15" fmla="*/ 1281 h 1355"/>
                <a:gd name="T16" fmla="*/ 99 w 271"/>
                <a:gd name="T17" fmla="*/ 1241 h 1355"/>
                <a:gd name="T18" fmla="*/ 99 w 271"/>
                <a:gd name="T19" fmla="*/ 1281 h 1355"/>
                <a:gd name="T20" fmla="*/ 183 w 271"/>
                <a:gd name="T21" fmla="*/ 1281 h 1355"/>
                <a:gd name="T22" fmla="*/ 239 w 271"/>
                <a:gd name="T23" fmla="*/ 1225 h 1355"/>
                <a:gd name="T24" fmla="*/ 239 w 271"/>
                <a:gd name="T25" fmla="*/ 88 h 1355"/>
                <a:gd name="T26" fmla="*/ 183 w 271"/>
                <a:gd name="T27" fmla="*/ 32 h 1355"/>
                <a:gd name="T28" fmla="*/ 84 w 271"/>
                <a:gd name="T29" fmla="*/ 32 h 1355"/>
                <a:gd name="T30" fmla="*/ 112 w 271"/>
                <a:gd name="T31" fmla="*/ 16 h 1355"/>
                <a:gd name="T32" fmla="*/ 85 w 271"/>
                <a:gd name="T33" fmla="*/ 0 h 1355"/>
                <a:gd name="T34" fmla="*/ 183 w 271"/>
                <a:gd name="T35" fmla="*/ 0 h 1355"/>
                <a:gd name="T36" fmla="*/ 271 w 271"/>
                <a:gd name="T37" fmla="*/ 88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355">
                  <a:moveTo>
                    <a:pt x="271" y="88"/>
                  </a:moveTo>
                  <a:cubicBezTo>
                    <a:pt x="271" y="1225"/>
                    <a:pt x="271" y="1225"/>
                    <a:pt x="271" y="1225"/>
                  </a:cubicBezTo>
                  <a:cubicBezTo>
                    <a:pt x="271" y="1273"/>
                    <a:pt x="231" y="1313"/>
                    <a:pt x="183" y="1313"/>
                  </a:cubicBezTo>
                  <a:cubicBezTo>
                    <a:pt x="99" y="1313"/>
                    <a:pt x="99" y="1313"/>
                    <a:pt x="99" y="1313"/>
                  </a:cubicBezTo>
                  <a:cubicBezTo>
                    <a:pt x="99" y="1355"/>
                    <a:pt x="99" y="1355"/>
                    <a:pt x="99" y="1355"/>
                  </a:cubicBezTo>
                  <a:cubicBezTo>
                    <a:pt x="26" y="1313"/>
                    <a:pt x="26" y="1313"/>
                    <a:pt x="26"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4" y="1281"/>
                    <a:pt x="239" y="1256"/>
                    <a:pt x="239" y="1225"/>
                  </a:cubicBezTo>
                  <a:cubicBezTo>
                    <a:pt x="239" y="88"/>
                    <a:pt x="239" y="88"/>
                    <a:pt x="239" y="88"/>
                  </a:cubicBezTo>
                  <a:cubicBezTo>
                    <a:pt x="239" y="57"/>
                    <a:pt x="214" y="32"/>
                    <a:pt x="183" y="32"/>
                  </a:cubicBezTo>
                  <a:cubicBezTo>
                    <a:pt x="84" y="32"/>
                    <a:pt x="84" y="32"/>
                    <a:pt x="84" y="32"/>
                  </a:cubicBezTo>
                  <a:cubicBezTo>
                    <a:pt x="112" y="16"/>
                    <a:pt x="112" y="16"/>
                    <a:pt x="112" y="16"/>
                  </a:cubicBezTo>
                  <a:cubicBezTo>
                    <a:pt x="85" y="0"/>
                    <a:pt x="85" y="0"/>
                    <a:pt x="85" y="0"/>
                  </a:cubicBezTo>
                  <a:cubicBezTo>
                    <a:pt x="183" y="0"/>
                    <a:pt x="183" y="0"/>
                    <a:pt x="183" y="0"/>
                  </a:cubicBezTo>
                  <a:cubicBezTo>
                    <a:pt x="231"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8" name="Freeform 16">
              <a:extLst>
                <a:ext uri="{FF2B5EF4-FFF2-40B4-BE49-F238E27FC236}">
                  <a16:creationId xmlns:a16="http://schemas.microsoft.com/office/drawing/2014/main" id="{4A599E04-634A-4E12-BE0F-5F8E27E07780}"/>
                </a:ext>
              </a:extLst>
            </p:cNvPr>
            <p:cNvSpPr>
              <a:spLocks/>
            </p:cNvSpPr>
            <p:nvPr/>
          </p:nvSpPr>
          <p:spPr bwMode="auto">
            <a:xfrm>
              <a:off x="6537325" y="0"/>
              <a:ext cx="1016000" cy="5076825"/>
            </a:xfrm>
            <a:custGeom>
              <a:avLst/>
              <a:gdLst>
                <a:gd name="T0" fmla="*/ 172 w 271"/>
                <a:gd name="T1" fmla="*/ 114 h 1354"/>
                <a:gd name="T2" fmla="*/ 172 w 271"/>
                <a:gd name="T3" fmla="*/ 73 h 1354"/>
                <a:gd name="T4" fmla="*/ 88 w 271"/>
                <a:gd name="T5" fmla="*/ 73 h 1354"/>
                <a:gd name="T6" fmla="*/ 32 w 271"/>
                <a:gd name="T7" fmla="*/ 129 h 1354"/>
                <a:gd name="T8" fmla="*/ 32 w 271"/>
                <a:gd name="T9" fmla="*/ 1266 h 1354"/>
                <a:gd name="T10" fmla="*/ 88 w 271"/>
                <a:gd name="T11" fmla="*/ 1322 h 1354"/>
                <a:gd name="T12" fmla="*/ 187 w 271"/>
                <a:gd name="T13" fmla="*/ 1322 h 1354"/>
                <a:gd name="T14" fmla="*/ 158 w 271"/>
                <a:gd name="T15" fmla="*/ 1339 h 1354"/>
                <a:gd name="T16" fmla="*/ 185 w 271"/>
                <a:gd name="T17" fmla="*/ 1354 h 1354"/>
                <a:gd name="T18" fmla="*/ 88 w 271"/>
                <a:gd name="T19" fmla="*/ 1354 h 1354"/>
                <a:gd name="T20" fmla="*/ 0 w 271"/>
                <a:gd name="T21" fmla="*/ 1266 h 1354"/>
                <a:gd name="T22" fmla="*/ 0 w 271"/>
                <a:gd name="T23" fmla="*/ 129 h 1354"/>
                <a:gd name="T24" fmla="*/ 88 w 271"/>
                <a:gd name="T25" fmla="*/ 41 h 1354"/>
                <a:gd name="T26" fmla="*/ 172 w 271"/>
                <a:gd name="T27" fmla="*/ 41 h 1354"/>
                <a:gd name="T28" fmla="*/ 172 w 271"/>
                <a:gd name="T29" fmla="*/ 0 h 1354"/>
                <a:gd name="T30" fmla="*/ 243 w 271"/>
                <a:gd name="T31" fmla="*/ 41 h 1354"/>
                <a:gd name="T32" fmla="*/ 271 w 271"/>
                <a:gd name="T33" fmla="*/ 57 h 1354"/>
                <a:gd name="T34" fmla="*/ 243 w 271"/>
                <a:gd name="T35" fmla="*/ 73 h 1354"/>
                <a:gd name="T36" fmla="*/ 172 w 271"/>
                <a:gd name="T37" fmla="*/ 11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354">
                  <a:moveTo>
                    <a:pt x="172" y="114"/>
                  </a:moveTo>
                  <a:cubicBezTo>
                    <a:pt x="172" y="73"/>
                    <a:pt x="172" y="73"/>
                    <a:pt x="172"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5" y="1354"/>
                    <a:pt x="185" y="1354"/>
                    <a:pt x="185" y="1354"/>
                  </a:cubicBezTo>
                  <a:cubicBezTo>
                    <a:pt x="88" y="1354"/>
                    <a:pt x="88" y="1354"/>
                    <a:pt x="88" y="1354"/>
                  </a:cubicBezTo>
                  <a:cubicBezTo>
                    <a:pt x="40" y="1354"/>
                    <a:pt x="0" y="1314"/>
                    <a:pt x="0" y="1266"/>
                  </a:cubicBezTo>
                  <a:cubicBezTo>
                    <a:pt x="0" y="129"/>
                    <a:pt x="0" y="129"/>
                    <a:pt x="0" y="129"/>
                  </a:cubicBezTo>
                  <a:cubicBezTo>
                    <a:pt x="0" y="81"/>
                    <a:pt x="40" y="41"/>
                    <a:pt x="88" y="41"/>
                  </a:cubicBezTo>
                  <a:cubicBezTo>
                    <a:pt x="172" y="41"/>
                    <a:pt x="172" y="41"/>
                    <a:pt x="172" y="41"/>
                  </a:cubicBezTo>
                  <a:cubicBezTo>
                    <a:pt x="172" y="0"/>
                    <a:pt x="172" y="0"/>
                    <a:pt x="172" y="0"/>
                  </a:cubicBezTo>
                  <a:cubicBezTo>
                    <a:pt x="243" y="41"/>
                    <a:pt x="243" y="41"/>
                    <a:pt x="243" y="41"/>
                  </a:cubicBezTo>
                  <a:cubicBezTo>
                    <a:pt x="271" y="57"/>
                    <a:pt x="271" y="57"/>
                    <a:pt x="271" y="57"/>
                  </a:cubicBezTo>
                  <a:cubicBezTo>
                    <a:pt x="243" y="73"/>
                    <a:pt x="243" y="73"/>
                    <a:pt x="243" y="73"/>
                  </a:cubicBezTo>
                  <a:lnTo>
                    <a:pt x="172" y="114"/>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59" name="Freeform 17">
              <a:extLst>
                <a:ext uri="{FF2B5EF4-FFF2-40B4-BE49-F238E27FC236}">
                  <a16:creationId xmlns:a16="http://schemas.microsoft.com/office/drawing/2014/main" id="{E51A23ED-343D-4540-B88A-77E873470FAF}"/>
                </a:ext>
              </a:extLst>
            </p:cNvPr>
            <p:cNvSpPr>
              <a:spLocks/>
            </p:cNvSpPr>
            <p:nvPr/>
          </p:nvSpPr>
          <p:spPr bwMode="auto">
            <a:xfrm>
              <a:off x="7129462" y="153987"/>
              <a:ext cx="1016000" cy="5081588"/>
            </a:xfrm>
            <a:custGeom>
              <a:avLst/>
              <a:gdLst>
                <a:gd name="T0" fmla="*/ 271 w 271"/>
                <a:gd name="T1" fmla="*/ 88 h 1355"/>
                <a:gd name="T2" fmla="*/ 271 w 271"/>
                <a:gd name="T3" fmla="*/ 1225 h 1355"/>
                <a:gd name="T4" fmla="*/ 183 w 271"/>
                <a:gd name="T5" fmla="*/ 1313 h 1355"/>
                <a:gd name="T6" fmla="*/ 99 w 271"/>
                <a:gd name="T7" fmla="*/ 1313 h 1355"/>
                <a:gd name="T8" fmla="*/ 99 w 271"/>
                <a:gd name="T9" fmla="*/ 1355 h 1355"/>
                <a:gd name="T10" fmla="*/ 27 w 271"/>
                <a:gd name="T11" fmla="*/ 1313 h 1355"/>
                <a:gd name="T12" fmla="*/ 0 w 271"/>
                <a:gd name="T13" fmla="*/ 1298 h 1355"/>
                <a:gd name="T14" fmla="*/ 29 w 271"/>
                <a:gd name="T15" fmla="*/ 1281 h 1355"/>
                <a:gd name="T16" fmla="*/ 99 w 271"/>
                <a:gd name="T17" fmla="*/ 1241 h 1355"/>
                <a:gd name="T18" fmla="*/ 99 w 271"/>
                <a:gd name="T19" fmla="*/ 1281 h 1355"/>
                <a:gd name="T20" fmla="*/ 183 w 271"/>
                <a:gd name="T21" fmla="*/ 1281 h 1355"/>
                <a:gd name="T22" fmla="*/ 239 w 271"/>
                <a:gd name="T23" fmla="*/ 1225 h 1355"/>
                <a:gd name="T24" fmla="*/ 239 w 271"/>
                <a:gd name="T25" fmla="*/ 88 h 1355"/>
                <a:gd name="T26" fmla="*/ 183 w 271"/>
                <a:gd name="T27" fmla="*/ 32 h 1355"/>
                <a:gd name="T28" fmla="*/ 85 w 271"/>
                <a:gd name="T29" fmla="*/ 32 h 1355"/>
                <a:gd name="T30" fmla="*/ 113 w 271"/>
                <a:gd name="T31" fmla="*/ 16 h 1355"/>
                <a:gd name="T32" fmla="*/ 85 w 271"/>
                <a:gd name="T33" fmla="*/ 0 h 1355"/>
                <a:gd name="T34" fmla="*/ 183 w 271"/>
                <a:gd name="T35" fmla="*/ 0 h 1355"/>
                <a:gd name="T36" fmla="*/ 271 w 271"/>
                <a:gd name="T37" fmla="*/ 88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1355">
                  <a:moveTo>
                    <a:pt x="271" y="88"/>
                  </a:moveTo>
                  <a:cubicBezTo>
                    <a:pt x="271" y="1225"/>
                    <a:pt x="271" y="1225"/>
                    <a:pt x="271" y="1225"/>
                  </a:cubicBezTo>
                  <a:cubicBezTo>
                    <a:pt x="271" y="1273"/>
                    <a:pt x="232" y="1313"/>
                    <a:pt x="183" y="1313"/>
                  </a:cubicBezTo>
                  <a:cubicBezTo>
                    <a:pt x="99" y="1313"/>
                    <a:pt x="99" y="1313"/>
                    <a:pt x="99" y="1313"/>
                  </a:cubicBezTo>
                  <a:cubicBezTo>
                    <a:pt x="99" y="1355"/>
                    <a:pt x="99" y="1355"/>
                    <a:pt x="99" y="1355"/>
                  </a:cubicBezTo>
                  <a:cubicBezTo>
                    <a:pt x="27" y="1313"/>
                    <a:pt x="27" y="1313"/>
                    <a:pt x="27"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4" y="1281"/>
                    <a:pt x="239" y="1256"/>
                    <a:pt x="239" y="1225"/>
                  </a:cubicBezTo>
                  <a:cubicBezTo>
                    <a:pt x="239" y="88"/>
                    <a:pt x="239" y="88"/>
                    <a:pt x="239" y="88"/>
                  </a:cubicBezTo>
                  <a:cubicBezTo>
                    <a:pt x="239" y="57"/>
                    <a:pt x="214" y="32"/>
                    <a:pt x="183" y="32"/>
                  </a:cubicBezTo>
                  <a:cubicBezTo>
                    <a:pt x="85" y="32"/>
                    <a:pt x="85" y="32"/>
                    <a:pt x="85" y="32"/>
                  </a:cubicBezTo>
                  <a:cubicBezTo>
                    <a:pt x="113" y="16"/>
                    <a:pt x="113" y="16"/>
                    <a:pt x="113" y="16"/>
                  </a:cubicBezTo>
                  <a:cubicBezTo>
                    <a:pt x="85" y="0"/>
                    <a:pt x="85" y="0"/>
                    <a:pt x="85" y="0"/>
                  </a:cubicBezTo>
                  <a:cubicBezTo>
                    <a:pt x="183" y="0"/>
                    <a:pt x="183" y="0"/>
                    <a:pt x="183" y="0"/>
                  </a:cubicBezTo>
                  <a:cubicBezTo>
                    <a:pt x="232"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endParaRPr lang="en-US"/>
            </a:p>
          </p:txBody>
        </p:sp>
        <p:sp>
          <p:nvSpPr>
            <p:cNvPr id="60" name="Freeform 8">
              <a:extLst>
                <a:ext uri="{FF2B5EF4-FFF2-40B4-BE49-F238E27FC236}">
                  <a16:creationId xmlns:a16="http://schemas.microsoft.com/office/drawing/2014/main" id="{AF253C32-2986-4446-84C5-C67A56BDA20E}"/>
                </a:ext>
              </a:extLst>
            </p:cNvPr>
            <p:cNvSpPr>
              <a:spLocks/>
            </p:cNvSpPr>
            <p:nvPr/>
          </p:nvSpPr>
          <p:spPr bwMode="auto">
            <a:xfrm>
              <a:off x="4151312" y="153987"/>
              <a:ext cx="1017588" cy="5081588"/>
            </a:xfrm>
            <a:custGeom>
              <a:avLst/>
              <a:gdLst>
                <a:gd name="T0" fmla="*/ 2147483647 w 271"/>
                <a:gd name="T1" fmla="*/ 1237664823 h 1355"/>
                <a:gd name="T2" fmla="*/ 2147483647 w 271"/>
                <a:gd name="T3" fmla="*/ 2147483647 h 1355"/>
                <a:gd name="T4" fmla="*/ 2147483647 w 271"/>
                <a:gd name="T5" fmla="*/ 2147483647 h 1355"/>
                <a:gd name="T6" fmla="*/ 1395856626 w 271"/>
                <a:gd name="T7" fmla="*/ 2147483647 h 1355"/>
                <a:gd name="T8" fmla="*/ 1395856626 w 271"/>
                <a:gd name="T9" fmla="*/ 2147483647 h 1355"/>
                <a:gd name="T10" fmla="*/ 366587016 w 271"/>
                <a:gd name="T11" fmla="*/ 2147483647 h 1355"/>
                <a:gd name="T12" fmla="*/ 0 w 271"/>
                <a:gd name="T13" fmla="*/ 2147483647 h 1355"/>
                <a:gd name="T14" fmla="*/ 408886384 w 271"/>
                <a:gd name="T15" fmla="*/ 2147483647 h 1355"/>
                <a:gd name="T16" fmla="*/ 1395856626 w 271"/>
                <a:gd name="T17" fmla="*/ 2147483647 h 1355"/>
                <a:gd name="T18" fmla="*/ 1395856626 w 271"/>
                <a:gd name="T19" fmla="*/ 2147483647 h 1355"/>
                <a:gd name="T20" fmla="*/ 2147483647 w 271"/>
                <a:gd name="T21" fmla="*/ 2147483647 h 1355"/>
                <a:gd name="T22" fmla="*/ 2147483647 w 271"/>
                <a:gd name="T23" fmla="*/ 2147483647 h 1355"/>
                <a:gd name="T24" fmla="*/ 2147483647 w 271"/>
                <a:gd name="T25" fmla="*/ 1237664823 h 1355"/>
                <a:gd name="T26" fmla="*/ 2147483647 w 271"/>
                <a:gd name="T27" fmla="*/ 450059936 h 1355"/>
                <a:gd name="T28" fmla="*/ 1184363539 w 271"/>
                <a:gd name="T29" fmla="*/ 450059936 h 1355"/>
                <a:gd name="T30" fmla="*/ 1579150133 w 271"/>
                <a:gd name="T31" fmla="*/ 225029968 h 1355"/>
                <a:gd name="T32" fmla="*/ 1198463328 w 271"/>
                <a:gd name="T33" fmla="*/ 0 h 1355"/>
                <a:gd name="T34" fmla="*/ 2147483647 w 271"/>
                <a:gd name="T35" fmla="*/ 0 h 1355"/>
                <a:gd name="T36" fmla="*/ 2147483647 w 271"/>
                <a:gd name="T37" fmla="*/ 1237664823 h 1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1355">
                  <a:moveTo>
                    <a:pt x="271" y="88"/>
                  </a:moveTo>
                  <a:cubicBezTo>
                    <a:pt x="271" y="1225"/>
                    <a:pt x="271" y="1225"/>
                    <a:pt x="271" y="1225"/>
                  </a:cubicBezTo>
                  <a:cubicBezTo>
                    <a:pt x="271" y="1273"/>
                    <a:pt x="231" y="1313"/>
                    <a:pt x="183" y="1313"/>
                  </a:cubicBezTo>
                  <a:cubicBezTo>
                    <a:pt x="99" y="1313"/>
                    <a:pt x="99" y="1313"/>
                    <a:pt x="99" y="1313"/>
                  </a:cubicBezTo>
                  <a:cubicBezTo>
                    <a:pt x="99" y="1355"/>
                    <a:pt x="99" y="1355"/>
                    <a:pt x="99" y="1355"/>
                  </a:cubicBezTo>
                  <a:cubicBezTo>
                    <a:pt x="26" y="1313"/>
                    <a:pt x="26" y="1313"/>
                    <a:pt x="26"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3" y="1281"/>
                    <a:pt x="239" y="1256"/>
                    <a:pt x="239" y="1225"/>
                  </a:cubicBezTo>
                  <a:cubicBezTo>
                    <a:pt x="239" y="88"/>
                    <a:pt x="239" y="88"/>
                    <a:pt x="239" y="88"/>
                  </a:cubicBezTo>
                  <a:cubicBezTo>
                    <a:pt x="239" y="57"/>
                    <a:pt x="213" y="32"/>
                    <a:pt x="183" y="32"/>
                  </a:cubicBezTo>
                  <a:cubicBezTo>
                    <a:pt x="84" y="32"/>
                    <a:pt x="84" y="32"/>
                    <a:pt x="84" y="32"/>
                  </a:cubicBezTo>
                  <a:cubicBezTo>
                    <a:pt x="112" y="16"/>
                    <a:pt x="112" y="16"/>
                    <a:pt x="112" y="16"/>
                  </a:cubicBezTo>
                  <a:cubicBezTo>
                    <a:pt x="85" y="0"/>
                    <a:pt x="85" y="0"/>
                    <a:pt x="85" y="0"/>
                  </a:cubicBezTo>
                  <a:cubicBezTo>
                    <a:pt x="183" y="0"/>
                    <a:pt x="183" y="0"/>
                    <a:pt x="183" y="0"/>
                  </a:cubicBezTo>
                  <a:cubicBezTo>
                    <a:pt x="231"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grpSp>
          <p:nvGrpSpPr>
            <p:cNvPr id="61" name="Group 60">
              <a:extLst>
                <a:ext uri="{FF2B5EF4-FFF2-40B4-BE49-F238E27FC236}">
                  <a16:creationId xmlns:a16="http://schemas.microsoft.com/office/drawing/2014/main" id="{D685FE16-EE3B-451C-912A-1B3426B6A4B2}"/>
                </a:ext>
              </a:extLst>
            </p:cNvPr>
            <p:cNvGrpSpPr>
              <a:grpSpLocks/>
            </p:cNvGrpSpPr>
            <p:nvPr/>
          </p:nvGrpSpPr>
          <p:grpSpPr bwMode="auto">
            <a:xfrm>
              <a:off x="592137" y="0"/>
              <a:ext cx="1609724" cy="5235575"/>
              <a:chOff x="592137" y="0"/>
              <a:chExt cx="1609726" cy="5235575"/>
            </a:xfrm>
          </p:grpSpPr>
          <p:sp>
            <p:nvSpPr>
              <p:cNvPr id="92" name="Freeform 9">
                <a:extLst>
                  <a:ext uri="{FF2B5EF4-FFF2-40B4-BE49-F238E27FC236}">
                    <a16:creationId xmlns:a16="http://schemas.microsoft.com/office/drawing/2014/main" id="{B7B2BD5F-3E30-4778-928D-D9FEAF81569B}"/>
                  </a:ext>
                </a:extLst>
              </p:cNvPr>
              <p:cNvSpPr>
                <a:spLocks/>
              </p:cNvSpPr>
              <p:nvPr/>
            </p:nvSpPr>
            <p:spPr bwMode="auto">
              <a:xfrm>
                <a:off x="592137" y="0"/>
                <a:ext cx="990600" cy="5076825"/>
              </a:xfrm>
              <a:custGeom>
                <a:avLst/>
                <a:gdLst>
                  <a:gd name="T0" fmla="*/ 2147483647 w 264"/>
                  <a:gd name="T1" fmla="*/ 1602698160 h 1354"/>
                  <a:gd name="T2" fmla="*/ 2147483647 w 264"/>
                  <a:gd name="T3" fmla="*/ 1026291047 h 1354"/>
                  <a:gd name="T4" fmla="*/ 1239000455 w 264"/>
                  <a:gd name="T5" fmla="*/ 1026291047 h 1354"/>
                  <a:gd name="T6" fmla="*/ 450546643 w 264"/>
                  <a:gd name="T7" fmla="*/ 1813581371 h 1354"/>
                  <a:gd name="T8" fmla="*/ 450546643 w 264"/>
                  <a:gd name="T9" fmla="*/ 2147483647 h 1354"/>
                  <a:gd name="T10" fmla="*/ 1239000455 w 264"/>
                  <a:gd name="T11" fmla="*/ 2147483647 h 1354"/>
                  <a:gd name="T12" fmla="*/ 2147483647 w 264"/>
                  <a:gd name="T13" fmla="*/ 2147483647 h 1354"/>
                  <a:gd name="T14" fmla="*/ 2126011461 w 264"/>
                  <a:gd name="T15" fmla="*/ 2147483647 h 1354"/>
                  <a:gd name="T16" fmla="*/ 2147483647 w 264"/>
                  <a:gd name="T17" fmla="*/ 2147483647 h 1354"/>
                  <a:gd name="T18" fmla="*/ 1239000455 w 264"/>
                  <a:gd name="T19" fmla="*/ 2147483647 h 1354"/>
                  <a:gd name="T20" fmla="*/ 0 w 264"/>
                  <a:gd name="T21" fmla="*/ 2147483647 h 1354"/>
                  <a:gd name="T22" fmla="*/ 0 w 264"/>
                  <a:gd name="T23" fmla="*/ 1813581371 h 1354"/>
                  <a:gd name="T24" fmla="*/ 1239000455 w 264"/>
                  <a:gd name="T25" fmla="*/ 576410862 h 1354"/>
                  <a:gd name="T26" fmla="*/ 2147483647 w 264"/>
                  <a:gd name="T27" fmla="*/ 576410862 h 1354"/>
                  <a:gd name="T28" fmla="*/ 2147483647 w 264"/>
                  <a:gd name="T29" fmla="*/ 0 h 1354"/>
                  <a:gd name="T30" fmla="*/ 2147483647 w 264"/>
                  <a:gd name="T31" fmla="*/ 576410862 h 1354"/>
                  <a:gd name="T32" fmla="*/ 2147483647 w 264"/>
                  <a:gd name="T33" fmla="*/ 801350955 h 1354"/>
                  <a:gd name="T34" fmla="*/ 2147483647 w 264"/>
                  <a:gd name="T35" fmla="*/ 1026291047 h 1354"/>
                  <a:gd name="T36" fmla="*/ 2147483647 w 264"/>
                  <a:gd name="T37" fmla="*/ 1602698160 h 1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4" h="1354">
                    <a:moveTo>
                      <a:pt x="165" y="114"/>
                    </a:moveTo>
                    <a:cubicBezTo>
                      <a:pt x="165" y="73"/>
                      <a:pt x="165" y="73"/>
                      <a:pt x="165"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0" y="1322"/>
                      <a:pt x="180" y="1322"/>
                      <a:pt x="180" y="1322"/>
                    </a:cubicBezTo>
                    <a:cubicBezTo>
                      <a:pt x="151" y="1339"/>
                      <a:pt x="151" y="1339"/>
                      <a:pt x="151" y="1339"/>
                    </a:cubicBezTo>
                    <a:cubicBezTo>
                      <a:pt x="178" y="1354"/>
                      <a:pt x="178" y="1354"/>
                      <a:pt x="178" y="1354"/>
                    </a:cubicBezTo>
                    <a:cubicBezTo>
                      <a:pt x="88" y="1354"/>
                      <a:pt x="88" y="1354"/>
                      <a:pt x="88" y="1354"/>
                    </a:cubicBezTo>
                    <a:cubicBezTo>
                      <a:pt x="39" y="1354"/>
                      <a:pt x="0" y="1314"/>
                      <a:pt x="0" y="1266"/>
                    </a:cubicBezTo>
                    <a:cubicBezTo>
                      <a:pt x="0" y="129"/>
                      <a:pt x="0" y="129"/>
                      <a:pt x="0" y="129"/>
                    </a:cubicBezTo>
                    <a:cubicBezTo>
                      <a:pt x="0" y="81"/>
                      <a:pt x="39" y="41"/>
                      <a:pt x="88" y="41"/>
                    </a:cubicBezTo>
                    <a:cubicBezTo>
                      <a:pt x="165" y="41"/>
                      <a:pt x="165" y="41"/>
                      <a:pt x="165" y="41"/>
                    </a:cubicBezTo>
                    <a:cubicBezTo>
                      <a:pt x="165" y="0"/>
                      <a:pt x="165" y="0"/>
                      <a:pt x="165" y="0"/>
                    </a:cubicBezTo>
                    <a:cubicBezTo>
                      <a:pt x="236" y="41"/>
                      <a:pt x="236" y="41"/>
                      <a:pt x="236" y="41"/>
                    </a:cubicBezTo>
                    <a:cubicBezTo>
                      <a:pt x="264" y="57"/>
                      <a:pt x="264" y="57"/>
                      <a:pt x="264" y="57"/>
                    </a:cubicBezTo>
                    <a:cubicBezTo>
                      <a:pt x="236" y="73"/>
                      <a:pt x="236" y="73"/>
                      <a:pt x="236" y="73"/>
                    </a:cubicBezTo>
                    <a:lnTo>
                      <a:pt x="165" y="114"/>
                    </a:ln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93" name="Freeform 10">
                <a:extLst>
                  <a:ext uri="{FF2B5EF4-FFF2-40B4-BE49-F238E27FC236}">
                    <a16:creationId xmlns:a16="http://schemas.microsoft.com/office/drawing/2014/main" id="{A5FE53E8-60D2-4561-A42E-44447513F46B}"/>
                  </a:ext>
                </a:extLst>
              </p:cNvPr>
              <p:cNvSpPr>
                <a:spLocks/>
              </p:cNvSpPr>
              <p:nvPr/>
            </p:nvSpPr>
            <p:spPr bwMode="auto">
              <a:xfrm>
                <a:off x="1158875" y="153987"/>
                <a:ext cx="1042988" cy="5081588"/>
              </a:xfrm>
              <a:custGeom>
                <a:avLst/>
                <a:gdLst>
                  <a:gd name="T0" fmla="*/ 2147483647 w 278"/>
                  <a:gd name="T1" fmla="*/ 1237664823 h 1355"/>
                  <a:gd name="T2" fmla="*/ 2147483647 w 278"/>
                  <a:gd name="T3" fmla="*/ 2147483647 h 1355"/>
                  <a:gd name="T4" fmla="*/ 2147483647 w 278"/>
                  <a:gd name="T5" fmla="*/ 2147483647 h 1355"/>
                  <a:gd name="T6" fmla="*/ 1393491996 w 278"/>
                  <a:gd name="T7" fmla="*/ 2147483647 h 1355"/>
                  <a:gd name="T8" fmla="*/ 1393491996 w 278"/>
                  <a:gd name="T9" fmla="*/ 2147483647 h 1355"/>
                  <a:gd name="T10" fmla="*/ 380041566 w 278"/>
                  <a:gd name="T11" fmla="*/ 2147483647 h 1355"/>
                  <a:gd name="T12" fmla="*/ 0 w 278"/>
                  <a:gd name="T13" fmla="*/ 2147483647 h 1355"/>
                  <a:gd name="T14" fmla="*/ 408194739 w 278"/>
                  <a:gd name="T15" fmla="*/ 2147483647 h 1355"/>
                  <a:gd name="T16" fmla="*/ 1393491996 w 278"/>
                  <a:gd name="T17" fmla="*/ 2147483647 h 1355"/>
                  <a:gd name="T18" fmla="*/ 1393491996 w 278"/>
                  <a:gd name="T19" fmla="*/ 2147483647 h 1355"/>
                  <a:gd name="T20" fmla="*/ 2147483647 w 278"/>
                  <a:gd name="T21" fmla="*/ 2147483647 h 1355"/>
                  <a:gd name="T22" fmla="*/ 2147483647 w 278"/>
                  <a:gd name="T23" fmla="*/ 2147483647 h 1355"/>
                  <a:gd name="T24" fmla="*/ 2147483647 w 278"/>
                  <a:gd name="T25" fmla="*/ 1237664823 h 1355"/>
                  <a:gd name="T26" fmla="*/ 2147483647 w 278"/>
                  <a:gd name="T27" fmla="*/ 450059936 h 1355"/>
                  <a:gd name="T28" fmla="*/ 1196431044 w 278"/>
                  <a:gd name="T29" fmla="*/ 450059936 h 1355"/>
                  <a:gd name="T30" fmla="*/ 1590549196 w 278"/>
                  <a:gd name="T31" fmla="*/ 225029968 h 1355"/>
                  <a:gd name="T32" fmla="*/ 1196431044 w 278"/>
                  <a:gd name="T33" fmla="*/ 0 h 1355"/>
                  <a:gd name="T34" fmla="*/ 2147483647 w 278"/>
                  <a:gd name="T35" fmla="*/ 0 h 1355"/>
                  <a:gd name="T36" fmla="*/ 2147483647 w 278"/>
                  <a:gd name="T37" fmla="*/ 1237664823 h 1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8" h="1355">
                    <a:moveTo>
                      <a:pt x="278" y="88"/>
                    </a:moveTo>
                    <a:cubicBezTo>
                      <a:pt x="278" y="1225"/>
                      <a:pt x="278" y="1225"/>
                      <a:pt x="278" y="1225"/>
                    </a:cubicBezTo>
                    <a:cubicBezTo>
                      <a:pt x="278" y="1273"/>
                      <a:pt x="238" y="1313"/>
                      <a:pt x="190" y="1313"/>
                    </a:cubicBezTo>
                    <a:cubicBezTo>
                      <a:pt x="99" y="1313"/>
                      <a:pt x="99" y="1313"/>
                      <a:pt x="99" y="1313"/>
                    </a:cubicBezTo>
                    <a:cubicBezTo>
                      <a:pt x="99" y="1355"/>
                      <a:pt x="99" y="1355"/>
                      <a:pt x="99" y="1355"/>
                    </a:cubicBezTo>
                    <a:cubicBezTo>
                      <a:pt x="27" y="1313"/>
                      <a:pt x="27" y="1313"/>
                      <a:pt x="27"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90" y="1281"/>
                      <a:pt x="190" y="1281"/>
                      <a:pt x="190" y="1281"/>
                    </a:cubicBezTo>
                    <a:cubicBezTo>
                      <a:pt x="221" y="1281"/>
                      <a:pt x="246" y="1256"/>
                      <a:pt x="246" y="1225"/>
                    </a:cubicBezTo>
                    <a:cubicBezTo>
                      <a:pt x="246" y="88"/>
                      <a:pt x="246" y="88"/>
                      <a:pt x="246" y="88"/>
                    </a:cubicBezTo>
                    <a:cubicBezTo>
                      <a:pt x="246" y="57"/>
                      <a:pt x="221" y="32"/>
                      <a:pt x="190" y="32"/>
                    </a:cubicBezTo>
                    <a:cubicBezTo>
                      <a:pt x="85" y="32"/>
                      <a:pt x="85" y="32"/>
                      <a:pt x="85" y="32"/>
                    </a:cubicBezTo>
                    <a:cubicBezTo>
                      <a:pt x="113" y="16"/>
                      <a:pt x="113" y="16"/>
                      <a:pt x="113" y="16"/>
                    </a:cubicBezTo>
                    <a:cubicBezTo>
                      <a:pt x="85" y="0"/>
                      <a:pt x="85" y="0"/>
                      <a:pt x="85" y="0"/>
                    </a:cubicBezTo>
                    <a:cubicBezTo>
                      <a:pt x="190" y="0"/>
                      <a:pt x="190" y="0"/>
                      <a:pt x="190" y="0"/>
                    </a:cubicBezTo>
                    <a:cubicBezTo>
                      <a:pt x="238" y="0"/>
                      <a:pt x="278" y="40"/>
                      <a:pt x="278" y="88"/>
                    </a:cubicBez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grpSp>
        <p:sp>
          <p:nvSpPr>
            <p:cNvPr id="62" name="Freeform 11">
              <a:extLst>
                <a:ext uri="{FF2B5EF4-FFF2-40B4-BE49-F238E27FC236}">
                  <a16:creationId xmlns:a16="http://schemas.microsoft.com/office/drawing/2014/main" id="{533944CE-2F7B-437E-AAE3-B3763BAC5708}"/>
                </a:ext>
              </a:extLst>
            </p:cNvPr>
            <p:cNvSpPr>
              <a:spLocks/>
            </p:cNvSpPr>
            <p:nvPr/>
          </p:nvSpPr>
          <p:spPr bwMode="auto">
            <a:xfrm>
              <a:off x="2078037" y="0"/>
              <a:ext cx="1016000" cy="5076825"/>
            </a:xfrm>
            <a:custGeom>
              <a:avLst/>
              <a:gdLst>
                <a:gd name="T0" fmla="*/ 2147483647 w 271"/>
                <a:gd name="T1" fmla="*/ 1602698160 h 1354"/>
                <a:gd name="T2" fmla="*/ 2147483647 w 271"/>
                <a:gd name="T3" fmla="*/ 1026291047 h 1354"/>
                <a:gd name="T4" fmla="*/ 1236891897 w 271"/>
                <a:gd name="T5" fmla="*/ 1026291047 h 1354"/>
                <a:gd name="T6" fmla="*/ 449776827 w 271"/>
                <a:gd name="T7" fmla="*/ 1813581371 h 1354"/>
                <a:gd name="T8" fmla="*/ 449776827 w 271"/>
                <a:gd name="T9" fmla="*/ 2147483647 h 1354"/>
                <a:gd name="T10" fmla="*/ 1236891897 w 271"/>
                <a:gd name="T11" fmla="*/ 2147483647 h 1354"/>
                <a:gd name="T12" fmla="*/ 2147483647 w 271"/>
                <a:gd name="T13" fmla="*/ 2147483647 h 1354"/>
                <a:gd name="T14" fmla="*/ 2147483647 w 271"/>
                <a:gd name="T15" fmla="*/ 2147483647 h 1354"/>
                <a:gd name="T16" fmla="*/ 2147483647 w 271"/>
                <a:gd name="T17" fmla="*/ 2147483647 h 1354"/>
                <a:gd name="T18" fmla="*/ 1236891897 w 271"/>
                <a:gd name="T19" fmla="*/ 2147483647 h 1354"/>
                <a:gd name="T20" fmla="*/ 0 w 271"/>
                <a:gd name="T21" fmla="*/ 2147483647 h 1354"/>
                <a:gd name="T22" fmla="*/ 0 w 271"/>
                <a:gd name="T23" fmla="*/ 1813581371 h 1354"/>
                <a:gd name="T24" fmla="*/ 1236891897 w 271"/>
                <a:gd name="T25" fmla="*/ 576410862 h 1354"/>
                <a:gd name="T26" fmla="*/ 2147483647 w 271"/>
                <a:gd name="T27" fmla="*/ 576410862 h 1354"/>
                <a:gd name="T28" fmla="*/ 2147483647 w 271"/>
                <a:gd name="T29" fmla="*/ 0 h 1354"/>
                <a:gd name="T30" fmla="*/ 2147483647 w 271"/>
                <a:gd name="T31" fmla="*/ 576410862 h 1354"/>
                <a:gd name="T32" fmla="*/ 2147483647 w 271"/>
                <a:gd name="T33" fmla="*/ 801350955 h 1354"/>
                <a:gd name="T34" fmla="*/ 2147483647 w 271"/>
                <a:gd name="T35" fmla="*/ 1026291047 h 1354"/>
                <a:gd name="T36" fmla="*/ 2147483647 w 271"/>
                <a:gd name="T37" fmla="*/ 1602698160 h 1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1354">
                  <a:moveTo>
                    <a:pt x="172" y="114"/>
                  </a:moveTo>
                  <a:cubicBezTo>
                    <a:pt x="172" y="73"/>
                    <a:pt x="172" y="73"/>
                    <a:pt x="172"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5" y="1354"/>
                    <a:pt x="185" y="1354"/>
                    <a:pt x="185" y="1354"/>
                  </a:cubicBezTo>
                  <a:cubicBezTo>
                    <a:pt x="88" y="1354"/>
                    <a:pt x="88" y="1354"/>
                    <a:pt x="88" y="1354"/>
                  </a:cubicBezTo>
                  <a:cubicBezTo>
                    <a:pt x="40" y="1354"/>
                    <a:pt x="0" y="1314"/>
                    <a:pt x="0" y="1266"/>
                  </a:cubicBezTo>
                  <a:cubicBezTo>
                    <a:pt x="0" y="129"/>
                    <a:pt x="0" y="129"/>
                    <a:pt x="0" y="129"/>
                  </a:cubicBezTo>
                  <a:cubicBezTo>
                    <a:pt x="0" y="81"/>
                    <a:pt x="40" y="41"/>
                    <a:pt x="88" y="41"/>
                  </a:cubicBezTo>
                  <a:cubicBezTo>
                    <a:pt x="172" y="41"/>
                    <a:pt x="172" y="41"/>
                    <a:pt x="172" y="41"/>
                  </a:cubicBezTo>
                  <a:cubicBezTo>
                    <a:pt x="172" y="0"/>
                    <a:pt x="172" y="0"/>
                    <a:pt x="172" y="0"/>
                  </a:cubicBezTo>
                  <a:cubicBezTo>
                    <a:pt x="243" y="41"/>
                    <a:pt x="243" y="41"/>
                    <a:pt x="243" y="41"/>
                  </a:cubicBezTo>
                  <a:cubicBezTo>
                    <a:pt x="271" y="57"/>
                    <a:pt x="271" y="57"/>
                    <a:pt x="271" y="57"/>
                  </a:cubicBezTo>
                  <a:cubicBezTo>
                    <a:pt x="243" y="73"/>
                    <a:pt x="243" y="73"/>
                    <a:pt x="243" y="73"/>
                  </a:cubicBezTo>
                  <a:lnTo>
                    <a:pt x="172" y="114"/>
                  </a:ln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63" name="Freeform 12">
              <a:extLst>
                <a:ext uri="{FF2B5EF4-FFF2-40B4-BE49-F238E27FC236}">
                  <a16:creationId xmlns:a16="http://schemas.microsoft.com/office/drawing/2014/main" id="{F777F03A-AD36-44E9-8B6D-B28662FFD44F}"/>
                </a:ext>
              </a:extLst>
            </p:cNvPr>
            <p:cNvSpPr>
              <a:spLocks/>
            </p:cNvSpPr>
            <p:nvPr/>
          </p:nvSpPr>
          <p:spPr bwMode="auto">
            <a:xfrm>
              <a:off x="2670175" y="153987"/>
              <a:ext cx="1016000" cy="5081588"/>
            </a:xfrm>
            <a:custGeom>
              <a:avLst/>
              <a:gdLst>
                <a:gd name="T0" fmla="*/ 2147483647 w 271"/>
                <a:gd name="T1" fmla="*/ 1237664823 h 1355"/>
                <a:gd name="T2" fmla="*/ 2147483647 w 271"/>
                <a:gd name="T3" fmla="*/ 2147483647 h 1355"/>
                <a:gd name="T4" fmla="*/ 2147483647 w 271"/>
                <a:gd name="T5" fmla="*/ 2147483647 h 1355"/>
                <a:gd name="T6" fmla="*/ 1391503852 w 271"/>
                <a:gd name="T7" fmla="*/ 2147483647 h 1355"/>
                <a:gd name="T8" fmla="*/ 1391503852 w 271"/>
                <a:gd name="T9" fmla="*/ 2147483647 h 1355"/>
                <a:gd name="T10" fmla="*/ 379500369 w 271"/>
                <a:gd name="T11" fmla="*/ 2147483647 h 1355"/>
                <a:gd name="T12" fmla="*/ 0 w 271"/>
                <a:gd name="T13" fmla="*/ 2147483647 h 1355"/>
                <a:gd name="T14" fmla="*/ 407610952 w 271"/>
                <a:gd name="T15" fmla="*/ 2147483647 h 1355"/>
                <a:gd name="T16" fmla="*/ 1391503852 w 271"/>
                <a:gd name="T17" fmla="*/ 2147483647 h 1355"/>
                <a:gd name="T18" fmla="*/ 1391503852 w 271"/>
                <a:gd name="T19" fmla="*/ 2147483647 h 1355"/>
                <a:gd name="T20" fmla="*/ 2147483647 w 271"/>
                <a:gd name="T21" fmla="*/ 2147483647 h 1355"/>
                <a:gd name="T22" fmla="*/ 2147483647 w 271"/>
                <a:gd name="T23" fmla="*/ 2147483647 h 1355"/>
                <a:gd name="T24" fmla="*/ 2147483647 w 271"/>
                <a:gd name="T25" fmla="*/ 1237664823 h 1355"/>
                <a:gd name="T26" fmla="*/ 2147483647 w 271"/>
                <a:gd name="T27" fmla="*/ 450059936 h 1355"/>
                <a:gd name="T28" fmla="*/ 1194726022 w 271"/>
                <a:gd name="T29" fmla="*/ 450059936 h 1355"/>
                <a:gd name="T30" fmla="*/ 1588281683 w 271"/>
                <a:gd name="T31" fmla="*/ 225029968 h 1355"/>
                <a:gd name="T32" fmla="*/ 1194726022 w 271"/>
                <a:gd name="T33" fmla="*/ 0 h 1355"/>
                <a:gd name="T34" fmla="*/ 2147483647 w 271"/>
                <a:gd name="T35" fmla="*/ 0 h 1355"/>
                <a:gd name="T36" fmla="*/ 2147483647 w 271"/>
                <a:gd name="T37" fmla="*/ 1237664823 h 1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1355">
                  <a:moveTo>
                    <a:pt x="271" y="88"/>
                  </a:moveTo>
                  <a:cubicBezTo>
                    <a:pt x="271" y="1225"/>
                    <a:pt x="271" y="1225"/>
                    <a:pt x="271" y="1225"/>
                  </a:cubicBezTo>
                  <a:cubicBezTo>
                    <a:pt x="271" y="1273"/>
                    <a:pt x="232" y="1313"/>
                    <a:pt x="183" y="1313"/>
                  </a:cubicBezTo>
                  <a:cubicBezTo>
                    <a:pt x="99" y="1313"/>
                    <a:pt x="99" y="1313"/>
                    <a:pt x="99" y="1313"/>
                  </a:cubicBezTo>
                  <a:cubicBezTo>
                    <a:pt x="99" y="1355"/>
                    <a:pt x="99" y="1355"/>
                    <a:pt x="99" y="1355"/>
                  </a:cubicBezTo>
                  <a:cubicBezTo>
                    <a:pt x="27" y="1313"/>
                    <a:pt x="27" y="1313"/>
                    <a:pt x="27"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4" y="1281"/>
                    <a:pt x="239" y="1256"/>
                    <a:pt x="239" y="1225"/>
                  </a:cubicBezTo>
                  <a:cubicBezTo>
                    <a:pt x="239" y="88"/>
                    <a:pt x="239" y="88"/>
                    <a:pt x="239" y="88"/>
                  </a:cubicBezTo>
                  <a:cubicBezTo>
                    <a:pt x="239" y="57"/>
                    <a:pt x="214" y="32"/>
                    <a:pt x="183" y="32"/>
                  </a:cubicBezTo>
                  <a:cubicBezTo>
                    <a:pt x="85" y="32"/>
                    <a:pt x="85" y="32"/>
                    <a:pt x="85" y="32"/>
                  </a:cubicBezTo>
                  <a:cubicBezTo>
                    <a:pt x="113" y="16"/>
                    <a:pt x="113" y="16"/>
                    <a:pt x="113" y="16"/>
                  </a:cubicBezTo>
                  <a:cubicBezTo>
                    <a:pt x="85" y="0"/>
                    <a:pt x="85" y="0"/>
                    <a:pt x="85" y="0"/>
                  </a:cubicBezTo>
                  <a:cubicBezTo>
                    <a:pt x="183" y="0"/>
                    <a:pt x="183" y="0"/>
                    <a:pt x="183" y="0"/>
                  </a:cubicBezTo>
                  <a:cubicBezTo>
                    <a:pt x="232"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64" name="Freeform 13">
              <a:extLst>
                <a:ext uri="{FF2B5EF4-FFF2-40B4-BE49-F238E27FC236}">
                  <a16:creationId xmlns:a16="http://schemas.microsoft.com/office/drawing/2014/main" id="{1BCBE103-4C2A-4687-AC81-C6BCAD918C00}"/>
                </a:ext>
              </a:extLst>
            </p:cNvPr>
            <p:cNvSpPr>
              <a:spLocks/>
            </p:cNvSpPr>
            <p:nvPr/>
          </p:nvSpPr>
          <p:spPr bwMode="auto">
            <a:xfrm>
              <a:off x="3559175" y="0"/>
              <a:ext cx="1012825" cy="5076825"/>
            </a:xfrm>
            <a:custGeom>
              <a:avLst/>
              <a:gdLst>
                <a:gd name="T0" fmla="*/ 2147483647 w 270"/>
                <a:gd name="T1" fmla="*/ 1602698160 h 1354"/>
                <a:gd name="T2" fmla="*/ 2147483647 w 270"/>
                <a:gd name="T3" fmla="*/ 1026291047 h 1354"/>
                <a:gd name="T4" fmla="*/ 1238294850 w 270"/>
                <a:gd name="T5" fmla="*/ 1026291047 h 1354"/>
                <a:gd name="T6" fmla="*/ 450290741 w 270"/>
                <a:gd name="T7" fmla="*/ 1813581371 h 1354"/>
                <a:gd name="T8" fmla="*/ 450290741 w 270"/>
                <a:gd name="T9" fmla="*/ 2147483647 h 1354"/>
                <a:gd name="T10" fmla="*/ 1238294850 w 270"/>
                <a:gd name="T11" fmla="*/ 2147483647 h 1354"/>
                <a:gd name="T12" fmla="*/ 2147483647 w 270"/>
                <a:gd name="T13" fmla="*/ 2147483647 h 1354"/>
                <a:gd name="T14" fmla="*/ 2147483647 w 270"/>
                <a:gd name="T15" fmla="*/ 2147483647 h 1354"/>
                <a:gd name="T16" fmla="*/ 2147483647 w 270"/>
                <a:gd name="T17" fmla="*/ 2147483647 h 1354"/>
                <a:gd name="T18" fmla="*/ 1238294850 w 270"/>
                <a:gd name="T19" fmla="*/ 2147483647 h 1354"/>
                <a:gd name="T20" fmla="*/ 0 w 270"/>
                <a:gd name="T21" fmla="*/ 2147483647 h 1354"/>
                <a:gd name="T22" fmla="*/ 0 w 270"/>
                <a:gd name="T23" fmla="*/ 1813581371 h 1354"/>
                <a:gd name="T24" fmla="*/ 1238294850 w 270"/>
                <a:gd name="T25" fmla="*/ 576410862 h 1354"/>
                <a:gd name="T26" fmla="*/ 2147483647 w 270"/>
                <a:gd name="T27" fmla="*/ 576410862 h 1354"/>
                <a:gd name="T28" fmla="*/ 2147483647 w 270"/>
                <a:gd name="T29" fmla="*/ 0 h 1354"/>
                <a:gd name="T30" fmla="*/ 2147483647 w 270"/>
                <a:gd name="T31" fmla="*/ 576410862 h 1354"/>
                <a:gd name="T32" fmla="*/ 2147483647 w 270"/>
                <a:gd name="T33" fmla="*/ 801350955 h 1354"/>
                <a:gd name="T34" fmla="*/ 2147483647 w 270"/>
                <a:gd name="T35" fmla="*/ 1026291047 h 1354"/>
                <a:gd name="T36" fmla="*/ 2147483647 w 270"/>
                <a:gd name="T37" fmla="*/ 1602698160 h 1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0" h="1354">
                  <a:moveTo>
                    <a:pt x="171" y="114"/>
                  </a:moveTo>
                  <a:cubicBezTo>
                    <a:pt x="171" y="73"/>
                    <a:pt x="171" y="73"/>
                    <a:pt x="171"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4" y="1354"/>
                    <a:pt x="184" y="1354"/>
                    <a:pt x="184" y="1354"/>
                  </a:cubicBezTo>
                  <a:cubicBezTo>
                    <a:pt x="88" y="1354"/>
                    <a:pt x="88" y="1354"/>
                    <a:pt x="88" y="1354"/>
                  </a:cubicBezTo>
                  <a:cubicBezTo>
                    <a:pt x="39" y="1354"/>
                    <a:pt x="0" y="1314"/>
                    <a:pt x="0" y="1266"/>
                  </a:cubicBezTo>
                  <a:cubicBezTo>
                    <a:pt x="0" y="129"/>
                    <a:pt x="0" y="129"/>
                    <a:pt x="0" y="129"/>
                  </a:cubicBezTo>
                  <a:cubicBezTo>
                    <a:pt x="0" y="81"/>
                    <a:pt x="39" y="41"/>
                    <a:pt x="88" y="41"/>
                  </a:cubicBezTo>
                  <a:cubicBezTo>
                    <a:pt x="171" y="41"/>
                    <a:pt x="171" y="41"/>
                    <a:pt x="171" y="41"/>
                  </a:cubicBezTo>
                  <a:cubicBezTo>
                    <a:pt x="171" y="0"/>
                    <a:pt x="171" y="0"/>
                    <a:pt x="171" y="0"/>
                  </a:cubicBezTo>
                  <a:cubicBezTo>
                    <a:pt x="243" y="41"/>
                    <a:pt x="243" y="41"/>
                    <a:pt x="243" y="41"/>
                  </a:cubicBezTo>
                  <a:cubicBezTo>
                    <a:pt x="270" y="57"/>
                    <a:pt x="270" y="57"/>
                    <a:pt x="270" y="57"/>
                  </a:cubicBezTo>
                  <a:cubicBezTo>
                    <a:pt x="242" y="73"/>
                    <a:pt x="242" y="73"/>
                    <a:pt x="242" y="73"/>
                  </a:cubicBezTo>
                  <a:lnTo>
                    <a:pt x="171" y="114"/>
                  </a:ln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65" name="Freeform 14">
              <a:extLst>
                <a:ext uri="{FF2B5EF4-FFF2-40B4-BE49-F238E27FC236}">
                  <a16:creationId xmlns:a16="http://schemas.microsoft.com/office/drawing/2014/main" id="{7C344C1B-F85F-46DC-AB1F-451D934964F5}"/>
                </a:ext>
              </a:extLst>
            </p:cNvPr>
            <p:cNvSpPr>
              <a:spLocks/>
            </p:cNvSpPr>
            <p:nvPr/>
          </p:nvSpPr>
          <p:spPr bwMode="auto">
            <a:xfrm>
              <a:off x="5048250" y="0"/>
              <a:ext cx="1012825" cy="5076825"/>
            </a:xfrm>
            <a:custGeom>
              <a:avLst/>
              <a:gdLst>
                <a:gd name="T0" fmla="*/ 2147483647 w 270"/>
                <a:gd name="T1" fmla="*/ 1602698160 h 1354"/>
                <a:gd name="T2" fmla="*/ 2147483647 w 270"/>
                <a:gd name="T3" fmla="*/ 1026291047 h 1354"/>
                <a:gd name="T4" fmla="*/ 1238294850 w 270"/>
                <a:gd name="T5" fmla="*/ 1026291047 h 1354"/>
                <a:gd name="T6" fmla="*/ 450290741 w 270"/>
                <a:gd name="T7" fmla="*/ 1813581371 h 1354"/>
                <a:gd name="T8" fmla="*/ 450290741 w 270"/>
                <a:gd name="T9" fmla="*/ 2147483647 h 1354"/>
                <a:gd name="T10" fmla="*/ 1238294850 w 270"/>
                <a:gd name="T11" fmla="*/ 2147483647 h 1354"/>
                <a:gd name="T12" fmla="*/ 2147483647 w 270"/>
                <a:gd name="T13" fmla="*/ 2147483647 h 1354"/>
                <a:gd name="T14" fmla="*/ 2147483647 w 270"/>
                <a:gd name="T15" fmla="*/ 2147483647 h 1354"/>
                <a:gd name="T16" fmla="*/ 2147483647 w 270"/>
                <a:gd name="T17" fmla="*/ 2147483647 h 1354"/>
                <a:gd name="T18" fmla="*/ 1238294850 w 270"/>
                <a:gd name="T19" fmla="*/ 2147483647 h 1354"/>
                <a:gd name="T20" fmla="*/ 0 w 270"/>
                <a:gd name="T21" fmla="*/ 2147483647 h 1354"/>
                <a:gd name="T22" fmla="*/ 0 w 270"/>
                <a:gd name="T23" fmla="*/ 1813581371 h 1354"/>
                <a:gd name="T24" fmla="*/ 1238294850 w 270"/>
                <a:gd name="T25" fmla="*/ 576410862 h 1354"/>
                <a:gd name="T26" fmla="*/ 2147483647 w 270"/>
                <a:gd name="T27" fmla="*/ 576410862 h 1354"/>
                <a:gd name="T28" fmla="*/ 2147483647 w 270"/>
                <a:gd name="T29" fmla="*/ 0 h 1354"/>
                <a:gd name="T30" fmla="*/ 2147483647 w 270"/>
                <a:gd name="T31" fmla="*/ 576410862 h 1354"/>
                <a:gd name="T32" fmla="*/ 2147483647 w 270"/>
                <a:gd name="T33" fmla="*/ 801350955 h 1354"/>
                <a:gd name="T34" fmla="*/ 2147483647 w 270"/>
                <a:gd name="T35" fmla="*/ 1026291047 h 1354"/>
                <a:gd name="T36" fmla="*/ 2147483647 w 270"/>
                <a:gd name="T37" fmla="*/ 1602698160 h 1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0" h="1354">
                  <a:moveTo>
                    <a:pt x="172" y="114"/>
                  </a:moveTo>
                  <a:cubicBezTo>
                    <a:pt x="172" y="73"/>
                    <a:pt x="172" y="73"/>
                    <a:pt x="172"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4" y="1354"/>
                    <a:pt x="184" y="1354"/>
                    <a:pt x="184" y="1354"/>
                  </a:cubicBezTo>
                  <a:cubicBezTo>
                    <a:pt x="88" y="1354"/>
                    <a:pt x="88" y="1354"/>
                    <a:pt x="88" y="1354"/>
                  </a:cubicBezTo>
                  <a:cubicBezTo>
                    <a:pt x="39" y="1354"/>
                    <a:pt x="0" y="1314"/>
                    <a:pt x="0" y="1266"/>
                  </a:cubicBezTo>
                  <a:cubicBezTo>
                    <a:pt x="0" y="129"/>
                    <a:pt x="0" y="129"/>
                    <a:pt x="0" y="129"/>
                  </a:cubicBezTo>
                  <a:cubicBezTo>
                    <a:pt x="0" y="81"/>
                    <a:pt x="39" y="41"/>
                    <a:pt x="88" y="41"/>
                  </a:cubicBezTo>
                  <a:cubicBezTo>
                    <a:pt x="172" y="41"/>
                    <a:pt x="172" y="41"/>
                    <a:pt x="172" y="41"/>
                  </a:cubicBezTo>
                  <a:cubicBezTo>
                    <a:pt x="172" y="0"/>
                    <a:pt x="172" y="0"/>
                    <a:pt x="172" y="0"/>
                  </a:cubicBezTo>
                  <a:cubicBezTo>
                    <a:pt x="243" y="41"/>
                    <a:pt x="243" y="41"/>
                    <a:pt x="243" y="41"/>
                  </a:cubicBezTo>
                  <a:cubicBezTo>
                    <a:pt x="270" y="57"/>
                    <a:pt x="270" y="57"/>
                    <a:pt x="270" y="57"/>
                  </a:cubicBezTo>
                  <a:cubicBezTo>
                    <a:pt x="242" y="73"/>
                    <a:pt x="242" y="73"/>
                    <a:pt x="242" y="73"/>
                  </a:cubicBezTo>
                  <a:lnTo>
                    <a:pt x="172" y="114"/>
                  </a:ln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66" name="Freeform 15">
              <a:extLst>
                <a:ext uri="{FF2B5EF4-FFF2-40B4-BE49-F238E27FC236}">
                  <a16:creationId xmlns:a16="http://schemas.microsoft.com/office/drawing/2014/main" id="{B2C7280D-D63E-4FD6-A0A7-C5634300584C}"/>
                </a:ext>
              </a:extLst>
            </p:cNvPr>
            <p:cNvSpPr>
              <a:spLocks/>
            </p:cNvSpPr>
            <p:nvPr/>
          </p:nvSpPr>
          <p:spPr bwMode="auto">
            <a:xfrm>
              <a:off x="5640387" y="153987"/>
              <a:ext cx="1016000" cy="5081588"/>
            </a:xfrm>
            <a:custGeom>
              <a:avLst/>
              <a:gdLst>
                <a:gd name="T0" fmla="*/ 2147483647 w 271"/>
                <a:gd name="T1" fmla="*/ 1237664823 h 1355"/>
                <a:gd name="T2" fmla="*/ 2147483647 w 271"/>
                <a:gd name="T3" fmla="*/ 2147483647 h 1355"/>
                <a:gd name="T4" fmla="*/ 2147483647 w 271"/>
                <a:gd name="T5" fmla="*/ 2147483647 h 1355"/>
                <a:gd name="T6" fmla="*/ 1391503852 w 271"/>
                <a:gd name="T7" fmla="*/ 2147483647 h 1355"/>
                <a:gd name="T8" fmla="*/ 1391503852 w 271"/>
                <a:gd name="T9" fmla="*/ 2147483647 h 1355"/>
                <a:gd name="T10" fmla="*/ 365445077 w 271"/>
                <a:gd name="T11" fmla="*/ 2147483647 h 1355"/>
                <a:gd name="T12" fmla="*/ 0 w 271"/>
                <a:gd name="T13" fmla="*/ 2147483647 h 1355"/>
                <a:gd name="T14" fmla="*/ 407610952 w 271"/>
                <a:gd name="T15" fmla="*/ 2147483647 h 1355"/>
                <a:gd name="T16" fmla="*/ 1391503852 w 271"/>
                <a:gd name="T17" fmla="*/ 2147483647 h 1355"/>
                <a:gd name="T18" fmla="*/ 1391503852 w 271"/>
                <a:gd name="T19" fmla="*/ 2147483647 h 1355"/>
                <a:gd name="T20" fmla="*/ 2147483647 w 271"/>
                <a:gd name="T21" fmla="*/ 2147483647 h 1355"/>
                <a:gd name="T22" fmla="*/ 2147483647 w 271"/>
                <a:gd name="T23" fmla="*/ 2147483647 h 1355"/>
                <a:gd name="T24" fmla="*/ 2147483647 w 271"/>
                <a:gd name="T25" fmla="*/ 1237664823 h 1355"/>
                <a:gd name="T26" fmla="*/ 2147483647 w 271"/>
                <a:gd name="T27" fmla="*/ 450059936 h 1355"/>
                <a:gd name="T28" fmla="*/ 1180670731 w 271"/>
                <a:gd name="T29" fmla="*/ 450059936 h 1355"/>
                <a:gd name="T30" fmla="*/ 1574226391 w 271"/>
                <a:gd name="T31" fmla="*/ 225029968 h 1355"/>
                <a:gd name="T32" fmla="*/ 1194726022 w 271"/>
                <a:gd name="T33" fmla="*/ 0 h 1355"/>
                <a:gd name="T34" fmla="*/ 2147483647 w 271"/>
                <a:gd name="T35" fmla="*/ 0 h 1355"/>
                <a:gd name="T36" fmla="*/ 2147483647 w 271"/>
                <a:gd name="T37" fmla="*/ 1237664823 h 1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1355">
                  <a:moveTo>
                    <a:pt x="271" y="88"/>
                  </a:moveTo>
                  <a:cubicBezTo>
                    <a:pt x="271" y="1225"/>
                    <a:pt x="271" y="1225"/>
                    <a:pt x="271" y="1225"/>
                  </a:cubicBezTo>
                  <a:cubicBezTo>
                    <a:pt x="271" y="1273"/>
                    <a:pt x="231" y="1313"/>
                    <a:pt x="183" y="1313"/>
                  </a:cubicBezTo>
                  <a:cubicBezTo>
                    <a:pt x="99" y="1313"/>
                    <a:pt x="99" y="1313"/>
                    <a:pt x="99" y="1313"/>
                  </a:cubicBezTo>
                  <a:cubicBezTo>
                    <a:pt x="99" y="1355"/>
                    <a:pt x="99" y="1355"/>
                    <a:pt x="99" y="1355"/>
                  </a:cubicBezTo>
                  <a:cubicBezTo>
                    <a:pt x="26" y="1313"/>
                    <a:pt x="26" y="1313"/>
                    <a:pt x="26"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4" y="1281"/>
                    <a:pt x="239" y="1256"/>
                    <a:pt x="239" y="1225"/>
                  </a:cubicBezTo>
                  <a:cubicBezTo>
                    <a:pt x="239" y="88"/>
                    <a:pt x="239" y="88"/>
                    <a:pt x="239" y="88"/>
                  </a:cubicBezTo>
                  <a:cubicBezTo>
                    <a:pt x="239" y="57"/>
                    <a:pt x="214" y="32"/>
                    <a:pt x="183" y="32"/>
                  </a:cubicBezTo>
                  <a:cubicBezTo>
                    <a:pt x="84" y="32"/>
                    <a:pt x="84" y="32"/>
                    <a:pt x="84" y="32"/>
                  </a:cubicBezTo>
                  <a:cubicBezTo>
                    <a:pt x="112" y="16"/>
                    <a:pt x="112" y="16"/>
                    <a:pt x="112" y="16"/>
                  </a:cubicBezTo>
                  <a:cubicBezTo>
                    <a:pt x="85" y="0"/>
                    <a:pt x="85" y="0"/>
                    <a:pt x="85" y="0"/>
                  </a:cubicBezTo>
                  <a:cubicBezTo>
                    <a:pt x="183" y="0"/>
                    <a:pt x="183" y="0"/>
                    <a:pt x="183" y="0"/>
                  </a:cubicBezTo>
                  <a:cubicBezTo>
                    <a:pt x="231"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67" name="Freeform 16">
              <a:extLst>
                <a:ext uri="{FF2B5EF4-FFF2-40B4-BE49-F238E27FC236}">
                  <a16:creationId xmlns:a16="http://schemas.microsoft.com/office/drawing/2014/main" id="{4A531DC4-2324-45A9-BA52-2DD60FD33BF3}"/>
                </a:ext>
              </a:extLst>
            </p:cNvPr>
            <p:cNvSpPr>
              <a:spLocks/>
            </p:cNvSpPr>
            <p:nvPr/>
          </p:nvSpPr>
          <p:spPr bwMode="auto">
            <a:xfrm>
              <a:off x="6537325" y="0"/>
              <a:ext cx="1016000" cy="5076825"/>
            </a:xfrm>
            <a:custGeom>
              <a:avLst/>
              <a:gdLst>
                <a:gd name="T0" fmla="*/ 2147483647 w 271"/>
                <a:gd name="T1" fmla="*/ 1602698160 h 1354"/>
                <a:gd name="T2" fmla="*/ 2147483647 w 271"/>
                <a:gd name="T3" fmla="*/ 1026291047 h 1354"/>
                <a:gd name="T4" fmla="*/ 1236891897 w 271"/>
                <a:gd name="T5" fmla="*/ 1026291047 h 1354"/>
                <a:gd name="T6" fmla="*/ 449776827 w 271"/>
                <a:gd name="T7" fmla="*/ 1813581371 h 1354"/>
                <a:gd name="T8" fmla="*/ 449776827 w 271"/>
                <a:gd name="T9" fmla="*/ 2147483647 h 1354"/>
                <a:gd name="T10" fmla="*/ 1236891897 w 271"/>
                <a:gd name="T11" fmla="*/ 2147483647 h 1354"/>
                <a:gd name="T12" fmla="*/ 2147483647 w 271"/>
                <a:gd name="T13" fmla="*/ 2147483647 h 1354"/>
                <a:gd name="T14" fmla="*/ 2147483647 w 271"/>
                <a:gd name="T15" fmla="*/ 2147483647 h 1354"/>
                <a:gd name="T16" fmla="*/ 2147483647 w 271"/>
                <a:gd name="T17" fmla="*/ 2147483647 h 1354"/>
                <a:gd name="T18" fmla="*/ 1236891897 w 271"/>
                <a:gd name="T19" fmla="*/ 2147483647 h 1354"/>
                <a:gd name="T20" fmla="*/ 0 w 271"/>
                <a:gd name="T21" fmla="*/ 2147483647 h 1354"/>
                <a:gd name="T22" fmla="*/ 0 w 271"/>
                <a:gd name="T23" fmla="*/ 1813581371 h 1354"/>
                <a:gd name="T24" fmla="*/ 1236891897 w 271"/>
                <a:gd name="T25" fmla="*/ 576410862 h 1354"/>
                <a:gd name="T26" fmla="*/ 2147483647 w 271"/>
                <a:gd name="T27" fmla="*/ 576410862 h 1354"/>
                <a:gd name="T28" fmla="*/ 2147483647 w 271"/>
                <a:gd name="T29" fmla="*/ 0 h 1354"/>
                <a:gd name="T30" fmla="*/ 2147483647 w 271"/>
                <a:gd name="T31" fmla="*/ 576410862 h 1354"/>
                <a:gd name="T32" fmla="*/ 2147483647 w 271"/>
                <a:gd name="T33" fmla="*/ 801350955 h 1354"/>
                <a:gd name="T34" fmla="*/ 2147483647 w 271"/>
                <a:gd name="T35" fmla="*/ 1026291047 h 1354"/>
                <a:gd name="T36" fmla="*/ 2147483647 w 271"/>
                <a:gd name="T37" fmla="*/ 1602698160 h 1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1354">
                  <a:moveTo>
                    <a:pt x="172" y="114"/>
                  </a:moveTo>
                  <a:cubicBezTo>
                    <a:pt x="172" y="73"/>
                    <a:pt x="172" y="73"/>
                    <a:pt x="172"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187" y="1322"/>
                    <a:pt x="187" y="1322"/>
                    <a:pt x="187" y="1322"/>
                  </a:cubicBezTo>
                  <a:cubicBezTo>
                    <a:pt x="158" y="1339"/>
                    <a:pt x="158" y="1339"/>
                    <a:pt x="158" y="1339"/>
                  </a:cubicBezTo>
                  <a:cubicBezTo>
                    <a:pt x="185" y="1354"/>
                    <a:pt x="185" y="1354"/>
                    <a:pt x="185" y="1354"/>
                  </a:cubicBezTo>
                  <a:cubicBezTo>
                    <a:pt x="88" y="1354"/>
                    <a:pt x="88" y="1354"/>
                    <a:pt x="88" y="1354"/>
                  </a:cubicBezTo>
                  <a:cubicBezTo>
                    <a:pt x="40" y="1354"/>
                    <a:pt x="0" y="1314"/>
                    <a:pt x="0" y="1266"/>
                  </a:cubicBezTo>
                  <a:cubicBezTo>
                    <a:pt x="0" y="129"/>
                    <a:pt x="0" y="129"/>
                    <a:pt x="0" y="129"/>
                  </a:cubicBezTo>
                  <a:cubicBezTo>
                    <a:pt x="0" y="81"/>
                    <a:pt x="40" y="41"/>
                    <a:pt x="88" y="41"/>
                  </a:cubicBezTo>
                  <a:cubicBezTo>
                    <a:pt x="172" y="41"/>
                    <a:pt x="172" y="41"/>
                    <a:pt x="172" y="41"/>
                  </a:cubicBezTo>
                  <a:cubicBezTo>
                    <a:pt x="172" y="0"/>
                    <a:pt x="172" y="0"/>
                    <a:pt x="172" y="0"/>
                  </a:cubicBezTo>
                  <a:cubicBezTo>
                    <a:pt x="243" y="41"/>
                    <a:pt x="243" y="41"/>
                    <a:pt x="243" y="41"/>
                  </a:cubicBezTo>
                  <a:cubicBezTo>
                    <a:pt x="271" y="57"/>
                    <a:pt x="271" y="57"/>
                    <a:pt x="271" y="57"/>
                  </a:cubicBezTo>
                  <a:cubicBezTo>
                    <a:pt x="243" y="73"/>
                    <a:pt x="243" y="73"/>
                    <a:pt x="243" y="73"/>
                  </a:cubicBezTo>
                  <a:lnTo>
                    <a:pt x="172" y="114"/>
                  </a:ln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sp>
          <p:nvSpPr>
            <p:cNvPr id="68" name="Freeform 17">
              <a:extLst>
                <a:ext uri="{FF2B5EF4-FFF2-40B4-BE49-F238E27FC236}">
                  <a16:creationId xmlns:a16="http://schemas.microsoft.com/office/drawing/2014/main" id="{6B369C34-3E5A-43AC-96EB-53F0691B8CEE}"/>
                </a:ext>
              </a:extLst>
            </p:cNvPr>
            <p:cNvSpPr>
              <a:spLocks/>
            </p:cNvSpPr>
            <p:nvPr/>
          </p:nvSpPr>
          <p:spPr bwMode="auto">
            <a:xfrm>
              <a:off x="7129462" y="153987"/>
              <a:ext cx="1016000" cy="5081588"/>
            </a:xfrm>
            <a:custGeom>
              <a:avLst/>
              <a:gdLst>
                <a:gd name="T0" fmla="*/ 2147483647 w 271"/>
                <a:gd name="T1" fmla="*/ 1237664823 h 1355"/>
                <a:gd name="T2" fmla="*/ 2147483647 w 271"/>
                <a:gd name="T3" fmla="*/ 2147483647 h 1355"/>
                <a:gd name="T4" fmla="*/ 2147483647 w 271"/>
                <a:gd name="T5" fmla="*/ 2147483647 h 1355"/>
                <a:gd name="T6" fmla="*/ 1391503852 w 271"/>
                <a:gd name="T7" fmla="*/ 2147483647 h 1355"/>
                <a:gd name="T8" fmla="*/ 1391503852 w 271"/>
                <a:gd name="T9" fmla="*/ 2147483647 h 1355"/>
                <a:gd name="T10" fmla="*/ 379500369 w 271"/>
                <a:gd name="T11" fmla="*/ 2147483647 h 1355"/>
                <a:gd name="T12" fmla="*/ 0 w 271"/>
                <a:gd name="T13" fmla="*/ 2147483647 h 1355"/>
                <a:gd name="T14" fmla="*/ 407610952 w 271"/>
                <a:gd name="T15" fmla="*/ 2147483647 h 1355"/>
                <a:gd name="T16" fmla="*/ 1391503852 w 271"/>
                <a:gd name="T17" fmla="*/ 2147483647 h 1355"/>
                <a:gd name="T18" fmla="*/ 1391503852 w 271"/>
                <a:gd name="T19" fmla="*/ 2147483647 h 1355"/>
                <a:gd name="T20" fmla="*/ 2147483647 w 271"/>
                <a:gd name="T21" fmla="*/ 2147483647 h 1355"/>
                <a:gd name="T22" fmla="*/ 2147483647 w 271"/>
                <a:gd name="T23" fmla="*/ 2147483647 h 1355"/>
                <a:gd name="T24" fmla="*/ 2147483647 w 271"/>
                <a:gd name="T25" fmla="*/ 1237664823 h 1355"/>
                <a:gd name="T26" fmla="*/ 2147483647 w 271"/>
                <a:gd name="T27" fmla="*/ 450059936 h 1355"/>
                <a:gd name="T28" fmla="*/ 1194726022 w 271"/>
                <a:gd name="T29" fmla="*/ 450059936 h 1355"/>
                <a:gd name="T30" fmla="*/ 1588281683 w 271"/>
                <a:gd name="T31" fmla="*/ 225029968 h 1355"/>
                <a:gd name="T32" fmla="*/ 1194726022 w 271"/>
                <a:gd name="T33" fmla="*/ 0 h 1355"/>
                <a:gd name="T34" fmla="*/ 2147483647 w 271"/>
                <a:gd name="T35" fmla="*/ 0 h 1355"/>
                <a:gd name="T36" fmla="*/ 2147483647 w 271"/>
                <a:gd name="T37" fmla="*/ 1237664823 h 1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1355">
                  <a:moveTo>
                    <a:pt x="271" y="88"/>
                  </a:moveTo>
                  <a:cubicBezTo>
                    <a:pt x="271" y="1225"/>
                    <a:pt x="271" y="1225"/>
                    <a:pt x="271" y="1225"/>
                  </a:cubicBezTo>
                  <a:cubicBezTo>
                    <a:pt x="271" y="1273"/>
                    <a:pt x="232" y="1313"/>
                    <a:pt x="183" y="1313"/>
                  </a:cubicBezTo>
                  <a:cubicBezTo>
                    <a:pt x="99" y="1313"/>
                    <a:pt x="99" y="1313"/>
                    <a:pt x="99" y="1313"/>
                  </a:cubicBezTo>
                  <a:cubicBezTo>
                    <a:pt x="99" y="1355"/>
                    <a:pt x="99" y="1355"/>
                    <a:pt x="99" y="1355"/>
                  </a:cubicBezTo>
                  <a:cubicBezTo>
                    <a:pt x="27" y="1313"/>
                    <a:pt x="27" y="1313"/>
                    <a:pt x="27"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183" y="1281"/>
                    <a:pt x="183" y="1281"/>
                    <a:pt x="183" y="1281"/>
                  </a:cubicBezTo>
                  <a:cubicBezTo>
                    <a:pt x="214" y="1281"/>
                    <a:pt x="239" y="1256"/>
                    <a:pt x="239" y="1225"/>
                  </a:cubicBezTo>
                  <a:cubicBezTo>
                    <a:pt x="239" y="88"/>
                    <a:pt x="239" y="88"/>
                    <a:pt x="239" y="88"/>
                  </a:cubicBezTo>
                  <a:cubicBezTo>
                    <a:pt x="239" y="57"/>
                    <a:pt x="214" y="32"/>
                    <a:pt x="183" y="32"/>
                  </a:cubicBezTo>
                  <a:cubicBezTo>
                    <a:pt x="85" y="32"/>
                    <a:pt x="85" y="32"/>
                    <a:pt x="85" y="32"/>
                  </a:cubicBezTo>
                  <a:cubicBezTo>
                    <a:pt x="113" y="16"/>
                    <a:pt x="113" y="16"/>
                    <a:pt x="113" y="16"/>
                  </a:cubicBezTo>
                  <a:cubicBezTo>
                    <a:pt x="85" y="0"/>
                    <a:pt x="85" y="0"/>
                    <a:pt x="85" y="0"/>
                  </a:cubicBezTo>
                  <a:cubicBezTo>
                    <a:pt x="183" y="0"/>
                    <a:pt x="183" y="0"/>
                    <a:pt x="183" y="0"/>
                  </a:cubicBezTo>
                  <a:cubicBezTo>
                    <a:pt x="232" y="0"/>
                    <a:pt x="271" y="40"/>
                    <a:pt x="271" y="88"/>
                  </a:cubicBezTo>
                  <a:close/>
                </a:path>
              </a:pathLst>
            </a:custGeom>
            <a:solidFill>
              <a:srgbClr val="777777"/>
            </a:solidFill>
            <a:ln w="9525" cap="flat" cmpd="sng" algn="ctr">
              <a:solidFill>
                <a:srgbClr val="606060"/>
              </a:solidFill>
              <a:prstDash val="solid"/>
              <a:round/>
              <a:headEnd type="none" w="med" len="med"/>
              <a:tailEnd type="none" w="med" len="med"/>
            </a:ln>
          </p:spPr>
          <p:txBody>
            <a:bodyPr lIns="82124" tIns="41061" rIns="82124" bIns="41061" anchor="ctr"/>
            <a:lstStyle/>
            <a:p>
              <a:endParaRPr lang="en-US"/>
            </a:p>
          </p:txBody>
        </p:sp>
        <p:grpSp>
          <p:nvGrpSpPr>
            <p:cNvPr id="69" name="Group 68">
              <a:extLst>
                <a:ext uri="{FF2B5EF4-FFF2-40B4-BE49-F238E27FC236}">
                  <a16:creationId xmlns:a16="http://schemas.microsoft.com/office/drawing/2014/main" id="{8986709E-B25F-450D-A5EF-C0B03FD30A37}"/>
                </a:ext>
              </a:extLst>
            </p:cNvPr>
            <p:cNvGrpSpPr>
              <a:grpSpLocks/>
            </p:cNvGrpSpPr>
            <p:nvPr/>
          </p:nvGrpSpPr>
          <p:grpSpPr bwMode="auto">
            <a:xfrm>
              <a:off x="7377112" y="596900"/>
              <a:ext cx="1335088" cy="4027487"/>
              <a:chOff x="7377112" y="596900"/>
              <a:chExt cx="1335088" cy="4027488"/>
            </a:xfrm>
          </p:grpSpPr>
          <p:sp>
            <p:nvSpPr>
              <p:cNvPr id="90" name="Freeform 18">
                <a:extLst>
                  <a:ext uri="{FF2B5EF4-FFF2-40B4-BE49-F238E27FC236}">
                    <a16:creationId xmlns:a16="http://schemas.microsoft.com/office/drawing/2014/main" id="{BB0A950A-884C-4595-A172-93B3CDAA8E5B}"/>
                  </a:ext>
                </a:extLst>
              </p:cNvPr>
              <p:cNvSpPr>
                <a:spLocks/>
              </p:cNvSpPr>
              <p:nvPr/>
            </p:nvSpPr>
            <p:spPr bwMode="auto">
              <a:xfrm>
                <a:off x="7377112" y="596900"/>
                <a:ext cx="1335088" cy="4027488"/>
              </a:xfrm>
              <a:custGeom>
                <a:avLst/>
                <a:gdLst>
                  <a:gd name="T0" fmla="*/ 284 w 356"/>
                  <a:gd name="T1" fmla="*/ 0 h 1074"/>
                  <a:gd name="T2" fmla="*/ 72 w 356"/>
                  <a:gd name="T3" fmla="*/ 0 h 1074"/>
                  <a:gd name="T4" fmla="*/ 0 w 356"/>
                  <a:gd name="T5" fmla="*/ 72 h 1074"/>
                  <a:gd name="T6" fmla="*/ 0 w 356"/>
                  <a:gd name="T7" fmla="*/ 1002 h 1074"/>
                  <a:gd name="T8" fmla="*/ 72 w 356"/>
                  <a:gd name="T9" fmla="*/ 1074 h 1074"/>
                  <a:gd name="T10" fmla="*/ 284 w 356"/>
                  <a:gd name="T11" fmla="*/ 1074 h 1074"/>
                  <a:gd name="T12" fmla="*/ 356 w 356"/>
                  <a:gd name="T13" fmla="*/ 1002 h 1074"/>
                  <a:gd name="T14" fmla="*/ 356 w 356"/>
                  <a:gd name="T15" fmla="*/ 72 h 1074"/>
                  <a:gd name="T16" fmla="*/ 284 w 356"/>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1074">
                    <a:moveTo>
                      <a:pt x="284" y="0"/>
                    </a:moveTo>
                    <a:cubicBezTo>
                      <a:pt x="72" y="0"/>
                      <a:pt x="72" y="0"/>
                      <a:pt x="72" y="0"/>
                    </a:cubicBezTo>
                    <a:cubicBezTo>
                      <a:pt x="33" y="0"/>
                      <a:pt x="0" y="32"/>
                      <a:pt x="0" y="72"/>
                    </a:cubicBezTo>
                    <a:cubicBezTo>
                      <a:pt x="0" y="1002"/>
                      <a:pt x="0" y="1002"/>
                      <a:pt x="0" y="1002"/>
                    </a:cubicBezTo>
                    <a:cubicBezTo>
                      <a:pt x="0" y="1042"/>
                      <a:pt x="33" y="1074"/>
                      <a:pt x="72" y="1074"/>
                    </a:cubicBezTo>
                    <a:cubicBezTo>
                      <a:pt x="284" y="1074"/>
                      <a:pt x="284" y="1074"/>
                      <a:pt x="284" y="1074"/>
                    </a:cubicBezTo>
                    <a:cubicBezTo>
                      <a:pt x="324" y="1074"/>
                      <a:pt x="356" y="1042"/>
                      <a:pt x="356" y="1002"/>
                    </a:cubicBezTo>
                    <a:cubicBezTo>
                      <a:pt x="356" y="72"/>
                      <a:pt x="356" y="72"/>
                      <a:pt x="356" y="72"/>
                    </a:cubicBezTo>
                    <a:cubicBezTo>
                      <a:pt x="356" y="32"/>
                      <a:pt x="324" y="0"/>
                      <a:pt x="284" y="0"/>
                    </a:cubicBezTo>
                    <a:close/>
                  </a:path>
                </a:pathLst>
              </a:custGeom>
              <a:solidFill>
                <a:srgbClr val="0070C0"/>
              </a:solidFill>
              <a:ln w="9525" cap="flat" cmpd="sng" algn="ctr">
                <a:solidFill>
                  <a:srgbClr val="06CEC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endParaRPr lang="en-US"/>
              </a:p>
            </p:txBody>
          </p:sp>
          <p:sp>
            <p:nvSpPr>
              <p:cNvPr id="91" name="Freeform 24">
                <a:extLst>
                  <a:ext uri="{FF2B5EF4-FFF2-40B4-BE49-F238E27FC236}">
                    <a16:creationId xmlns:a16="http://schemas.microsoft.com/office/drawing/2014/main" id="{69E79C7E-32A0-4F66-AEA3-8A60EBE28717}"/>
                  </a:ext>
                </a:extLst>
              </p:cNvPr>
              <p:cNvSpPr>
                <a:spLocks/>
              </p:cNvSpPr>
              <p:nvPr/>
            </p:nvSpPr>
            <p:spPr bwMode="auto">
              <a:xfrm>
                <a:off x="7377112" y="596900"/>
                <a:ext cx="1335088" cy="4027488"/>
              </a:xfrm>
              <a:custGeom>
                <a:avLst/>
                <a:gdLst>
                  <a:gd name="T0" fmla="*/ 2147483647 w 356"/>
                  <a:gd name="T1" fmla="*/ 0 h 1074"/>
                  <a:gd name="T2" fmla="*/ 0 w 356"/>
                  <a:gd name="T3" fmla="*/ 2147483647 h 1074"/>
                  <a:gd name="T4" fmla="*/ 1012634246 w 356"/>
                  <a:gd name="T5" fmla="*/ 2147483647 h 1074"/>
                  <a:gd name="T6" fmla="*/ 2147483647 w 356"/>
                  <a:gd name="T7" fmla="*/ 2147483647 h 1074"/>
                  <a:gd name="T8" fmla="*/ 2147483647 w 356"/>
                  <a:gd name="T9" fmla="*/ 2147483647 h 1074"/>
                  <a:gd name="T10" fmla="*/ 2147483647 w 356"/>
                  <a:gd name="T11" fmla="*/ 1012493233 h 1074"/>
                  <a:gd name="T12" fmla="*/ 2147483647 w 356"/>
                  <a:gd name="T13" fmla="*/ 0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 h="1074">
                    <a:moveTo>
                      <a:pt x="284" y="0"/>
                    </a:moveTo>
                    <a:cubicBezTo>
                      <a:pt x="0" y="1002"/>
                      <a:pt x="0" y="1002"/>
                      <a:pt x="0" y="1002"/>
                    </a:cubicBezTo>
                    <a:cubicBezTo>
                      <a:pt x="0" y="1042"/>
                      <a:pt x="33" y="1074"/>
                      <a:pt x="72" y="1074"/>
                    </a:cubicBezTo>
                    <a:cubicBezTo>
                      <a:pt x="284" y="1074"/>
                      <a:pt x="284" y="1074"/>
                      <a:pt x="284" y="1074"/>
                    </a:cubicBezTo>
                    <a:cubicBezTo>
                      <a:pt x="324" y="1074"/>
                      <a:pt x="356" y="1042"/>
                      <a:pt x="356" y="1002"/>
                    </a:cubicBezTo>
                    <a:cubicBezTo>
                      <a:pt x="356" y="72"/>
                      <a:pt x="356" y="72"/>
                      <a:pt x="356" y="72"/>
                    </a:cubicBezTo>
                    <a:cubicBezTo>
                      <a:pt x="356" y="32"/>
                      <a:pt x="324" y="0"/>
                      <a:pt x="28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0" name="Group 69">
              <a:extLst>
                <a:ext uri="{FF2B5EF4-FFF2-40B4-BE49-F238E27FC236}">
                  <a16:creationId xmlns:a16="http://schemas.microsoft.com/office/drawing/2014/main" id="{BD62DFB6-0C7A-4149-8780-B759FB7F1144}"/>
                </a:ext>
              </a:extLst>
            </p:cNvPr>
            <p:cNvGrpSpPr>
              <a:grpSpLocks/>
            </p:cNvGrpSpPr>
            <p:nvPr/>
          </p:nvGrpSpPr>
          <p:grpSpPr bwMode="auto">
            <a:xfrm>
              <a:off x="5903912" y="596900"/>
              <a:ext cx="1346200" cy="4027487"/>
              <a:chOff x="5903912" y="596900"/>
              <a:chExt cx="1346200" cy="4027488"/>
            </a:xfrm>
          </p:grpSpPr>
          <p:sp>
            <p:nvSpPr>
              <p:cNvPr id="88" name="Freeform 19">
                <a:extLst>
                  <a:ext uri="{FF2B5EF4-FFF2-40B4-BE49-F238E27FC236}">
                    <a16:creationId xmlns:a16="http://schemas.microsoft.com/office/drawing/2014/main" id="{12BEE96F-9FA0-48A6-942D-8E3BF5048408}"/>
                  </a:ext>
                </a:extLst>
              </p:cNvPr>
              <p:cNvSpPr>
                <a:spLocks/>
              </p:cNvSpPr>
              <p:nvPr/>
            </p:nvSpPr>
            <p:spPr bwMode="auto">
              <a:xfrm>
                <a:off x="5903912" y="596900"/>
                <a:ext cx="1346200" cy="4027488"/>
              </a:xfrm>
              <a:custGeom>
                <a:avLst/>
                <a:gdLst>
                  <a:gd name="T0" fmla="*/ 287 w 359"/>
                  <a:gd name="T1" fmla="*/ 0 h 1074"/>
                  <a:gd name="T2" fmla="*/ 72 w 359"/>
                  <a:gd name="T3" fmla="*/ 0 h 1074"/>
                  <a:gd name="T4" fmla="*/ 0 w 359"/>
                  <a:gd name="T5" fmla="*/ 72 h 1074"/>
                  <a:gd name="T6" fmla="*/ 0 w 359"/>
                  <a:gd name="T7" fmla="*/ 1002 h 1074"/>
                  <a:gd name="T8" fmla="*/ 72 w 359"/>
                  <a:gd name="T9" fmla="*/ 1074 h 1074"/>
                  <a:gd name="T10" fmla="*/ 287 w 359"/>
                  <a:gd name="T11" fmla="*/ 1074 h 1074"/>
                  <a:gd name="T12" fmla="*/ 359 w 359"/>
                  <a:gd name="T13" fmla="*/ 1002 h 1074"/>
                  <a:gd name="T14" fmla="*/ 359 w 359"/>
                  <a:gd name="T15" fmla="*/ 72 h 1074"/>
                  <a:gd name="T16" fmla="*/ 287 w 35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074">
                    <a:moveTo>
                      <a:pt x="287" y="0"/>
                    </a:moveTo>
                    <a:cubicBezTo>
                      <a:pt x="72" y="0"/>
                      <a:pt x="72" y="0"/>
                      <a:pt x="72" y="0"/>
                    </a:cubicBezTo>
                    <a:cubicBezTo>
                      <a:pt x="32" y="0"/>
                      <a:pt x="0" y="32"/>
                      <a:pt x="0" y="72"/>
                    </a:cubicBez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chemeClr val="accent1">
                  <a:lumMod val="75000"/>
                </a:schemeClr>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endParaRPr lang="en-US" dirty="0"/>
              </a:p>
            </p:txBody>
          </p:sp>
          <p:sp>
            <p:nvSpPr>
              <p:cNvPr id="89" name="Freeform 25">
                <a:extLst>
                  <a:ext uri="{FF2B5EF4-FFF2-40B4-BE49-F238E27FC236}">
                    <a16:creationId xmlns:a16="http://schemas.microsoft.com/office/drawing/2014/main" id="{B9D68351-DECC-483F-AC80-D7E489BBA5AF}"/>
                  </a:ext>
                </a:extLst>
              </p:cNvPr>
              <p:cNvSpPr>
                <a:spLocks/>
              </p:cNvSpPr>
              <p:nvPr/>
            </p:nvSpPr>
            <p:spPr bwMode="auto">
              <a:xfrm>
                <a:off x="5903912" y="596900"/>
                <a:ext cx="1346200" cy="4027488"/>
              </a:xfrm>
              <a:custGeom>
                <a:avLst/>
                <a:gdLst>
                  <a:gd name="T0" fmla="*/ 2147483647 w 359"/>
                  <a:gd name="T1" fmla="*/ 0 h 1074"/>
                  <a:gd name="T2" fmla="*/ 0 w 359"/>
                  <a:gd name="T3" fmla="*/ 2147483647 h 1074"/>
                  <a:gd name="T4" fmla="*/ 1012424897 w 359"/>
                  <a:gd name="T5" fmla="*/ 2147483647 h 1074"/>
                  <a:gd name="T6" fmla="*/ 2147483647 w 359"/>
                  <a:gd name="T7" fmla="*/ 2147483647 h 1074"/>
                  <a:gd name="T8" fmla="*/ 2147483647 w 359"/>
                  <a:gd name="T9" fmla="*/ 2147483647 h 1074"/>
                  <a:gd name="T10" fmla="*/ 2147483647 w 359"/>
                  <a:gd name="T11" fmla="*/ 1012493233 h 1074"/>
                  <a:gd name="T12" fmla="*/ 2147483647 w 359"/>
                  <a:gd name="T13" fmla="*/ 0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1074">
                    <a:moveTo>
                      <a:pt x="287" y="0"/>
                    </a:move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dirty="0"/>
              </a:p>
            </p:txBody>
          </p:sp>
        </p:grpSp>
        <p:grpSp>
          <p:nvGrpSpPr>
            <p:cNvPr id="71" name="Group 70">
              <a:extLst>
                <a:ext uri="{FF2B5EF4-FFF2-40B4-BE49-F238E27FC236}">
                  <a16:creationId xmlns:a16="http://schemas.microsoft.com/office/drawing/2014/main" id="{07D45265-E454-4D8A-AE21-589AB5646561}"/>
                </a:ext>
              </a:extLst>
            </p:cNvPr>
            <p:cNvGrpSpPr>
              <a:grpSpLocks/>
            </p:cNvGrpSpPr>
            <p:nvPr/>
          </p:nvGrpSpPr>
          <p:grpSpPr bwMode="auto">
            <a:xfrm>
              <a:off x="4425950" y="596900"/>
              <a:ext cx="1346200" cy="4027487"/>
              <a:chOff x="4425950" y="596900"/>
              <a:chExt cx="1346200" cy="4027488"/>
            </a:xfrm>
          </p:grpSpPr>
          <p:sp>
            <p:nvSpPr>
              <p:cNvPr id="86" name="Freeform 20">
                <a:extLst>
                  <a:ext uri="{FF2B5EF4-FFF2-40B4-BE49-F238E27FC236}">
                    <a16:creationId xmlns:a16="http://schemas.microsoft.com/office/drawing/2014/main" id="{C2BC70A3-DA3D-4231-9135-46EB16A2D29C}"/>
                  </a:ext>
                </a:extLst>
              </p:cNvPr>
              <p:cNvSpPr>
                <a:spLocks/>
              </p:cNvSpPr>
              <p:nvPr/>
            </p:nvSpPr>
            <p:spPr bwMode="auto">
              <a:xfrm>
                <a:off x="4425950" y="596900"/>
                <a:ext cx="1346200" cy="4027488"/>
              </a:xfrm>
              <a:custGeom>
                <a:avLst/>
                <a:gdLst>
                  <a:gd name="T0" fmla="*/ 287 w 359"/>
                  <a:gd name="T1" fmla="*/ 0 h 1074"/>
                  <a:gd name="T2" fmla="*/ 72 w 359"/>
                  <a:gd name="T3" fmla="*/ 0 h 1074"/>
                  <a:gd name="T4" fmla="*/ 0 w 359"/>
                  <a:gd name="T5" fmla="*/ 72 h 1074"/>
                  <a:gd name="T6" fmla="*/ 0 w 359"/>
                  <a:gd name="T7" fmla="*/ 1002 h 1074"/>
                  <a:gd name="T8" fmla="*/ 72 w 359"/>
                  <a:gd name="T9" fmla="*/ 1074 h 1074"/>
                  <a:gd name="T10" fmla="*/ 287 w 359"/>
                  <a:gd name="T11" fmla="*/ 1074 h 1074"/>
                  <a:gd name="T12" fmla="*/ 359 w 359"/>
                  <a:gd name="T13" fmla="*/ 1002 h 1074"/>
                  <a:gd name="T14" fmla="*/ 359 w 359"/>
                  <a:gd name="T15" fmla="*/ 72 h 1074"/>
                  <a:gd name="T16" fmla="*/ 287 w 35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074">
                    <a:moveTo>
                      <a:pt x="287" y="0"/>
                    </a:moveTo>
                    <a:cubicBezTo>
                      <a:pt x="72" y="0"/>
                      <a:pt x="72" y="0"/>
                      <a:pt x="72" y="0"/>
                    </a:cubicBezTo>
                    <a:cubicBezTo>
                      <a:pt x="32" y="0"/>
                      <a:pt x="0" y="32"/>
                      <a:pt x="0" y="72"/>
                    </a:cubicBez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rgbClr val="0000FF"/>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endParaRPr lang="en-US"/>
              </a:p>
            </p:txBody>
          </p:sp>
          <p:sp>
            <p:nvSpPr>
              <p:cNvPr id="87" name="Freeform 26">
                <a:extLst>
                  <a:ext uri="{FF2B5EF4-FFF2-40B4-BE49-F238E27FC236}">
                    <a16:creationId xmlns:a16="http://schemas.microsoft.com/office/drawing/2014/main" id="{A86E12B5-7036-475E-8760-F23166BC34D3}"/>
                  </a:ext>
                </a:extLst>
              </p:cNvPr>
              <p:cNvSpPr>
                <a:spLocks/>
              </p:cNvSpPr>
              <p:nvPr/>
            </p:nvSpPr>
            <p:spPr bwMode="auto">
              <a:xfrm>
                <a:off x="4425950" y="596900"/>
                <a:ext cx="1346200" cy="4027488"/>
              </a:xfrm>
              <a:custGeom>
                <a:avLst/>
                <a:gdLst>
                  <a:gd name="T0" fmla="*/ 2147483647 w 359"/>
                  <a:gd name="T1" fmla="*/ 0 h 1074"/>
                  <a:gd name="T2" fmla="*/ 0 w 359"/>
                  <a:gd name="T3" fmla="*/ 2147483647 h 1074"/>
                  <a:gd name="T4" fmla="*/ 1012424897 w 359"/>
                  <a:gd name="T5" fmla="*/ 2147483647 h 1074"/>
                  <a:gd name="T6" fmla="*/ 2147483647 w 359"/>
                  <a:gd name="T7" fmla="*/ 2147483647 h 1074"/>
                  <a:gd name="T8" fmla="*/ 2147483647 w 359"/>
                  <a:gd name="T9" fmla="*/ 2147483647 h 1074"/>
                  <a:gd name="T10" fmla="*/ 2147483647 w 359"/>
                  <a:gd name="T11" fmla="*/ 1012493233 h 1074"/>
                  <a:gd name="T12" fmla="*/ 2147483647 w 359"/>
                  <a:gd name="T13" fmla="*/ 0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1074">
                    <a:moveTo>
                      <a:pt x="287" y="0"/>
                    </a:move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gradFill rotWithShape="1">
                <a:gsLst>
                  <a:gs pos="0">
                    <a:srgbClr val="01315D">
                      <a:alpha val="28998"/>
                    </a:srgb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 name="Group 71">
              <a:extLst>
                <a:ext uri="{FF2B5EF4-FFF2-40B4-BE49-F238E27FC236}">
                  <a16:creationId xmlns:a16="http://schemas.microsoft.com/office/drawing/2014/main" id="{E03E7173-0D46-43B6-921E-EE90DA095D12}"/>
                </a:ext>
              </a:extLst>
            </p:cNvPr>
            <p:cNvGrpSpPr>
              <a:grpSpLocks/>
            </p:cNvGrpSpPr>
            <p:nvPr/>
          </p:nvGrpSpPr>
          <p:grpSpPr bwMode="auto">
            <a:xfrm>
              <a:off x="2925598" y="626282"/>
              <a:ext cx="1395904" cy="4027487"/>
              <a:chOff x="2925598" y="626282"/>
              <a:chExt cx="1395904" cy="4027488"/>
            </a:xfrm>
          </p:grpSpPr>
          <p:sp>
            <p:nvSpPr>
              <p:cNvPr id="84" name="Freeform 21">
                <a:extLst>
                  <a:ext uri="{FF2B5EF4-FFF2-40B4-BE49-F238E27FC236}">
                    <a16:creationId xmlns:a16="http://schemas.microsoft.com/office/drawing/2014/main" id="{35556636-CC45-4EEA-B754-A297C31AE12E}"/>
                  </a:ext>
                </a:extLst>
              </p:cNvPr>
              <p:cNvSpPr>
                <a:spLocks/>
              </p:cNvSpPr>
              <p:nvPr/>
            </p:nvSpPr>
            <p:spPr bwMode="auto">
              <a:xfrm>
                <a:off x="2925598" y="626282"/>
                <a:ext cx="1346200" cy="4027488"/>
              </a:xfrm>
              <a:custGeom>
                <a:avLst/>
                <a:gdLst>
                  <a:gd name="T0" fmla="*/ 287 w 359"/>
                  <a:gd name="T1" fmla="*/ 0 h 1074"/>
                  <a:gd name="T2" fmla="*/ 72 w 359"/>
                  <a:gd name="T3" fmla="*/ 0 h 1074"/>
                  <a:gd name="T4" fmla="*/ 0 w 359"/>
                  <a:gd name="T5" fmla="*/ 72 h 1074"/>
                  <a:gd name="T6" fmla="*/ 0 w 359"/>
                  <a:gd name="T7" fmla="*/ 1002 h 1074"/>
                  <a:gd name="T8" fmla="*/ 72 w 359"/>
                  <a:gd name="T9" fmla="*/ 1074 h 1074"/>
                  <a:gd name="T10" fmla="*/ 287 w 359"/>
                  <a:gd name="T11" fmla="*/ 1074 h 1074"/>
                  <a:gd name="T12" fmla="*/ 359 w 359"/>
                  <a:gd name="T13" fmla="*/ 1002 h 1074"/>
                  <a:gd name="T14" fmla="*/ 359 w 359"/>
                  <a:gd name="T15" fmla="*/ 72 h 1074"/>
                  <a:gd name="T16" fmla="*/ 287 w 35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074">
                    <a:moveTo>
                      <a:pt x="287" y="0"/>
                    </a:moveTo>
                    <a:cubicBezTo>
                      <a:pt x="72" y="0"/>
                      <a:pt x="72" y="0"/>
                      <a:pt x="72" y="0"/>
                    </a:cubicBezTo>
                    <a:cubicBezTo>
                      <a:pt x="32" y="0"/>
                      <a:pt x="0" y="32"/>
                      <a:pt x="0" y="72"/>
                    </a:cubicBez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rgbClr val="000066"/>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endParaRPr lang="en-US"/>
              </a:p>
            </p:txBody>
          </p:sp>
          <p:sp>
            <p:nvSpPr>
              <p:cNvPr id="85" name="Freeform 27">
                <a:extLst>
                  <a:ext uri="{FF2B5EF4-FFF2-40B4-BE49-F238E27FC236}">
                    <a16:creationId xmlns:a16="http://schemas.microsoft.com/office/drawing/2014/main" id="{8057679D-3AE9-46EA-ADE0-AEDFC356A405}"/>
                  </a:ext>
                </a:extLst>
              </p:cNvPr>
              <p:cNvSpPr>
                <a:spLocks/>
              </p:cNvSpPr>
              <p:nvPr/>
            </p:nvSpPr>
            <p:spPr bwMode="auto">
              <a:xfrm>
                <a:off x="2975302" y="626282"/>
                <a:ext cx="1346200" cy="4027488"/>
              </a:xfrm>
              <a:custGeom>
                <a:avLst/>
                <a:gdLst>
                  <a:gd name="T0" fmla="*/ 2147483647 w 359"/>
                  <a:gd name="T1" fmla="*/ 0 h 1074"/>
                  <a:gd name="T2" fmla="*/ 0 w 359"/>
                  <a:gd name="T3" fmla="*/ 2147483647 h 1074"/>
                  <a:gd name="T4" fmla="*/ 1012424897 w 359"/>
                  <a:gd name="T5" fmla="*/ 2147483647 h 1074"/>
                  <a:gd name="T6" fmla="*/ 2147483647 w 359"/>
                  <a:gd name="T7" fmla="*/ 2147483647 h 1074"/>
                  <a:gd name="T8" fmla="*/ 2147483647 w 359"/>
                  <a:gd name="T9" fmla="*/ 2147483647 h 1074"/>
                  <a:gd name="T10" fmla="*/ 2147483647 w 359"/>
                  <a:gd name="T11" fmla="*/ 1012493233 h 1074"/>
                  <a:gd name="T12" fmla="*/ 2147483647 w 359"/>
                  <a:gd name="T13" fmla="*/ 0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1074">
                    <a:moveTo>
                      <a:pt x="287" y="0"/>
                    </a:move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 name="Group 72">
              <a:extLst>
                <a:ext uri="{FF2B5EF4-FFF2-40B4-BE49-F238E27FC236}">
                  <a16:creationId xmlns:a16="http://schemas.microsoft.com/office/drawing/2014/main" id="{9B5780F6-2AC2-42BE-A19E-D6D423218E9D}"/>
                </a:ext>
              </a:extLst>
            </p:cNvPr>
            <p:cNvGrpSpPr>
              <a:grpSpLocks/>
            </p:cNvGrpSpPr>
            <p:nvPr/>
          </p:nvGrpSpPr>
          <p:grpSpPr bwMode="auto">
            <a:xfrm>
              <a:off x="1474787" y="596900"/>
              <a:ext cx="1346200" cy="4027487"/>
              <a:chOff x="1474787" y="596900"/>
              <a:chExt cx="1346200" cy="4027488"/>
            </a:xfrm>
          </p:grpSpPr>
          <p:sp>
            <p:nvSpPr>
              <p:cNvPr id="82" name="Freeform 22">
                <a:extLst>
                  <a:ext uri="{FF2B5EF4-FFF2-40B4-BE49-F238E27FC236}">
                    <a16:creationId xmlns:a16="http://schemas.microsoft.com/office/drawing/2014/main" id="{967EDB20-417C-46E3-943A-D46F7A7A73F8}"/>
                  </a:ext>
                </a:extLst>
              </p:cNvPr>
              <p:cNvSpPr>
                <a:spLocks/>
              </p:cNvSpPr>
              <p:nvPr/>
            </p:nvSpPr>
            <p:spPr bwMode="auto">
              <a:xfrm>
                <a:off x="1474787" y="596900"/>
                <a:ext cx="1346200" cy="4027488"/>
              </a:xfrm>
              <a:custGeom>
                <a:avLst/>
                <a:gdLst>
                  <a:gd name="T0" fmla="*/ 287 w 359"/>
                  <a:gd name="T1" fmla="*/ 0 h 1074"/>
                  <a:gd name="T2" fmla="*/ 72 w 359"/>
                  <a:gd name="T3" fmla="*/ 0 h 1074"/>
                  <a:gd name="T4" fmla="*/ 0 w 359"/>
                  <a:gd name="T5" fmla="*/ 72 h 1074"/>
                  <a:gd name="T6" fmla="*/ 0 w 359"/>
                  <a:gd name="T7" fmla="*/ 1002 h 1074"/>
                  <a:gd name="T8" fmla="*/ 72 w 359"/>
                  <a:gd name="T9" fmla="*/ 1074 h 1074"/>
                  <a:gd name="T10" fmla="*/ 287 w 359"/>
                  <a:gd name="T11" fmla="*/ 1074 h 1074"/>
                  <a:gd name="T12" fmla="*/ 359 w 359"/>
                  <a:gd name="T13" fmla="*/ 1002 h 1074"/>
                  <a:gd name="T14" fmla="*/ 359 w 359"/>
                  <a:gd name="T15" fmla="*/ 72 h 1074"/>
                  <a:gd name="T16" fmla="*/ 287 w 35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074">
                    <a:moveTo>
                      <a:pt x="287" y="0"/>
                    </a:moveTo>
                    <a:cubicBezTo>
                      <a:pt x="72" y="0"/>
                      <a:pt x="72" y="0"/>
                      <a:pt x="72" y="0"/>
                    </a:cubicBezTo>
                    <a:cubicBezTo>
                      <a:pt x="32" y="0"/>
                      <a:pt x="0" y="32"/>
                      <a:pt x="0" y="72"/>
                    </a:cubicBez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rgbClr val="002060"/>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endParaRPr lang="en-US"/>
              </a:p>
            </p:txBody>
          </p:sp>
          <p:sp>
            <p:nvSpPr>
              <p:cNvPr id="83" name="Freeform 28">
                <a:extLst>
                  <a:ext uri="{FF2B5EF4-FFF2-40B4-BE49-F238E27FC236}">
                    <a16:creationId xmlns:a16="http://schemas.microsoft.com/office/drawing/2014/main" id="{F3217A9E-DE0A-4E19-9B3F-23B249E122CB}"/>
                  </a:ext>
                </a:extLst>
              </p:cNvPr>
              <p:cNvSpPr>
                <a:spLocks/>
              </p:cNvSpPr>
              <p:nvPr/>
            </p:nvSpPr>
            <p:spPr bwMode="auto">
              <a:xfrm>
                <a:off x="1474787" y="596900"/>
                <a:ext cx="1346200" cy="4027488"/>
              </a:xfrm>
              <a:custGeom>
                <a:avLst/>
                <a:gdLst>
                  <a:gd name="T0" fmla="*/ 2147483647 w 359"/>
                  <a:gd name="T1" fmla="*/ 0 h 1074"/>
                  <a:gd name="T2" fmla="*/ 0 w 359"/>
                  <a:gd name="T3" fmla="*/ 2147483647 h 1074"/>
                  <a:gd name="T4" fmla="*/ 1012424897 w 359"/>
                  <a:gd name="T5" fmla="*/ 2147483647 h 1074"/>
                  <a:gd name="T6" fmla="*/ 2147483647 w 359"/>
                  <a:gd name="T7" fmla="*/ 2147483647 h 1074"/>
                  <a:gd name="T8" fmla="*/ 2147483647 w 359"/>
                  <a:gd name="T9" fmla="*/ 2147483647 h 1074"/>
                  <a:gd name="T10" fmla="*/ 2147483647 w 359"/>
                  <a:gd name="T11" fmla="*/ 1012493233 h 1074"/>
                  <a:gd name="T12" fmla="*/ 2147483647 w 359"/>
                  <a:gd name="T13" fmla="*/ 0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1074">
                    <a:moveTo>
                      <a:pt x="287" y="0"/>
                    </a:moveTo>
                    <a:cubicBezTo>
                      <a:pt x="0" y="1002"/>
                      <a:pt x="0" y="1002"/>
                      <a:pt x="0" y="1002"/>
                    </a:cubicBezTo>
                    <a:cubicBezTo>
                      <a:pt x="0" y="1042"/>
                      <a:pt x="32" y="1074"/>
                      <a:pt x="72" y="1074"/>
                    </a:cubicBezTo>
                    <a:cubicBezTo>
                      <a:pt x="287" y="1074"/>
                      <a:pt x="287" y="1074"/>
                      <a:pt x="287" y="1074"/>
                    </a:cubicBezTo>
                    <a:cubicBezTo>
                      <a:pt x="327" y="1074"/>
                      <a:pt x="359" y="1042"/>
                      <a:pt x="359" y="1002"/>
                    </a:cubicBezTo>
                    <a:cubicBezTo>
                      <a:pt x="359" y="72"/>
                      <a:pt x="359" y="72"/>
                      <a:pt x="359" y="72"/>
                    </a:cubicBezTo>
                    <a:cubicBezTo>
                      <a:pt x="359" y="32"/>
                      <a:pt x="327" y="0"/>
                      <a:pt x="287" y="0"/>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 name="Group 73">
              <a:extLst>
                <a:ext uri="{FF2B5EF4-FFF2-40B4-BE49-F238E27FC236}">
                  <a16:creationId xmlns:a16="http://schemas.microsoft.com/office/drawing/2014/main" id="{8A658386-251F-4F52-9966-1910C0720377}"/>
                </a:ext>
              </a:extLst>
            </p:cNvPr>
            <p:cNvGrpSpPr>
              <a:grpSpLocks/>
            </p:cNvGrpSpPr>
            <p:nvPr/>
          </p:nvGrpSpPr>
          <p:grpSpPr bwMode="auto">
            <a:xfrm>
              <a:off x="16841" y="571363"/>
              <a:ext cx="1330499" cy="4053024"/>
              <a:chOff x="16841" y="571363"/>
              <a:chExt cx="1330499" cy="4053025"/>
            </a:xfrm>
          </p:grpSpPr>
          <p:sp>
            <p:nvSpPr>
              <p:cNvPr id="80" name="Freeform 23">
                <a:extLst>
                  <a:ext uri="{FF2B5EF4-FFF2-40B4-BE49-F238E27FC236}">
                    <a16:creationId xmlns:a16="http://schemas.microsoft.com/office/drawing/2014/main" id="{80C33E72-4762-426E-AEB5-30B9FAFB466D}"/>
                  </a:ext>
                </a:extLst>
              </p:cNvPr>
              <p:cNvSpPr>
                <a:spLocks/>
              </p:cNvSpPr>
              <p:nvPr/>
            </p:nvSpPr>
            <p:spPr bwMode="auto">
              <a:xfrm>
                <a:off x="16841" y="571363"/>
                <a:ext cx="1330499" cy="4027488"/>
              </a:xfrm>
              <a:custGeom>
                <a:avLst/>
                <a:gdLst>
                  <a:gd name="T0" fmla="*/ 287 w 359"/>
                  <a:gd name="T1" fmla="*/ 0 h 1074"/>
                  <a:gd name="T2" fmla="*/ 72 w 359"/>
                  <a:gd name="T3" fmla="*/ 0 h 1074"/>
                  <a:gd name="T4" fmla="*/ 0 w 359"/>
                  <a:gd name="T5" fmla="*/ 72 h 1074"/>
                  <a:gd name="T6" fmla="*/ 0 w 359"/>
                  <a:gd name="T7" fmla="*/ 1002 h 1074"/>
                  <a:gd name="T8" fmla="*/ 72 w 359"/>
                  <a:gd name="T9" fmla="*/ 1074 h 1074"/>
                  <a:gd name="T10" fmla="*/ 287 w 359"/>
                  <a:gd name="T11" fmla="*/ 1074 h 1074"/>
                  <a:gd name="T12" fmla="*/ 359 w 359"/>
                  <a:gd name="T13" fmla="*/ 1002 h 1074"/>
                  <a:gd name="T14" fmla="*/ 359 w 359"/>
                  <a:gd name="T15" fmla="*/ 72 h 1074"/>
                  <a:gd name="T16" fmla="*/ 287 w 35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074">
                    <a:moveTo>
                      <a:pt x="287" y="0"/>
                    </a:moveTo>
                    <a:cubicBezTo>
                      <a:pt x="72" y="0"/>
                      <a:pt x="72" y="0"/>
                      <a:pt x="72" y="0"/>
                    </a:cubicBezTo>
                    <a:cubicBezTo>
                      <a:pt x="32" y="0"/>
                      <a:pt x="0" y="32"/>
                      <a:pt x="0" y="72"/>
                    </a:cubicBezTo>
                    <a:cubicBezTo>
                      <a:pt x="0" y="1002"/>
                      <a:pt x="0" y="1002"/>
                      <a:pt x="0" y="1002"/>
                    </a:cubicBezTo>
                    <a:cubicBezTo>
                      <a:pt x="0" y="1042"/>
                      <a:pt x="32" y="1074"/>
                      <a:pt x="72" y="1074"/>
                    </a:cubicBezTo>
                    <a:cubicBezTo>
                      <a:pt x="287" y="1074"/>
                      <a:pt x="287" y="1074"/>
                      <a:pt x="287" y="1074"/>
                    </a:cubicBezTo>
                    <a:cubicBezTo>
                      <a:pt x="326" y="1074"/>
                      <a:pt x="359" y="1042"/>
                      <a:pt x="359" y="1002"/>
                    </a:cubicBezTo>
                    <a:cubicBezTo>
                      <a:pt x="359" y="72"/>
                      <a:pt x="359" y="72"/>
                      <a:pt x="359" y="72"/>
                    </a:cubicBezTo>
                    <a:cubicBezTo>
                      <a:pt x="359" y="32"/>
                      <a:pt x="326" y="0"/>
                      <a:pt x="287" y="0"/>
                    </a:cubicBezTo>
                    <a:close/>
                  </a:path>
                </a:pathLst>
              </a:custGeom>
              <a:solidFill>
                <a:schemeClr val="accent1"/>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endParaRPr lang="en-US"/>
              </a:p>
            </p:txBody>
          </p:sp>
          <p:sp>
            <p:nvSpPr>
              <p:cNvPr id="81" name="Freeform 29">
                <a:extLst>
                  <a:ext uri="{FF2B5EF4-FFF2-40B4-BE49-F238E27FC236}">
                    <a16:creationId xmlns:a16="http://schemas.microsoft.com/office/drawing/2014/main" id="{429FA500-6C02-4BC1-95CC-DFB50DBA9E26}"/>
                  </a:ext>
                </a:extLst>
              </p:cNvPr>
              <p:cNvSpPr>
                <a:spLocks/>
              </p:cNvSpPr>
              <p:nvPr/>
            </p:nvSpPr>
            <p:spPr bwMode="auto">
              <a:xfrm>
                <a:off x="123698" y="596900"/>
                <a:ext cx="1222502" cy="4027488"/>
              </a:xfrm>
              <a:custGeom>
                <a:avLst/>
                <a:gdLst>
                  <a:gd name="T0" fmla="*/ 2147483647 w 359"/>
                  <a:gd name="T1" fmla="*/ 0 h 1074"/>
                  <a:gd name="T2" fmla="*/ 0 w 359"/>
                  <a:gd name="T3" fmla="*/ 2147483647 h 1074"/>
                  <a:gd name="T4" fmla="*/ 1012424897 w 359"/>
                  <a:gd name="T5" fmla="*/ 2147483647 h 1074"/>
                  <a:gd name="T6" fmla="*/ 2147483647 w 359"/>
                  <a:gd name="T7" fmla="*/ 2147483647 h 1074"/>
                  <a:gd name="T8" fmla="*/ 2147483647 w 359"/>
                  <a:gd name="T9" fmla="*/ 2147483647 h 1074"/>
                  <a:gd name="T10" fmla="*/ 2147483647 w 359"/>
                  <a:gd name="T11" fmla="*/ 1012493233 h 1074"/>
                  <a:gd name="T12" fmla="*/ 2147483647 w 359"/>
                  <a:gd name="T13" fmla="*/ 0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1074">
                    <a:moveTo>
                      <a:pt x="287" y="0"/>
                    </a:moveTo>
                    <a:cubicBezTo>
                      <a:pt x="0" y="1002"/>
                      <a:pt x="0" y="1002"/>
                      <a:pt x="0" y="1002"/>
                    </a:cubicBezTo>
                    <a:cubicBezTo>
                      <a:pt x="0" y="1042"/>
                      <a:pt x="32" y="1074"/>
                      <a:pt x="72" y="1074"/>
                    </a:cubicBezTo>
                    <a:cubicBezTo>
                      <a:pt x="287" y="1074"/>
                      <a:pt x="287" y="1074"/>
                      <a:pt x="287" y="1074"/>
                    </a:cubicBezTo>
                    <a:cubicBezTo>
                      <a:pt x="326" y="1074"/>
                      <a:pt x="359" y="1042"/>
                      <a:pt x="359" y="1002"/>
                    </a:cubicBezTo>
                    <a:cubicBezTo>
                      <a:pt x="359" y="72"/>
                      <a:pt x="359" y="72"/>
                      <a:pt x="359" y="72"/>
                    </a:cubicBezTo>
                    <a:cubicBezTo>
                      <a:pt x="359" y="32"/>
                      <a:pt x="326" y="0"/>
                      <a:pt x="2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5" name="Rectangle 74">
              <a:extLst>
                <a:ext uri="{FF2B5EF4-FFF2-40B4-BE49-F238E27FC236}">
                  <a16:creationId xmlns:a16="http://schemas.microsoft.com/office/drawing/2014/main" id="{FA6D452D-6C76-447C-8AE3-46C076392EFF}"/>
                </a:ext>
              </a:extLst>
            </p:cNvPr>
            <p:cNvSpPr>
              <a:spLocks noChangeArrowheads="1"/>
            </p:cNvSpPr>
            <p:nvPr/>
          </p:nvSpPr>
          <p:spPr bwMode="auto">
            <a:xfrm>
              <a:off x="-7176" y="1597544"/>
              <a:ext cx="1397419" cy="188173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82124" tIns="41061" rIns="82124" bIns="41061" anchor="ctr">
              <a:noAutofit/>
            </a:bodyPr>
            <a:lstStyle/>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Improve </a:t>
              </a: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Investment and Operational Efficiency of WSPs</a:t>
              </a:r>
              <a:endParaRPr lang="en-US" sz="1200" dirty="0">
                <a:effectLst/>
                <a:latin typeface="Times New Roman" panose="02020603050405020304" pitchFamily="18" charset="0"/>
                <a:ea typeface="Times New Roman" panose="02020603050405020304" pitchFamily="18" charset="0"/>
              </a:endParaRPr>
            </a:p>
          </p:txBody>
        </p:sp>
        <p:sp>
          <p:nvSpPr>
            <p:cNvPr id="76" name="Rectangle 75">
              <a:extLst>
                <a:ext uri="{FF2B5EF4-FFF2-40B4-BE49-F238E27FC236}">
                  <a16:creationId xmlns:a16="http://schemas.microsoft.com/office/drawing/2014/main" id="{F6E9F602-CA2E-4135-81D1-12DB4D2E84BC}"/>
                </a:ext>
              </a:extLst>
            </p:cNvPr>
            <p:cNvSpPr>
              <a:spLocks noChangeArrowheads="1"/>
            </p:cNvSpPr>
            <p:nvPr/>
          </p:nvSpPr>
          <p:spPr bwMode="auto">
            <a:xfrm>
              <a:off x="1487862" y="2071681"/>
              <a:ext cx="1397419" cy="1077922"/>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82124" tIns="41061" rIns="82124" bIns="41061" anchor="ctr">
              <a:noAutofit/>
            </a:bodyPr>
            <a:lstStyle/>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Coherently Price Services</a:t>
              </a:r>
              <a:endParaRPr lang="en-US" sz="1200" dirty="0">
                <a:effectLst/>
                <a:latin typeface="Times New Roman" panose="02020603050405020304" pitchFamily="18" charset="0"/>
                <a:ea typeface="Times New Roman" panose="02020603050405020304" pitchFamily="18" charset="0"/>
              </a:endParaRPr>
            </a:p>
          </p:txBody>
        </p:sp>
        <p:sp>
          <p:nvSpPr>
            <p:cNvPr id="77" name="Rectangle 76">
              <a:extLst>
                <a:ext uri="{FF2B5EF4-FFF2-40B4-BE49-F238E27FC236}">
                  <a16:creationId xmlns:a16="http://schemas.microsoft.com/office/drawing/2014/main" id="{7E70C10D-FBC8-40AB-A1E4-8555D0016B91}"/>
                </a:ext>
              </a:extLst>
            </p:cNvPr>
            <p:cNvSpPr>
              <a:spLocks noChangeArrowheads="1"/>
            </p:cNvSpPr>
            <p:nvPr/>
          </p:nvSpPr>
          <p:spPr bwMode="auto">
            <a:xfrm>
              <a:off x="2900307" y="1549389"/>
              <a:ext cx="1396781" cy="2014157"/>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82124" tIns="41061" rIns="82124" bIns="41061" anchor="ctr">
              <a:noAutofit/>
            </a:bodyPr>
            <a:lstStyle/>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Bring in Commercial Banks</a:t>
              </a:r>
              <a:endParaRPr lang="en-US" sz="1200" dirty="0">
                <a:effectLst/>
                <a:latin typeface="Times New Roman" panose="02020603050405020304" pitchFamily="18" charset="0"/>
                <a:ea typeface="Times New Roman" panose="02020603050405020304" pitchFamily="18" charset="0"/>
              </a:endParaRPr>
            </a:p>
          </p:txBody>
        </p:sp>
        <p:sp>
          <p:nvSpPr>
            <p:cNvPr id="78" name="Rectangle 77">
              <a:extLst>
                <a:ext uri="{FF2B5EF4-FFF2-40B4-BE49-F238E27FC236}">
                  <a16:creationId xmlns:a16="http://schemas.microsoft.com/office/drawing/2014/main" id="{2C421B4E-C1A2-46F9-93EF-AE6ABAE0C17E}"/>
                </a:ext>
              </a:extLst>
            </p:cNvPr>
            <p:cNvSpPr>
              <a:spLocks noChangeArrowheads="1"/>
            </p:cNvSpPr>
            <p:nvPr/>
          </p:nvSpPr>
          <p:spPr bwMode="auto">
            <a:xfrm>
              <a:off x="4425950" y="1690066"/>
              <a:ext cx="1397417" cy="1986135"/>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82124" tIns="41061" rIns="82124" bIns="41061" anchor="ctr">
              <a:noAutofit/>
            </a:bodyPr>
            <a:lstStyle/>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Select Appropriate Financial Instruments</a:t>
              </a:r>
              <a:endParaRPr lang="en-US" sz="1200" dirty="0">
                <a:effectLst/>
                <a:latin typeface="Times New Roman" panose="02020603050405020304" pitchFamily="18" charset="0"/>
                <a:ea typeface="Times New Roman" panose="02020603050405020304" pitchFamily="18" charset="0"/>
              </a:endParaRPr>
            </a:p>
          </p:txBody>
        </p:sp>
      </p:grpSp>
      <p:sp>
        <p:nvSpPr>
          <p:cNvPr id="95" name="Rectangle 94">
            <a:extLst>
              <a:ext uri="{FF2B5EF4-FFF2-40B4-BE49-F238E27FC236}">
                <a16:creationId xmlns:a16="http://schemas.microsoft.com/office/drawing/2014/main" id="{77176B49-DE42-4AC4-890E-A731D13EC840}"/>
              </a:ext>
            </a:extLst>
          </p:cNvPr>
          <p:cNvSpPr>
            <a:spLocks noChangeArrowheads="1"/>
          </p:cNvSpPr>
          <p:nvPr/>
        </p:nvSpPr>
        <p:spPr bwMode="auto">
          <a:xfrm>
            <a:off x="9464657" y="2906088"/>
            <a:ext cx="1370045" cy="203554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82124" tIns="41061" rIns="82124" bIns="41061" anchor="ctr">
            <a:noAutofit/>
          </a:bodyPr>
          <a:lstStyle/>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Know What’s Needed,</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Assign Responsibilities</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&amp;</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Adjust With </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Progress</a:t>
            </a:r>
            <a:endParaRPr lang="en-US" sz="1200" dirty="0">
              <a:effectLst/>
              <a:latin typeface="Times New Roman" panose="02020603050405020304" pitchFamily="18" charset="0"/>
              <a:ea typeface="Times New Roman" panose="02020603050405020304" pitchFamily="18" charset="0"/>
            </a:endParaRPr>
          </a:p>
        </p:txBody>
      </p:sp>
      <p:sp>
        <p:nvSpPr>
          <p:cNvPr id="96" name="Rectangle 95">
            <a:extLst>
              <a:ext uri="{FF2B5EF4-FFF2-40B4-BE49-F238E27FC236}">
                <a16:creationId xmlns:a16="http://schemas.microsoft.com/office/drawing/2014/main" id="{F4CF88B7-21B2-4AA9-BA1A-1E112473D73B}"/>
              </a:ext>
            </a:extLst>
          </p:cNvPr>
          <p:cNvSpPr>
            <a:spLocks noChangeArrowheads="1"/>
          </p:cNvSpPr>
          <p:nvPr/>
        </p:nvSpPr>
        <p:spPr bwMode="auto">
          <a:xfrm>
            <a:off x="7910136" y="3131583"/>
            <a:ext cx="1273990" cy="1681350"/>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82124" tIns="41061" rIns="82124" bIns="41061" anchor="ctr">
            <a:noAutofit/>
          </a:bodyPr>
          <a:lstStyle/>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Create Funding &amp; Oversight Programs</a:t>
            </a: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to Incentivize</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LGUs </a:t>
            </a:r>
            <a:endParaRPr lang="en-US" sz="1200" dirty="0">
              <a:effectLst/>
              <a:latin typeface="Times New Roman" panose="02020603050405020304" pitchFamily="18" charset="0"/>
              <a:ea typeface="Times New Roman" panose="02020603050405020304" pitchFamily="18" charset="0"/>
            </a:endParaRPr>
          </a:p>
        </p:txBody>
      </p:sp>
      <p:sp>
        <p:nvSpPr>
          <p:cNvPr id="97" name="Text Box 2">
            <a:extLst>
              <a:ext uri="{FF2B5EF4-FFF2-40B4-BE49-F238E27FC236}">
                <a16:creationId xmlns:a16="http://schemas.microsoft.com/office/drawing/2014/main" id="{9543D865-0009-4626-93F6-046A55B9DCFF}"/>
              </a:ext>
            </a:extLst>
          </p:cNvPr>
          <p:cNvSpPr txBox="1">
            <a:spLocks noChangeArrowheads="1"/>
          </p:cNvSpPr>
          <p:nvPr/>
        </p:nvSpPr>
        <p:spPr bwMode="auto">
          <a:xfrm>
            <a:off x="432362" y="6352899"/>
            <a:ext cx="5581650" cy="247650"/>
          </a:xfrm>
          <a:prstGeom prst="rect">
            <a:avLst/>
          </a:prstGeom>
          <a:noFill/>
          <a:ln w="9525">
            <a:noFill/>
            <a:miter lim="800000"/>
            <a:headEnd/>
            <a:tailEnd/>
          </a:ln>
        </p:spPr>
        <p:txBody>
          <a:bodyPr rot="0" vert="horz" wrap="square" lIns="91440" tIns="45720" rIns="91440" bIns="45720" anchor="t" anchorCtr="0">
            <a:noAutofit/>
          </a:bodyPr>
          <a:lstStyle/>
          <a:p>
            <a:pPr marL="0" marR="0" algn="just">
              <a:lnSpc>
                <a:spcPct val="110000"/>
              </a:lnSpc>
              <a:spcBef>
                <a:spcPts val="0"/>
              </a:spcBef>
              <a:spcAft>
                <a:spcPts val="600"/>
              </a:spcAft>
            </a:pPr>
            <a:r>
              <a:rPr lang="en-US" sz="800" dirty="0">
                <a:effectLst/>
                <a:latin typeface="Calibri Light" panose="020F0302020204030204" pitchFamily="34" charset="0"/>
                <a:ea typeface="Calibri" panose="020F0502020204030204" pitchFamily="34" charset="0"/>
                <a:cs typeface="Calibri" panose="020F0502020204030204" pitchFamily="34" charset="0"/>
              </a:rPr>
              <a:t>Source: Author’s elaboration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0000"/>
              </a:lnSpc>
              <a:spcBef>
                <a:spcPts val="0"/>
              </a:spcBef>
              <a:spcAft>
                <a:spcPts val="60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97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15CA9F-E6E4-4034-9BF4-9CD2EA11B91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Correct the Business Model of WSPs</a:t>
            </a:r>
          </a:p>
        </p:txBody>
      </p:sp>
      <p:sp>
        <p:nvSpPr>
          <p:cNvPr id="3" name="Content Placeholder 2">
            <a:extLst>
              <a:ext uri="{FF2B5EF4-FFF2-40B4-BE49-F238E27FC236}">
                <a16:creationId xmlns:a16="http://schemas.microsoft.com/office/drawing/2014/main" id="{BF27C3E1-1897-4520-AA49-802E4878D0FF}"/>
              </a:ext>
            </a:extLst>
          </p:cNvPr>
          <p:cNvSpPr>
            <a:spLocks noGrp="1"/>
          </p:cNvSpPr>
          <p:nvPr>
            <p:ph idx="1"/>
          </p:nvPr>
        </p:nvSpPr>
        <p:spPr>
          <a:xfrm>
            <a:off x="4912614" y="1174893"/>
            <a:ext cx="6377769" cy="4930246"/>
          </a:xfrm>
        </p:spPr>
        <p:txBody>
          <a:bodyPr anchor="ctr">
            <a:normAutofit/>
          </a:bodyPr>
          <a:lstStyle/>
          <a:p>
            <a:pPr lvl="0"/>
            <a:r>
              <a:rPr lang="en-US" sz="1500" dirty="0"/>
              <a:t>Prioritize investments with highest economic returns.</a:t>
            </a:r>
          </a:p>
          <a:p>
            <a:pPr lvl="0"/>
            <a:r>
              <a:rPr lang="en-US" sz="1500" dirty="0"/>
              <a:t>Extract all efficiency gains, particularly for NRW and collections, from a poor performing WSPs by focusing on performance improvement programs before venturing into expansion and diversification strategies.  </a:t>
            </a:r>
          </a:p>
          <a:p>
            <a:pPr lvl="0"/>
            <a:r>
              <a:rPr lang="en-US" sz="1500" dirty="0"/>
              <a:t>Determine the tariff that is justified to an appropriate level of service.  </a:t>
            </a:r>
          </a:p>
          <a:p>
            <a:pPr lvl="0"/>
            <a:r>
              <a:rPr lang="en-US" sz="1500" dirty="0"/>
              <a:t>Create an incentive program for management and staff to reward them for their achievements.</a:t>
            </a:r>
          </a:p>
          <a:p>
            <a:pPr lvl="0"/>
            <a:r>
              <a:rPr lang="en-US" sz="1500" dirty="0"/>
              <a:t>Rebalance services with the need to remain financially sustainable. This means restructuring services based on the principal of what customers “want and are willing to pay for”.</a:t>
            </a:r>
          </a:p>
          <a:p>
            <a:pPr lvl="0"/>
            <a:r>
              <a:rPr lang="en-US" sz="1500" dirty="0"/>
              <a:t>Resist from creating unutilized capacity and restructure debt overhang that cannot be adequately serviced.  </a:t>
            </a:r>
          </a:p>
          <a:p>
            <a:pPr lvl="0"/>
            <a:r>
              <a:rPr lang="en-US" sz="1500" dirty="0"/>
              <a:t>Invest in operating systems that can improve management decisions in key performance indicators.</a:t>
            </a:r>
          </a:p>
          <a:p>
            <a:pPr lvl="0"/>
            <a:r>
              <a:rPr lang="en-US" sz="1500" dirty="0"/>
              <a:t>Expand cautiously once the business model has been corrected. </a:t>
            </a:r>
          </a:p>
          <a:p>
            <a:pPr marL="0" indent="0">
              <a:buNone/>
            </a:pPr>
            <a:endParaRPr lang="en-US" sz="1500" dirty="0"/>
          </a:p>
        </p:txBody>
      </p:sp>
    </p:spTree>
    <p:extLst>
      <p:ext uri="{BB962C8B-B14F-4D97-AF65-F5344CB8AC3E}">
        <p14:creationId xmlns:p14="http://schemas.microsoft.com/office/powerpoint/2010/main" val="391957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BE5EBD-E187-4F67-8F4D-1A0064C2DB0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Pricing Water &amp; Wastewater  Coherently</a:t>
            </a:r>
          </a:p>
        </p:txBody>
      </p:sp>
      <p:sp>
        <p:nvSpPr>
          <p:cNvPr id="3" name="Content Placeholder 2">
            <a:extLst>
              <a:ext uri="{FF2B5EF4-FFF2-40B4-BE49-F238E27FC236}">
                <a16:creationId xmlns:a16="http://schemas.microsoft.com/office/drawing/2014/main" id="{693E56CB-685F-4C58-BC29-3F215BDD0511}"/>
              </a:ext>
            </a:extLst>
          </p:cNvPr>
          <p:cNvSpPr>
            <a:spLocks noGrp="1"/>
          </p:cNvSpPr>
          <p:nvPr>
            <p:ph idx="1"/>
          </p:nvPr>
        </p:nvSpPr>
        <p:spPr>
          <a:xfrm>
            <a:off x="4849198" y="1402027"/>
            <a:ext cx="6377769" cy="4930246"/>
          </a:xfrm>
        </p:spPr>
        <p:txBody>
          <a:bodyPr anchor="ctr">
            <a:normAutofit/>
          </a:bodyPr>
          <a:lstStyle/>
          <a:p>
            <a:pPr lvl="0"/>
            <a:r>
              <a:rPr lang="en-US" sz="1800" dirty="0"/>
              <a:t>Carry out thorough consumer survey on affordability and willingness to connect.  </a:t>
            </a:r>
          </a:p>
          <a:p>
            <a:pPr lvl="0"/>
            <a:r>
              <a:rPr lang="en-US" sz="1800" dirty="0"/>
              <a:t>Improve customer billing systems to collect consumption and user data for tariff analysis assessment.</a:t>
            </a:r>
          </a:p>
          <a:p>
            <a:r>
              <a:rPr lang="en-US" sz="1800" dirty="0"/>
              <a:t>Focus subsidies on the poorest segments of the population.</a:t>
            </a:r>
          </a:p>
          <a:p>
            <a:pPr lvl="0"/>
            <a:r>
              <a:rPr lang="en-US" sz="1800" dirty="0"/>
              <a:t>Modify tariff structures to better reflect consumption patterns of different income groups and of household and businesses, and create more progressive block tariffs to promote conservation efforts. </a:t>
            </a:r>
          </a:p>
          <a:p>
            <a:pPr lvl="0"/>
            <a:r>
              <a:rPr lang="en-US" sz="1800" dirty="0"/>
              <a:t>Ensure proper consideration for high consumption patterns on wastewater treatment costs and climate impacts on water resources. </a:t>
            </a:r>
          </a:p>
          <a:p>
            <a:pPr lvl="0"/>
            <a:r>
              <a:rPr lang="en-US" sz="1800" dirty="0"/>
              <a:t>Ensure water bill remains below a threshold of 4% of total income for the very poor segment of the population.</a:t>
            </a:r>
          </a:p>
          <a:p>
            <a:pPr lvl="0"/>
            <a:r>
              <a:rPr lang="en-US" sz="1800" dirty="0"/>
              <a:t>Depoliticize the water tariff by focusing on the cost of the service and not of water itself. </a:t>
            </a:r>
          </a:p>
          <a:p>
            <a:pPr marL="0" indent="0">
              <a:buNone/>
            </a:pPr>
            <a:endParaRPr lang="en-US" sz="1800" dirty="0"/>
          </a:p>
          <a:p>
            <a:endParaRPr lang="en-US" sz="1500" dirty="0"/>
          </a:p>
        </p:txBody>
      </p:sp>
    </p:spTree>
    <p:extLst>
      <p:ext uri="{BB962C8B-B14F-4D97-AF65-F5344CB8AC3E}">
        <p14:creationId xmlns:p14="http://schemas.microsoft.com/office/powerpoint/2010/main" val="2497931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4991</TotalTime>
  <Words>1198</Words>
  <Application>Microsoft Office PowerPoint</Application>
  <PresentationFormat>Widescreen</PresentationFormat>
  <Paragraphs>114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Financing Implementation of Water-Related SDGs </vt:lpstr>
      <vt:lpstr>SDGs for Water</vt:lpstr>
      <vt:lpstr>Overwhelming Conditions  that Must be Reconciled</vt:lpstr>
      <vt:lpstr>There is No “Magic” Solution to the Financing Dilemma</vt:lpstr>
      <vt:lpstr>The Widening Funding Gap in Asia</vt:lpstr>
      <vt:lpstr>Most WSPs in LDCs Don’t Even Recover their O&amp;M Cost</vt:lpstr>
      <vt:lpstr>Road Map for Success</vt:lpstr>
      <vt:lpstr>Correct the Business Model of WSPs</vt:lpstr>
      <vt:lpstr>Pricing Water &amp; Wastewater  Coherently</vt:lpstr>
      <vt:lpstr>Crowd-in Commercial Finance into The Sector</vt:lpstr>
      <vt:lpstr>Select Appropriate Financial Instruments</vt:lpstr>
      <vt:lpstr>Financial Strategy for Disaster Risk Management</vt:lpstr>
      <vt:lpstr>Creating Funding and Oversight Programs for Incentivizing Implementing Entities</vt:lpstr>
      <vt:lpstr>Improving the Planning and Implementation Process for Achieving SDG Targets</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&amp; Financing of Water Utilities</dc:title>
  <dc:creator>Aldo Baietti</dc:creator>
  <cp:lastModifiedBy>Luke Hart Gates</cp:lastModifiedBy>
  <cp:revision>64</cp:revision>
  <dcterms:created xsi:type="dcterms:W3CDTF">2015-03-09T08:07:30Z</dcterms:created>
  <dcterms:modified xsi:type="dcterms:W3CDTF">2018-09-21T15:53:19Z</dcterms:modified>
</cp:coreProperties>
</file>