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45" r:id="rId2"/>
    <p:sldId id="331" r:id="rId3"/>
    <p:sldId id="332" r:id="rId4"/>
    <p:sldId id="333" r:id="rId5"/>
    <p:sldId id="334" r:id="rId6"/>
    <p:sldId id="335" r:id="rId7"/>
    <p:sldId id="336" r:id="rId8"/>
    <p:sldId id="325" r:id="rId9"/>
    <p:sldId id="304" r:id="rId10"/>
    <p:sldId id="282" r:id="rId11"/>
    <p:sldId id="284" r:id="rId12"/>
    <p:sldId id="291" r:id="rId13"/>
    <p:sldId id="296" r:id="rId14"/>
    <p:sldId id="307" r:id="rId15"/>
    <p:sldId id="346" r:id="rId16"/>
    <p:sldId id="299" r:id="rId17"/>
    <p:sldId id="300"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2B023-542F-4785-91D3-6BEF41B502AC}" v="371" dt="2018-08-28T14:59:45.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390E4-428D-4C9E-A337-29F315656E1A}"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47F4E-E09E-44B2-91FA-8E80B016A983}" type="slidenum">
              <a:rPr lang="en-US" smtClean="0"/>
              <a:t>‹#›</a:t>
            </a:fld>
            <a:endParaRPr lang="en-US"/>
          </a:p>
        </p:txBody>
      </p:sp>
    </p:spTree>
    <p:extLst>
      <p:ext uri="{BB962C8B-B14F-4D97-AF65-F5344CB8AC3E}">
        <p14:creationId xmlns:p14="http://schemas.microsoft.com/office/powerpoint/2010/main" val="16712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0A6-AE01-0D40-B1BE-D2B397373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42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15</a:t>
            </a:fld>
            <a:endParaRPr lang="en-US"/>
          </a:p>
        </p:txBody>
      </p:sp>
    </p:spTree>
    <p:extLst>
      <p:ext uri="{BB962C8B-B14F-4D97-AF65-F5344CB8AC3E}">
        <p14:creationId xmlns:p14="http://schemas.microsoft.com/office/powerpoint/2010/main" val="65809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 for subsidy program</a:t>
            </a:r>
            <a:r>
              <a:rPr lang="en-US" baseline="0" dirty="0"/>
              <a:t> in MENA</a:t>
            </a:r>
            <a:endParaRPr lang="en-US" dirty="0"/>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16</a:t>
            </a:fld>
            <a:endParaRPr lang="en-US"/>
          </a:p>
        </p:txBody>
      </p:sp>
    </p:spTree>
    <p:extLst>
      <p:ext uri="{BB962C8B-B14F-4D97-AF65-F5344CB8AC3E}">
        <p14:creationId xmlns:p14="http://schemas.microsoft.com/office/powerpoint/2010/main" val="89905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a:t>Community-driven development - A review of urban water utilities in Latin America and Africa concludes that giving consumers little information about the process of reform and tariff setting—and limiting their opportunity for comment before taking regulatory decisions— weaken the regulatory process and the credibility of reform, and make tariff changes—however justified—difficult to Implement.</a:t>
            </a:r>
          </a:p>
          <a:p>
            <a:endParaRPr lang="en-US" dirty="0"/>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17</a:t>
            </a:fld>
            <a:endParaRPr lang="en-US"/>
          </a:p>
        </p:txBody>
      </p:sp>
    </p:spTree>
    <p:extLst>
      <p:ext uri="{BB962C8B-B14F-4D97-AF65-F5344CB8AC3E}">
        <p14:creationId xmlns:p14="http://schemas.microsoft.com/office/powerpoint/2010/main" val="204751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18</a:t>
            </a:fld>
            <a:endParaRPr lang="en-US"/>
          </a:p>
        </p:txBody>
      </p:sp>
    </p:spTree>
    <p:extLst>
      <p:ext uri="{BB962C8B-B14F-4D97-AF65-F5344CB8AC3E}">
        <p14:creationId xmlns:p14="http://schemas.microsoft.com/office/powerpoint/2010/main" val="403909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a:latin typeface="Arial" pitchFamily="34" charset="0"/>
                <a:cs typeface="Arial" pitchFamily="34" charset="0"/>
              </a:rPr>
              <a:t>Our assumptions about customer preferences may not be correct. </a:t>
            </a:r>
          </a:p>
          <a:p>
            <a:pPr eaLnBrk="1" hangingPunct="1"/>
            <a:r>
              <a:rPr lang="en-US" dirty="0">
                <a:latin typeface="Arial" pitchFamily="34" charset="0"/>
                <a:cs typeface="Arial" pitchFamily="34" charset="0"/>
              </a:rPr>
              <a:t>Additional water sources include:</a:t>
            </a:r>
          </a:p>
          <a:p>
            <a:pPr lvl="1" eaLnBrk="1" hangingPunct="1"/>
            <a:r>
              <a:rPr lang="en-US" dirty="0">
                <a:latin typeface="Arial" pitchFamily="34" charset="0"/>
                <a:cs typeface="Arial" pitchFamily="34" charset="0"/>
              </a:rPr>
              <a:t>private wells, </a:t>
            </a:r>
          </a:p>
          <a:p>
            <a:pPr lvl="1" eaLnBrk="1" hangingPunct="1"/>
            <a:r>
              <a:rPr lang="en-US" dirty="0">
                <a:latin typeface="Arial" pitchFamily="34" charset="0"/>
                <a:cs typeface="Arial" pitchFamily="34" charset="0"/>
              </a:rPr>
              <a:t>neighbors, </a:t>
            </a:r>
          </a:p>
          <a:p>
            <a:pPr lvl="1" eaLnBrk="1" hangingPunct="1"/>
            <a:r>
              <a:rPr lang="en-US" dirty="0">
                <a:latin typeface="Arial" pitchFamily="34" charset="0"/>
                <a:cs typeface="Arial" pitchFamily="34" charset="0"/>
              </a:rPr>
              <a:t>public or private tankers, </a:t>
            </a:r>
          </a:p>
          <a:p>
            <a:pPr lvl="1" eaLnBrk="1" hangingPunct="1"/>
            <a:r>
              <a:rPr lang="en-US" dirty="0">
                <a:latin typeface="Arial" pitchFamily="34" charset="0"/>
                <a:cs typeface="Arial" pitchFamily="34" charset="0"/>
              </a:rPr>
              <a:t>bottled sources, and a variety of public </a:t>
            </a:r>
          </a:p>
          <a:p>
            <a:pPr eaLnBrk="1" hangingPunct="1"/>
            <a:r>
              <a:rPr lang="en-US" dirty="0">
                <a:latin typeface="Arial" pitchFamily="34" charset="0"/>
                <a:cs typeface="Arial" pitchFamily="34" charset="0"/>
              </a:rPr>
              <a:t>“free” sources include:</a:t>
            </a:r>
          </a:p>
          <a:p>
            <a:pPr lvl="1" eaLnBrk="1" hangingPunct="1"/>
            <a:r>
              <a:rPr lang="en-US" dirty="0">
                <a:latin typeface="Arial" pitchFamily="34" charset="0"/>
                <a:cs typeface="Arial" pitchFamily="34" charset="0"/>
              </a:rPr>
              <a:t>public wells and taps</a:t>
            </a:r>
          </a:p>
          <a:p>
            <a:pPr lvl="1" eaLnBrk="1" hangingPunct="1"/>
            <a:r>
              <a:rPr lang="en-US" dirty="0">
                <a:latin typeface="Arial" pitchFamily="34" charset="0"/>
                <a:cs typeface="Arial" pitchFamily="34" charset="0"/>
              </a:rPr>
              <a:t>rainwater, </a:t>
            </a:r>
          </a:p>
          <a:p>
            <a:pPr lvl="1" eaLnBrk="1" hangingPunct="1"/>
            <a:r>
              <a:rPr lang="en-US" dirty="0">
                <a:latin typeface="Arial" pitchFamily="34" charset="0"/>
                <a:cs typeface="Arial" pitchFamily="34" charset="0"/>
              </a:rPr>
              <a:t>rivers, or streams </a:t>
            </a:r>
          </a:p>
          <a:p>
            <a:pPr lvl="1" eaLnBrk="1" hangingPunct="1"/>
            <a:r>
              <a:rPr lang="en-US" dirty="0">
                <a:latin typeface="Arial" pitchFamily="34" charset="0"/>
                <a:cs typeface="Arial" pitchFamily="34" charset="0"/>
              </a:rPr>
              <a:t>Illegal connections</a:t>
            </a:r>
          </a:p>
          <a:p>
            <a:pPr eaLnBrk="1" hangingPunct="1"/>
            <a:r>
              <a:rPr lang="en-US" dirty="0">
                <a:latin typeface="Arial" pitchFamily="34" charset="0"/>
                <a:cs typeface="Arial" pitchFamily="34" charset="0"/>
              </a:rPr>
              <a:t>Small African towns tend to use piped water for a few hours during the day or during dry season and use free rainwater harvested from roofs during rainy season (25)</a:t>
            </a:r>
          </a:p>
          <a:p>
            <a:pPr eaLnBrk="1" hangingPunct="1"/>
            <a:r>
              <a:rPr lang="en-US" dirty="0">
                <a:latin typeface="Arial" pitchFamily="34" charset="0"/>
                <a:cs typeface="Arial" pitchFamily="34" charset="0"/>
              </a:rPr>
              <a:t>Jakarta, Indonesia middle income use piped water as an emergency supply if individual supply fails (25)</a:t>
            </a:r>
          </a:p>
          <a:p>
            <a:pPr eaLnBrk="1" hangingPunct="1"/>
            <a:r>
              <a:rPr lang="en-US" dirty="0">
                <a:solidFill>
                  <a:srgbClr val="FF0000"/>
                </a:solidFill>
                <a:latin typeface="Arial" pitchFamily="34" charset="0"/>
                <a:cs typeface="Arial" pitchFamily="34" charset="0"/>
              </a:rPr>
              <a:t>F/U WITH ABU TALIB MAJER RE SUBSITTUES IN EGYPT, MOROCOO OR YEMEN.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0A6-AE01-0D40-B1BE-D2B397373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84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0A6-AE01-0D40-B1BE-D2B397373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03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A0A6-AE01-0D40-B1BE-D2B397373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92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645B0-939F-40F1-93D1-F876FB790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4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10</a:t>
            </a:fld>
            <a:endParaRPr lang="en-US"/>
          </a:p>
        </p:txBody>
      </p:sp>
    </p:spTree>
    <p:extLst>
      <p:ext uri="{BB962C8B-B14F-4D97-AF65-F5344CB8AC3E}">
        <p14:creationId xmlns:p14="http://schemas.microsoft.com/office/powerpoint/2010/main" val="10737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FontTx/>
              <a:buChar char="•"/>
            </a:pPr>
            <a:r>
              <a:rPr lang="en-US" sz="800" dirty="0">
                <a:latin typeface="Arial" pitchFamily="34" charset="0"/>
                <a:cs typeface="Arial" pitchFamily="34" charset="0"/>
              </a:rPr>
              <a:t>Source, making the most of scarcity, page 38.</a:t>
            </a:r>
          </a:p>
          <a:p>
            <a:pPr eaLnBrk="1" hangingPunct="1">
              <a:lnSpc>
                <a:spcPct val="80000"/>
              </a:lnSpc>
              <a:buFontTx/>
              <a:buChar char="•"/>
            </a:pPr>
            <a:r>
              <a:rPr lang="en-US" sz="800" dirty="0">
                <a:latin typeface="Arial" pitchFamily="34" charset="0"/>
                <a:cs typeface="Arial" pitchFamily="34" charset="0"/>
              </a:rPr>
              <a:t>Figure 1.2 </a:t>
            </a:r>
            <a:r>
              <a:rPr lang="en-US" sz="800" dirty="0" err="1">
                <a:latin typeface="Arial" pitchFamily="34" charset="0"/>
                <a:cs typeface="Arial" pitchFamily="34" charset="0"/>
              </a:rPr>
              <a:t>Unusal</a:t>
            </a:r>
            <a:r>
              <a:rPr lang="en-US" sz="800" dirty="0">
                <a:latin typeface="Arial" pitchFamily="34" charset="0"/>
                <a:cs typeface="Arial" pitchFamily="34" charset="0"/>
              </a:rPr>
              <a:t> combinations of Low Precipitation and High variability in Mena Countries</a:t>
            </a:r>
          </a:p>
          <a:p>
            <a:pPr eaLnBrk="1" hangingPunct="1">
              <a:lnSpc>
                <a:spcPct val="80000"/>
              </a:lnSpc>
              <a:buFontTx/>
              <a:buChar char="•"/>
            </a:pPr>
            <a:r>
              <a:rPr lang="en-US" sz="800" dirty="0">
                <a:latin typeface="Arial" pitchFamily="34" charset="0"/>
                <a:cs typeface="Arial" pitchFamily="34" charset="0"/>
              </a:rPr>
              <a:t>MENA in top left quadrant. Based on your quadrant, your water source used is determined. </a:t>
            </a:r>
          </a:p>
          <a:p>
            <a:pPr eaLnBrk="1" hangingPunct="1">
              <a:lnSpc>
                <a:spcPct val="80000"/>
              </a:lnSpc>
              <a:buFontTx/>
              <a:buChar char="•"/>
            </a:pPr>
            <a:r>
              <a:rPr lang="en-US" sz="800" dirty="0">
                <a:latin typeface="Arial" pitchFamily="34" charset="0"/>
                <a:cs typeface="Arial" pitchFamily="34" charset="0"/>
              </a:rPr>
              <a:t>MENA countries have to manage an unusual combination of high variability and low rainfall. Figure 1.2 takes comparable precipitation</a:t>
            </a:r>
          </a:p>
          <a:p>
            <a:pPr eaLnBrk="1" hangingPunct="1">
              <a:lnSpc>
                <a:spcPct val="80000"/>
              </a:lnSpc>
            </a:pPr>
            <a:r>
              <a:rPr lang="en-US" sz="800" dirty="0">
                <a:latin typeface="Arial" pitchFamily="34" charset="0"/>
                <a:cs typeface="Arial" pitchFamily="34" charset="0"/>
              </a:rPr>
              <a:t>and variability data for almost 300 countries and territories across the world, covering a period of 30 years, and plots mean rainfall and mean variability. All MENA countries fall in the quadrant defined by high variability and low rainfall. The numbers require some interpretation. The highest variability is found in the most arid countries, where average rainfall is so low that even modest rainfall can represent a huge variation on the mean, even though it might not pose a significant management challenge. Countries with this level of aridity concentrate on infrastructure that channels runoff when rainfall does occur and dams that store water or encourage aquifer recharge. Countries that depend on water flowing in from other nations (Egypt, Iraq, Syria) may not have high levels of variability on their own territory but do experience the effects of variability in other territories. Variability is a particular challenge in those MENA countries that have just enough rainfall on average but where the patterns are irregular over time or space. While the region has low water availability on average, the quantity of water available varies considerably among countries in the region (figure 1.3). This affects the water management challenge. The source of the water—rainfall, rivers, springs, and groundwater—is also important, as is whether it originates within national boundaries. These factors bring additional management challenges, because each source carries different costs for storage, extraction, and protection. Countries that do not have enough water to grow their own food make up the shortfall through trade.</a:t>
            </a:r>
          </a:p>
          <a:p>
            <a:pPr eaLnBrk="1" hangingPunct="1">
              <a:lnSpc>
                <a:spcPct val="80000"/>
              </a:lnSpc>
            </a:pPr>
            <a:r>
              <a:rPr lang="en-US" sz="800" dirty="0">
                <a:latin typeface="Arial" pitchFamily="34" charset="0"/>
                <a:cs typeface="Arial" pitchFamily="34" charset="0"/>
              </a:rPr>
              <a:t>Net importers of food essentially import the water embedded in those products, a concept known as “virtual water,” which is discussed below. The source of water and the amounts of virtual water (embedded in net</a:t>
            </a:r>
          </a:p>
          <a:p>
            <a:pPr eaLnBrk="1" hangingPunct="1">
              <a:lnSpc>
                <a:spcPct val="80000"/>
              </a:lnSpc>
            </a:pPr>
            <a:r>
              <a:rPr lang="en-US" sz="800" dirty="0">
                <a:latin typeface="Arial" pitchFamily="34" charset="0"/>
                <a:cs typeface="Arial" pitchFamily="34" charset="0"/>
              </a:rPr>
              <a:t>food imports) also vary considerably from country to country (figure 1.4.).</a:t>
            </a:r>
          </a:p>
          <a:p>
            <a:pPr eaLnBrk="1" hangingPunct="1">
              <a:lnSpc>
                <a:spcPct val="80000"/>
              </a:lnSpc>
            </a:pPr>
            <a:endParaRPr lang="en-US" sz="800" dirty="0">
              <a:latin typeface="Arial" pitchFamily="34" charset="0"/>
              <a:cs typeface="Arial" pitchFamily="34" charset="0"/>
            </a:endParaRPr>
          </a:p>
          <a:p>
            <a:pPr eaLnBrk="1" hangingPunct="1">
              <a:lnSpc>
                <a:spcPct val="80000"/>
              </a:lnSpc>
            </a:pPr>
            <a:r>
              <a:rPr lang="en-US" sz="800" dirty="0">
                <a:latin typeface="Arial" pitchFamily="34" charset="0"/>
                <a:cs typeface="Arial" pitchFamily="34" charset="0"/>
              </a:rPr>
              <a:t>From deleted slide:</a:t>
            </a:r>
          </a:p>
          <a:p>
            <a:pPr eaLnBrk="1" hangingPunct="1">
              <a:lnSpc>
                <a:spcPct val="80000"/>
              </a:lnSpc>
              <a:buFontTx/>
              <a:buChar char="-"/>
            </a:pPr>
            <a:r>
              <a:rPr lang="en-US" sz="800" dirty="0">
                <a:latin typeface="Arial" pitchFamily="34" charset="0"/>
                <a:cs typeface="Arial" pitchFamily="34" charset="0"/>
              </a:rPr>
              <a:t>Limited piped connections due to affordability, lack of coverage, regulation, land tenure issues</a:t>
            </a:r>
          </a:p>
          <a:p>
            <a:pPr eaLnBrk="1" hangingPunct="1">
              <a:lnSpc>
                <a:spcPct val="80000"/>
              </a:lnSpc>
              <a:buFontTx/>
              <a:buChar char="-"/>
            </a:pPr>
            <a:r>
              <a:rPr lang="en-US" sz="800" dirty="0">
                <a:latin typeface="Arial" pitchFamily="34" charset="0"/>
                <a:cs typeface="Arial" pitchFamily="34" charset="0"/>
              </a:rPr>
              <a:t>Middle income: </a:t>
            </a:r>
            <a:r>
              <a:rPr lang="en-US" sz="300" dirty="0">
                <a:latin typeface="Arial" pitchFamily="34" charset="0"/>
                <a:cs typeface="Arial" pitchFamily="34" charset="0"/>
              </a:rPr>
              <a:t>Ex. Jakarta</a:t>
            </a:r>
          </a:p>
          <a:p>
            <a:pPr lvl="1" eaLnBrk="1" hangingPunct="1">
              <a:lnSpc>
                <a:spcPct val="80000"/>
              </a:lnSpc>
              <a:buFontTx/>
              <a:buChar char="-"/>
            </a:pPr>
            <a:r>
              <a:rPr lang="en-US" sz="300" dirty="0">
                <a:latin typeface="Arial" pitchFamily="34" charset="0"/>
                <a:cs typeface="Arial" pitchFamily="34" charset="0"/>
              </a:rPr>
              <a:t>Public piped water as emergency supply if individual supply fails (Jakarta)</a:t>
            </a:r>
          </a:p>
          <a:p>
            <a:pPr eaLnBrk="1" hangingPunct="1">
              <a:lnSpc>
                <a:spcPct val="80000"/>
              </a:lnSpc>
              <a:buFontTx/>
              <a:buChar char="-"/>
            </a:pPr>
            <a:r>
              <a:rPr lang="en-US" sz="800" dirty="0">
                <a:latin typeface="Arial" pitchFamily="34" charset="0"/>
                <a:cs typeface="Arial" pitchFamily="34" charset="0"/>
              </a:rPr>
              <a:t>Low income</a:t>
            </a:r>
          </a:p>
          <a:p>
            <a:pPr lvl="1" eaLnBrk="1" hangingPunct="1">
              <a:lnSpc>
                <a:spcPct val="80000"/>
              </a:lnSpc>
              <a:buFontTx/>
              <a:buChar char="-"/>
            </a:pPr>
            <a:r>
              <a:rPr lang="en-US" sz="300" dirty="0">
                <a:latin typeface="Arial" pitchFamily="34" charset="0"/>
                <a:cs typeface="Arial" pitchFamily="34" charset="0"/>
              </a:rPr>
              <a:t>Avoid piped due to high connection fee and monthly bill</a:t>
            </a:r>
          </a:p>
          <a:p>
            <a:pPr lvl="1" eaLnBrk="1" hangingPunct="1">
              <a:lnSpc>
                <a:spcPct val="80000"/>
              </a:lnSpc>
              <a:buFontTx/>
              <a:buChar char="-"/>
            </a:pPr>
            <a:r>
              <a:rPr lang="en-US" sz="300" dirty="0">
                <a:latin typeface="Arial" pitchFamily="34" charset="0"/>
                <a:cs typeface="Arial" pitchFamily="34" charset="0"/>
              </a:rPr>
              <a:t>Combination: piped few hours during day or during dry season + free water harvesting from roofs during rainy season (small African towns)</a:t>
            </a:r>
          </a:p>
          <a:p>
            <a:pPr eaLnBrk="1" hangingPunct="1">
              <a:lnSpc>
                <a:spcPct val="80000"/>
              </a:lnSpc>
              <a:buFontTx/>
              <a:buChar char="-"/>
            </a:pPr>
            <a:r>
              <a:rPr lang="en-US" sz="300" dirty="0">
                <a:latin typeface="Arial" pitchFamily="34" charset="0"/>
                <a:cs typeface="Arial" pitchFamily="34" charset="0"/>
              </a:rPr>
              <a:t>Rural</a:t>
            </a:r>
          </a:p>
          <a:p>
            <a:pPr lvl="1" eaLnBrk="1" hangingPunct="1">
              <a:lnSpc>
                <a:spcPct val="80000"/>
              </a:lnSpc>
              <a:buFontTx/>
              <a:buChar char="-"/>
            </a:pPr>
            <a:r>
              <a:rPr lang="en-US" sz="300" dirty="0">
                <a:latin typeface="Arial" pitchFamily="34" charset="0"/>
                <a:cs typeface="Arial" pitchFamily="34" charset="0"/>
              </a:rPr>
              <a:t>Limited access to safe water </a:t>
            </a:r>
          </a:p>
          <a:p>
            <a:pPr lvl="1" eaLnBrk="1" hangingPunct="1">
              <a:lnSpc>
                <a:spcPct val="80000"/>
              </a:lnSpc>
              <a:buFontTx/>
              <a:buChar char="-"/>
            </a:pPr>
            <a:r>
              <a:rPr lang="en-US" sz="300" dirty="0">
                <a:latin typeface="Arial" pitchFamily="34" charset="0"/>
                <a:cs typeface="Arial" pitchFamily="34" charset="0"/>
              </a:rPr>
              <a:t>Use alternatives rivers</a:t>
            </a:r>
          </a:p>
          <a:p>
            <a:pPr lvl="1" eaLnBrk="1" hangingPunct="1">
              <a:lnSpc>
                <a:spcPct val="80000"/>
              </a:lnSpc>
              <a:buFontTx/>
              <a:buChar char="-"/>
            </a:pPr>
            <a:r>
              <a:rPr lang="en-US" sz="300" dirty="0">
                <a:latin typeface="Arial" pitchFamily="34" charset="0"/>
                <a:cs typeface="Arial" pitchFamily="34" charset="0"/>
              </a:rPr>
              <a:t>Streams</a:t>
            </a:r>
          </a:p>
          <a:p>
            <a:pPr lvl="1" eaLnBrk="1" hangingPunct="1">
              <a:lnSpc>
                <a:spcPct val="80000"/>
              </a:lnSpc>
              <a:buFontTx/>
              <a:buChar char="-"/>
            </a:pPr>
            <a:r>
              <a:rPr lang="en-US" sz="300" dirty="0">
                <a:latin typeface="Arial" pitchFamily="34" charset="0"/>
                <a:cs typeface="Arial" pitchFamily="34" charset="0"/>
              </a:rPr>
              <a:t>Tanks water wells </a:t>
            </a:r>
          </a:p>
          <a:p>
            <a:pPr lvl="1" eaLnBrk="1" hangingPunct="1">
              <a:lnSpc>
                <a:spcPct val="80000"/>
              </a:lnSpc>
              <a:buFontTx/>
              <a:buChar char="-"/>
            </a:pPr>
            <a:r>
              <a:rPr lang="en-US" sz="300" dirty="0">
                <a:latin typeface="Arial" pitchFamily="34" charset="0"/>
                <a:cs typeface="Arial" pitchFamily="34" charset="0"/>
              </a:rPr>
              <a:t>Vendors</a:t>
            </a:r>
          </a:p>
          <a:p>
            <a:pPr lvl="1" eaLnBrk="1" hangingPunct="1">
              <a:lnSpc>
                <a:spcPct val="80000"/>
              </a:lnSpc>
              <a:buFontTx/>
              <a:buChar char="-"/>
            </a:pPr>
            <a:r>
              <a:rPr lang="en-US" sz="300" dirty="0">
                <a:latin typeface="Arial" pitchFamily="34" charset="0"/>
                <a:cs typeface="Arial" pitchFamily="34" charset="0"/>
              </a:rPr>
              <a:t>Public health concerns</a:t>
            </a:r>
          </a:p>
          <a:p>
            <a:pPr lvl="1" eaLnBrk="1" hangingPunct="1">
              <a:lnSpc>
                <a:spcPct val="80000"/>
              </a:lnSpc>
              <a:buFontTx/>
              <a:buChar char="-"/>
            </a:pPr>
            <a:r>
              <a:rPr lang="en-US" sz="800" dirty="0">
                <a:latin typeface="Arial" pitchFamily="34" charset="0"/>
                <a:cs typeface="Arial" pitchFamily="34" charset="0"/>
              </a:rPr>
              <a:t>LOOK AT IBNET FOR % CONNETED AND HOW THEY GET TO THAT NUMBER. LOOK AT INDUSTRY VS HOUSEHOLDS (BATHING, SANITATION, ETC), RURAL VS URBAN.</a:t>
            </a:r>
          </a:p>
          <a:p>
            <a:endParaRPr lang="en-US" dirty="0"/>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11</a:t>
            </a:fld>
            <a:endParaRPr lang="en-US"/>
          </a:p>
        </p:txBody>
      </p:sp>
    </p:spTree>
    <p:extLst>
      <p:ext uri="{BB962C8B-B14F-4D97-AF65-F5344CB8AC3E}">
        <p14:creationId xmlns:p14="http://schemas.microsoft.com/office/powerpoint/2010/main" val="319091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12</a:t>
            </a:fld>
            <a:endParaRPr lang="en-US"/>
          </a:p>
        </p:txBody>
      </p:sp>
    </p:spTree>
    <p:extLst>
      <p:ext uri="{BB962C8B-B14F-4D97-AF65-F5344CB8AC3E}">
        <p14:creationId xmlns:p14="http://schemas.microsoft.com/office/powerpoint/2010/main" val="208028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defRPr/>
            </a:pPr>
            <a:r>
              <a:rPr lang="en-US" sz="1200" dirty="0">
                <a:latin typeface="Arial" pitchFamily="34" charset="0"/>
                <a:cs typeface="Arial" pitchFamily="34" charset="0"/>
              </a:rPr>
              <a:t>The objective of this Module is to train participants in the use of Political Economy Analysis (PEA). The rationale for promoting this type of analysis is because there is no possible reform if key stakeholders are not identified, analyzed and involved into the reform. Obviously, not all stakeholders will be allies for the reform. There are always winners and losers with a reform. Some time, one stakeholder can loose something but can win other thing as consequence of the reform as well. PEA provides with the tools that will allow reformers to understand the context of the reform and then be able to build a coalition for a reform within the water sector.</a:t>
            </a:r>
          </a:p>
          <a:p>
            <a:pPr eaLnBrk="1" hangingPunct="1">
              <a:defRPr/>
            </a:pPr>
            <a:endParaRPr lang="en-US" sz="1200" dirty="0">
              <a:latin typeface="Arial" pitchFamily="34" charset="0"/>
              <a:cs typeface="Arial" pitchFamily="34" charset="0"/>
            </a:endParaRPr>
          </a:p>
          <a:p>
            <a:pPr eaLnBrk="1" hangingPunct="1">
              <a:defRPr/>
            </a:pPr>
            <a:r>
              <a:rPr lang="en-US" sz="1200" dirty="0">
                <a:latin typeface="Arial" pitchFamily="34" charset="0"/>
                <a:cs typeface="Arial" pitchFamily="34" charset="0"/>
              </a:rPr>
              <a:t>This module goes through some tools that are used in a PEA:</a:t>
            </a:r>
          </a:p>
          <a:p>
            <a:pPr marL="228600" indent="-228600" eaLnBrk="1" hangingPunct="1">
              <a:buFontTx/>
              <a:buAutoNum type="alphaLcParenR"/>
              <a:defRPr/>
            </a:pPr>
            <a:r>
              <a:rPr lang="en-US" sz="1200" dirty="0">
                <a:latin typeface="Arial" pitchFamily="34" charset="0"/>
                <a:cs typeface="Arial" pitchFamily="34" charset="0"/>
              </a:rPr>
              <a:t>PEA to understand different perspectives within the water reform.</a:t>
            </a:r>
          </a:p>
          <a:p>
            <a:pPr marL="228600" indent="-228600" eaLnBrk="1" hangingPunct="1">
              <a:buFontTx/>
              <a:buAutoNum type="alphaLcParenR"/>
              <a:defRPr/>
            </a:pPr>
            <a:r>
              <a:rPr lang="en-US" sz="1200" dirty="0">
                <a:latin typeface="Arial" pitchFamily="34" charset="0"/>
                <a:cs typeface="Arial" pitchFamily="34" charset="0"/>
              </a:rPr>
              <a:t>PEA to recognize different interests from stakeholders: obvious and vested interests.</a:t>
            </a:r>
          </a:p>
          <a:p>
            <a:pPr marL="228600" indent="-228600" eaLnBrk="1" hangingPunct="1">
              <a:buFontTx/>
              <a:buAutoNum type="alphaLcParenR"/>
              <a:defRPr/>
            </a:pPr>
            <a:r>
              <a:rPr lang="en-US" sz="1200" dirty="0">
                <a:latin typeface="Arial" pitchFamily="34" charset="0"/>
                <a:cs typeface="Arial" pitchFamily="34" charset="0"/>
              </a:rPr>
              <a:t>PEA to do a Stakeholders mapping, where every channel of exertion of power (decision making, cash flow; supervision; capacity to appoint, </a:t>
            </a:r>
            <a:r>
              <a:rPr lang="en-US" sz="1200" dirty="0" err="1">
                <a:latin typeface="Arial" pitchFamily="34" charset="0"/>
                <a:cs typeface="Arial" pitchFamily="34" charset="0"/>
              </a:rPr>
              <a:t>etc</a:t>
            </a:r>
            <a:r>
              <a:rPr lang="en-US" sz="1200" dirty="0">
                <a:latin typeface="Arial" pitchFamily="34" charset="0"/>
                <a:cs typeface="Arial" pitchFamily="34" charset="0"/>
              </a:rPr>
              <a:t> ) is identified.</a:t>
            </a:r>
          </a:p>
          <a:p>
            <a:pPr marL="228600" indent="-228600" eaLnBrk="1" hangingPunct="1">
              <a:buFontTx/>
              <a:buAutoNum type="alphaLcParenR"/>
              <a:defRPr/>
            </a:pPr>
            <a:r>
              <a:rPr lang="en-US" sz="1200" dirty="0">
                <a:latin typeface="Arial" pitchFamily="34" charset="0"/>
                <a:cs typeface="Arial" pitchFamily="34" charset="0"/>
              </a:rPr>
              <a:t>PEA is presented as a tool to identify and evaluate allies and opponents of the reform.</a:t>
            </a:r>
          </a:p>
          <a:p>
            <a:pPr marL="228600" indent="-228600" eaLnBrk="1" hangingPunct="1">
              <a:buFontTx/>
              <a:buAutoNum type="alphaLcParenR"/>
              <a:defRPr/>
            </a:pPr>
            <a:r>
              <a:rPr lang="en-US" sz="1200" dirty="0">
                <a:latin typeface="Arial" pitchFamily="34" charset="0"/>
                <a:cs typeface="Arial" pitchFamily="34" charset="0"/>
              </a:rPr>
              <a:t>PEA as an approach to identify essential characteristics from actors that will support the reform: willingness to influence, ability to influence; and energy to support the reform.</a:t>
            </a:r>
          </a:p>
          <a:p>
            <a:pPr marL="228600" indent="-228600" eaLnBrk="1" hangingPunct="1">
              <a:buFontTx/>
              <a:buAutoNum type="alphaLcParenR"/>
              <a:defRPr/>
            </a:pPr>
            <a:r>
              <a:rPr lang="en-US" sz="1200" dirty="0">
                <a:latin typeface="Arial" pitchFamily="34" charset="0"/>
                <a:cs typeface="Arial" pitchFamily="34" charset="0"/>
              </a:rPr>
              <a:t>PEA as a tool to analyze level of information and channels used by stakeholders.</a:t>
            </a:r>
          </a:p>
          <a:p>
            <a:pPr marL="228600" indent="-228600" eaLnBrk="1" hangingPunct="1">
              <a:buFontTx/>
              <a:buAutoNum type="alphaLcParenR"/>
              <a:defRPr/>
            </a:pPr>
            <a:r>
              <a:rPr lang="en-US" sz="1200" dirty="0">
                <a:latin typeface="Arial" pitchFamily="34" charset="0"/>
                <a:cs typeface="Arial" pitchFamily="34" charset="0"/>
              </a:rPr>
              <a:t>PEA to analyze Resources managed by stakeholders, specially allies and opponents.</a:t>
            </a:r>
          </a:p>
          <a:p>
            <a:pPr marL="228600" indent="-228600" eaLnBrk="1" hangingPunct="1">
              <a:buFontTx/>
              <a:buAutoNum type="alphaLcParenR"/>
              <a:defRPr/>
            </a:pPr>
            <a:endParaRPr lang="en-US" sz="1200" dirty="0">
              <a:latin typeface="Arial" pitchFamily="34" charset="0"/>
              <a:cs typeface="Arial" pitchFamily="34" charset="0"/>
            </a:endParaRPr>
          </a:p>
          <a:p>
            <a:pPr eaLnBrk="1" hangingPunct="1">
              <a:defRPr/>
            </a:pPr>
            <a:r>
              <a:rPr lang="en-US" sz="1200" dirty="0">
                <a:latin typeface="Arial" pitchFamily="34" charset="0"/>
                <a:cs typeface="Arial" pitchFamily="34" charset="0"/>
              </a:rPr>
              <a:t>This module will finish with the presentation of the PEA developed in the water sector in Yemen, where the findings of the PEA were used to improved a water operation.</a:t>
            </a:r>
          </a:p>
          <a:p>
            <a:pPr marL="228600" indent="-228600" eaLnBrk="1" hangingPunct="1">
              <a:buFontTx/>
              <a:buAutoNum type="alphaLcParenR"/>
              <a:defRPr/>
            </a:pPr>
            <a:endParaRPr lang="en-US"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FF0A0A6-AE01-0D40-B1BE-D2B397373793}" type="slidenum">
              <a:rPr lang="en-US" smtClean="0"/>
              <a:pPr>
                <a:defRPr/>
              </a:pPr>
              <a:t>13</a:t>
            </a:fld>
            <a:endParaRPr lang="en-US"/>
          </a:p>
        </p:txBody>
      </p:sp>
    </p:spTree>
    <p:extLst>
      <p:ext uri="{BB962C8B-B14F-4D97-AF65-F5344CB8AC3E}">
        <p14:creationId xmlns:p14="http://schemas.microsoft.com/office/powerpoint/2010/main" val="173685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011344CA-8CC3-4C78-9E7E-0984CE209EEF}"/>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377753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901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prstClr val="black"/>
                </a:solidFill>
              </a:rPr>
              <a:t>Moody's Analytics provides monthly estimates of the fiscal space of many countries. They define it as the difference between an estimated upper limit of public debt (beyond which action would have to be taken to avoid default) and actual public debt, expressed as a percentage of GDP or equivalently as the difference between the debt-limit-to-GDP percentage and the actual-debt-to-GDP percentage</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531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E12D-1E06-461B-B974-9BBD933FD03C}"/>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50FB6A2-F149-461A-94D0-E81C85BC517F}"/>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719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3188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667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086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13034" y="365125"/>
            <a:ext cx="9540766" cy="1325563"/>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78F66091-B66A-4DF7-B612-A8751969C322}"/>
              </a:ext>
            </a:extLst>
          </p:cNvPr>
          <p:cNvPicPr>
            <a:picLocks noChangeAspect="1"/>
          </p:cNvPicPr>
          <p:nvPr userDrawn="1"/>
        </p:nvPicPr>
        <p:blipFill>
          <a:blip r:embed="rId2"/>
          <a:stretch>
            <a:fillRect/>
          </a:stretch>
        </p:blipFill>
        <p:spPr>
          <a:xfrm>
            <a:off x="0" y="0"/>
            <a:ext cx="1487424" cy="6858000"/>
          </a:xfrm>
          <a:prstGeom prst="rect">
            <a:avLst/>
          </a:prstGeom>
        </p:spPr>
      </p:pic>
    </p:spTree>
    <p:extLst>
      <p:ext uri="{BB962C8B-B14F-4D97-AF65-F5344CB8AC3E}">
        <p14:creationId xmlns:p14="http://schemas.microsoft.com/office/powerpoint/2010/main" val="233357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791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914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E20CFA3-3403-4008-9DBD-7D507A300C4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4885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03030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pulitzercenter.org/sites/default/files/styles/large/public/water%20trucks_0.J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59765" y="988631"/>
            <a:ext cx="7739269" cy="1466850"/>
          </a:xfrm>
        </p:spPr>
        <p:txBody>
          <a:bodyPr>
            <a:noAutofit/>
          </a:bodyPr>
          <a:lstStyle/>
          <a:p>
            <a:r>
              <a:rPr lang="en-US" sz="3200" b="1" dirty="0">
                <a:solidFill>
                  <a:srgbClr val="002060"/>
                </a:solidFill>
              </a:rPr>
              <a:t>The Business</a:t>
            </a:r>
            <a:br>
              <a:rPr lang="en-US" sz="3200" b="1" dirty="0">
                <a:solidFill>
                  <a:srgbClr val="002060"/>
                </a:solidFill>
              </a:rPr>
            </a:br>
            <a:r>
              <a:rPr lang="en-US" sz="3200" b="1" dirty="0">
                <a:solidFill>
                  <a:srgbClr val="002060"/>
                </a:solidFill>
              </a:rPr>
              <a:t>of Water Utilities</a:t>
            </a:r>
            <a:endParaRPr lang="en-US" sz="3200" b="1" dirty="0">
              <a:solidFill>
                <a:srgbClr val="002060"/>
              </a:solidFill>
              <a:latin typeface="Calibri Light" panose="020F0302020204030204" pitchFamily="34" charset="0"/>
            </a:endParaRPr>
          </a:p>
        </p:txBody>
      </p:sp>
      <p:sp>
        <p:nvSpPr>
          <p:cNvPr id="3" name="Subtitle 2"/>
          <p:cNvSpPr>
            <a:spLocks noGrp="1"/>
          </p:cNvSpPr>
          <p:nvPr>
            <p:ph type="subTitle" idx="1"/>
          </p:nvPr>
        </p:nvSpPr>
        <p:spPr>
          <a:xfrm>
            <a:off x="3962400" y="3886200"/>
            <a:ext cx="5334000" cy="2438400"/>
          </a:xfrm>
        </p:spPr>
        <p:txBody>
          <a:bodyPr>
            <a:normAutofit fontScale="55000" lnSpcReduction="20000"/>
          </a:bodyPr>
          <a:lstStyle/>
          <a:p>
            <a:r>
              <a:rPr lang="en-US" sz="3600" dirty="0">
                <a:solidFill>
                  <a:srgbClr val="002060"/>
                </a:solidFill>
                <a:latin typeface="Calibri Light" panose="020F0302020204030204" pitchFamily="34" charset="0"/>
              </a:rPr>
              <a:t>Aldo </a:t>
            </a:r>
            <a:r>
              <a:rPr lang="en-US" sz="3600" dirty="0" err="1">
                <a:solidFill>
                  <a:srgbClr val="002060"/>
                </a:solidFill>
                <a:latin typeface="Calibri Light" panose="020F0302020204030204" pitchFamily="34" charset="0"/>
              </a:rPr>
              <a:t>Baietti</a:t>
            </a:r>
            <a:endParaRPr lang="en-US" sz="3600" dirty="0">
              <a:solidFill>
                <a:srgbClr val="002060"/>
              </a:solidFill>
              <a:latin typeface="Calibri Light" panose="020F0302020204030204" pitchFamily="34" charset="0"/>
            </a:endParaRPr>
          </a:p>
          <a:p>
            <a:endParaRPr lang="en-US" sz="3600" dirty="0">
              <a:solidFill>
                <a:srgbClr val="002060"/>
              </a:solidFill>
              <a:latin typeface="Calibri Light" panose="020F0302020204030204" pitchFamily="34" charset="0"/>
            </a:endParaRPr>
          </a:p>
          <a:p>
            <a:r>
              <a:rPr lang="en-US" sz="2500" dirty="0">
                <a:solidFill>
                  <a:srgbClr val="002060"/>
                </a:solidFill>
                <a:latin typeface="Calibri Light" panose="020F0302020204030204" pitchFamily="34" charset="0"/>
              </a:rPr>
              <a:t>The World Bank</a:t>
            </a:r>
          </a:p>
          <a:p>
            <a:endParaRPr lang="en-US" sz="3600" dirty="0">
              <a:solidFill>
                <a:schemeClr val="bg1">
                  <a:lumMod val="95000"/>
                </a:schemeClr>
              </a:solidFill>
              <a:latin typeface="Calibri Light" panose="020F0302020204030204" pitchFamily="34" charset="0"/>
            </a:endParaRPr>
          </a:p>
          <a:p>
            <a:endParaRPr lang="en-US" sz="3600" dirty="0">
              <a:solidFill>
                <a:schemeClr val="bg1">
                  <a:lumMod val="95000"/>
                </a:schemeClr>
              </a:solidFill>
              <a:latin typeface="Calibri Light" panose="020F0302020204030204" pitchFamily="34" charset="0"/>
            </a:endParaRPr>
          </a:p>
          <a:p>
            <a:endParaRPr lang="en-US" sz="2000" dirty="0">
              <a:solidFill>
                <a:schemeClr val="bg1">
                  <a:lumMod val="95000"/>
                </a:schemeClr>
              </a:solidFill>
              <a:latin typeface="Calibri Light" panose="020F0302020204030204" pitchFamily="34" charset="0"/>
            </a:endParaRPr>
          </a:p>
          <a:p>
            <a:endParaRPr lang="en-US" sz="2000" dirty="0">
              <a:solidFill>
                <a:schemeClr val="bg1">
                  <a:lumMod val="95000"/>
                </a:schemeClr>
              </a:solidFill>
              <a:latin typeface="Calibri Light" panose="020F0302020204030204" pitchFamily="34" charset="0"/>
            </a:endParaRPr>
          </a:p>
          <a:p>
            <a:r>
              <a:rPr lang="en-US" sz="2000" dirty="0">
                <a:solidFill>
                  <a:schemeClr val="bg1">
                    <a:lumMod val="95000"/>
                  </a:schemeClr>
                </a:solidFill>
                <a:latin typeface="Calibri Light" panose="020F0302020204030204" pitchFamily="34" charset="0"/>
              </a:rPr>
              <a:t>June 2018</a:t>
            </a:r>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464" y="5148264"/>
            <a:ext cx="49053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9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8568" r="2634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5" name="Title 4"/>
          <p:cNvSpPr>
            <a:spLocks noGrp="1"/>
          </p:cNvSpPr>
          <p:nvPr>
            <p:ph type="title"/>
          </p:nvPr>
        </p:nvSpPr>
        <p:spPr>
          <a:xfrm>
            <a:off x="655320" y="2671011"/>
            <a:ext cx="5257803" cy="2427120"/>
          </a:xfrm>
        </p:spPr>
        <p:txBody>
          <a:bodyPr vert="horz" lIns="91440" tIns="45720" rIns="91440" bIns="45720" rtlCol="0" anchor="t">
            <a:normAutofit/>
          </a:bodyPr>
          <a:lstStyle/>
          <a:p>
            <a:r>
              <a:rPr lang="en-US" sz="4200" dirty="0">
                <a:solidFill>
                  <a:srgbClr val="0070C0"/>
                </a:solidFill>
              </a:rPr>
              <a:t>How Do We Find Out What Consumers</a:t>
            </a:r>
            <a:br>
              <a:rPr lang="en-US" sz="4200" dirty="0">
                <a:solidFill>
                  <a:srgbClr val="0070C0"/>
                </a:solidFill>
              </a:rPr>
            </a:br>
            <a:r>
              <a:rPr lang="en-US" sz="4200" dirty="0">
                <a:solidFill>
                  <a:srgbClr val="0070C0"/>
                </a:solidFill>
              </a:rPr>
              <a:t>Want and Their Willingness to Pay?</a:t>
            </a:r>
          </a:p>
        </p:txBody>
      </p:sp>
    </p:spTree>
    <p:extLst>
      <p:ext uri="{BB962C8B-B14F-4D97-AF65-F5344CB8AC3E}">
        <p14:creationId xmlns:p14="http://schemas.microsoft.com/office/powerpoint/2010/main" val="265730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17620" y="1656217"/>
            <a:ext cx="7928393" cy="4343400"/>
          </a:xfrm>
          <a:prstGeom prst="rect">
            <a:avLst/>
          </a:prstGeom>
        </p:spPr>
      </p:pic>
      <p:sp>
        <p:nvSpPr>
          <p:cNvPr id="8" name="Title 1"/>
          <p:cNvSpPr txBox="1">
            <a:spLocks/>
          </p:cNvSpPr>
          <p:nvPr/>
        </p:nvSpPr>
        <p:spPr bwMode="auto">
          <a:xfrm>
            <a:off x="1981200" y="274320"/>
            <a:ext cx="8229600"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algn="l"/>
            <a:r>
              <a:rPr lang="en-US" sz="3240" dirty="0">
                <a:solidFill>
                  <a:srgbClr val="0070C0"/>
                </a:solidFill>
                <a:cs typeface="Myriad Pro Semibold"/>
              </a:rPr>
              <a:t>Consumer Characteristics Vary</a:t>
            </a:r>
            <a:endParaRPr lang="en-US" sz="3240" dirty="0">
              <a:solidFill>
                <a:srgbClr val="0070C0"/>
              </a:solidFill>
            </a:endParaRPr>
          </a:p>
        </p:txBody>
      </p:sp>
    </p:spTree>
    <p:extLst>
      <p:ext uri="{BB962C8B-B14F-4D97-AF65-F5344CB8AC3E}">
        <p14:creationId xmlns:p14="http://schemas.microsoft.com/office/powerpoint/2010/main" val="104723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5540" y="2911870"/>
            <a:ext cx="7360920" cy="3464217"/>
          </a:xfrm>
        </p:spPr>
        <p:txBody>
          <a:bodyPr anchor="t"/>
          <a:lstStyle/>
          <a:p>
            <a:pPr marL="0" indent="0">
              <a:buSzPct val="100000"/>
              <a:buNone/>
            </a:pPr>
            <a:r>
              <a:rPr lang="en-US" sz="2520" dirty="0">
                <a:solidFill>
                  <a:srgbClr val="002060"/>
                </a:solidFill>
                <a:latin typeface="+mj-lt"/>
                <a:cs typeface="Helvetica" pitchFamily="34" charset="0"/>
              </a:rPr>
              <a:t>In Ghana, the WTP survey concluded:</a:t>
            </a:r>
          </a:p>
          <a:p>
            <a:pPr marL="194310" indent="0" algn="ctr">
              <a:buSzPct val="100000"/>
              <a:buNone/>
            </a:pPr>
            <a:endParaRPr lang="en-US" sz="2520" i="1" dirty="0">
              <a:solidFill>
                <a:schemeClr val="bg1"/>
              </a:solidFill>
              <a:latin typeface="+mj-lt"/>
              <a:cs typeface="Helvetica" pitchFamily="34" charset="0"/>
            </a:endParaRPr>
          </a:p>
          <a:p>
            <a:pPr marL="194310" indent="0" algn="ctr">
              <a:buSzPct val="100000"/>
              <a:buNone/>
            </a:pPr>
            <a:r>
              <a:rPr lang="en-US" sz="2520" i="1" dirty="0">
                <a:solidFill>
                  <a:srgbClr val="002060"/>
                </a:solidFill>
                <a:latin typeface="+mj-lt"/>
                <a:cs typeface="Helvetica" pitchFamily="34" charset="0"/>
              </a:rPr>
              <a:t>Willingness to pay for improved sanitation services is high enough to cover the costs of ventilated pit latrines but not to cover the cost of sewer connections</a:t>
            </a:r>
          </a:p>
          <a:p>
            <a:pPr marL="194310" indent="0" algn="ctr">
              <a:buSzPct val="100000"/>
              <a:buNone/>
            </a:pPr>
            <a:endParaRPr lang="en-US" sz="2520" b="1" dirty="0">
              <a:solidFill>
                <a:srgbClr val="002060"/>
              </a:solidFill>
              <a:latin typeface="+mj-lt"/>
              <a:cs typeface="Helvetica" pitchFamily="34" charset="0"/>
            </a:endParaRPr>
          </a:p>
          <a:p>
            <a:pPr marL="194310" indent="0" algn="ctr">
              <a:buSzPct val="100000"/>
              <a:buNone/>
            </a:pPr>
            <a:r>
              <a:rPr lang="en-US" sz="2520" b="1" dirty="0">
                <a:solidFill>
                  <a:srgbClr val="002060"/>
                </a:solidFill>
                <a:latin typeface="+mj-lt"/>
                <a:cs typeface="Helvetica" pitchFamily="34" charset="0"/>
              </a:rPr>
              <a:t>Your solution should reflect survey results!</a:t>
            </a:r>
          </a:p>
        </p:txBody>
      </p:sp>
      <p:sp>
        <p:nvSpPr>
          <p:cNvPr id="4" name="Title 1"/>
          <p:cNvSpPr txBox="1">
            <a:spLocks/>
          </p:cNvSpPr>
          <p:nvPr/>
        </p:nvSpPr>
        <p:spPr bwMode="auto">
          <a:xfrm>
            <a:off x="1546860" y="974537"/>
            <a:ext cx="8229600"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r>
              <a:rPr lang="en-US" sz="3240" dirty="0">
                <a:solidFill>
                  <a:srgbClr val="0070C0"/>
                </a:solidFill>
                <a:cs typeface="Myriad Pro Semibold"/>
              </a:rPr>
              <a:t>What Service Do Consumers Want</a:t>
            </a:r>
            <a:br>
              <a:rPr lang="en-US" sz="3240" dirty="0">
                <a:solidFill>
                  <a:srgbClr val="0070C0"/>
                </a:solidFill>
                <a:cs typeface="Myriad Pro Semibold"/>
              </a:rPr>
            </a:br>
            <a:r>
              <a:rPr lang="en-US" sz="3240" dirty="0">
                <a:solidFill>
                  <a:srgbClr val="0070C0"/>
                </a:solidFill>
                <a:cs typeface="Myriad Pro Semibold"/>
              </a:rPr>
              <a:t>and What They Are Willing to Pay For?</a:t>
            </a:r>
            <a:br>
              <a:rPr lang="en-US" sz="4860" dirty="0">
                <a:solidFill>
                  <a:srgbClr val="0070C0"/>
                </a:solidFill>
                <a:cs typeface="Myriad Pro"/>
              </a:rPr>
            </a:br>
            <a:endParaRPr lang="en-US" sz="2520" dirty="0">
              <a:solidFill>
                <a:srgbClr val="0070C0"/>
              </a:solidFill>
            </a:endParaRPr>
          </a:p>
        </p:txBody>
      </p:sp>
    </p:spTree>
    <p:extLst>
      <p:ext uri="{BB962C8B-B14F-4D97-AF65-F5344CB8AC3E}">
        <p14:creationId xmlns:p14="http://schemas.microsoft.com/office/powerpoint/2010/main" val="244206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434"/>
          <a:stretch/>
        </p:blipFill>
        <p:spPr>
          <a:xfrm>
            <a:off x="0" y="-91856"/>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417573"/>
            <a:ext cx="4593021" cy="2619839"/>
          </a:xfrm>
        </p:spPr>
        <p:txBody>
          <a:bodyPr vert="horz" lIns="91440" tIns="45720" rIns="91440" bIns="45720" rtlCol="0" anchor="ctr">
            <a:normAutofit/>
          </a:bodyPr>
          <a:lstStyle/>
          <a:p>
            <a:pPr>
              <a:buSzPct val="100000"/>
            </a:pPr>
            <a:r>
              <a:rPr lang="en-US" sz="1500"/>
              <a:t>Evaluate survey data</a:t>
            </a:r>
          </a:p>
          <a:p>
            <a:pPr>
              <a:buSzPct val="100000"/>
            </a:pPr>
            <a:r>
              <a:rPr lang="en-US" sz="1500"/>
              <a:t>Develop consumer classes</a:t>
            </a:r>
          </a:p>
          <a:p>
            <a:pPr>
              <a:buSzPct val="100000"/>
            </a:pPr>
            <a:r>
              <a:rPr lang="en-US" sz="1500"/>
              <a:t>Differentiate services based on consumer class and coverage area</a:t>
            </a:r>
          </a:p>
          <a:p>
            <a:pPr>
              <a:buSzPct val="100000"/>
            </a:pPr>
            <a:r>
              <a:rPr lang="en-US" sz="1500"/>
              <a:t>Understand user preferences</a:t>
            </a:r>
          </a:p>
          <a:p>
            <a:pPr>
              <a:buSzPct val="100000"/>
            </a:pPr>
            <a:r>
              <a:rPr lang="en-US" sz="1500"/>
              <a:t>Address the needs of the poor</a:t>
            </a:r>
          </a:p>
          <a:p>
            <a:pPr>
              <a:buSzPct val="100000"/>
            </a:pPr>
            <a:r>
              <a:rPr lang="en-US" sz="1500"/>
              <a:t>Use results in your planning and operations process</a:t>
            </a:r>
          </a:p>
          <a:p>
            <a:pPr>
              <a:buSzPct val="100000"/>
            </a:pPr>
            <a:r>
              <a:rPr lang="en-US" sz="1500"/>
              <a:t>Design appropriate tariff structures</a:t>
            </a:r>
          </a:p>
        </p:txBody>
      </p:sp>
      <p:sp>
        <p:nvSpPr>
          <p:cNvPr id="4" name="Title 1"/>
          <p:cNvSpPr txBox="1">
            <a:spLocks/>
          </p:cNvSpPr>
          <p:nvPr/>
        </p:nvSpPr>
        <p:spPr bwMode="auto">
          <a:xfrm>
            <a:off x="709448" y="1913950"/>
            <a:ext cx="4204137" cy="1342754"/>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eaLnBrk="1" hangingPunct="1">
              <a:lnSpc>
                <a:spcPct val="90000"/>
              </a:lnSpc>
              <a:spcAft>
                <a:spcPts val="600"/>
              </a:spcAft>
            </a:pPr>
            <a:r>
              <a:rPr lang="en-US" sz="3100" dirty="0">
                <a:solidFill>
                  <a:srgbClr val="0070C0"/>
                </a:solidFill>
              </a:rPr>
              <a:t>Aligning Services to Meet Your Customer Needs</a:t>
            </a:r>
          </a:p>
        </p:txBody>
      </p:sp>
    </p:spTree>
    <p:extLst>
      <p:ext uri="{BB962C8B-B14F-4D97-AF65-F5344CB8AC3E}">
        <p14:creationId xmlns:p14="http://schemas.microsoft.com/office/powerpoint/2010/main" val="115236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2987" y="407194"/>
            <a:ext cx="9658350" cy="6043612"/>
          </a:xfrm>
          <a:prstGeom prst="rect">
            <a:avLst/>
          </a:prstGeom>
        </p:spPr>
      </p:pic>
    </p:spTree>
    <p:extLst>
      <p:ext uri="{BB962C8B-B14F-4D97-AF65-F5344CB8AC3E}">
        <p14:creationId xmlns:p14="http://schemas.microsoft.com/office/powerpoint/2010/main" val="64990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68443" y="1714500"/>
            <a:ext cx="1850927" cy="3551981"/>
          </a:xfrm>
          <a:prstGeom prst="rect">
            <a:avLst/>
          </a:prstGeom>
        </p:spPr>
      </p:pic>
      <p:sp>
        <p:nvSpPr>
          <p:cNvPr id="3" name="Content Placeholder 2"/>
          <p:cNvSpPr>
            <a:spLocks noGrp="1"/>
          </p:cNvSpPr>
          <p:nvPr>
            <p:ph idx="1"/>
          </p:nvPr>
        </p:nvSpPr>
        <p:spPr>
          <a:xfrm>
            <a:off x="1981200" y="1714500"/>
            <a:ext cx="5829300" cy="2811780"/>
          </a:xfrm>
        </p:spPr>
        <p:txBody>
          <a:bodyPr anchor="t">
            <a:normAutofit/>
          </a:bodyPr>
          <a:lstStyle/>
          <a:p>
            <a:pPr>
              <a:buNone/>
            </a:pPr>
            <a:r>
              <a:rPr lang="en-US" dirty="0">
                <a:solidFill>
                  <a:srgbClr val="002060"/>
                </a:solidFill>
                <a:latin typeface="+mj-lt"/>
                <a:cs typeface="Myriad Pro Semibold"/>
              </a:rPr>
              <a:t>Some Characteristics</a:t>
            </a:r>
          </a:p>
          <a:p>
            <a:pPr lvl="1">
              <a:buSzPct val="100000"/>
            </a:pPr>
            <a:r>
              <a:rPr lang="en-US" sz="2800" dirty="0">
                <a:solidFill>
                  <a:srgbClr val="002060"/>
                </a:solidFill>
                <a:latin typeface="+mj-lt"/>
                <a:cs typeface="Myriad Pro"/>
              </a:rPr>
              <a:t>Can’t pay up-front connection costs</a:t>
            </a:r>
          </a:p>
          <a:p>
            <a:pPr lvl="1">
              <a:buSzPct val="100000"/>
            </a:pPr>
            <a:r>
              <a:rPr lang="en-US" sz="2800" dirty="0">
                <a:solidFill>
                  <a:srgbClr val="002060"/>
                </a:solidFill>
                <a:latin typeface="+mj-lt"/>
                <a:cs typeface="Myriad Pro"/>
              </a:rPr>
              <a:t>Struggle to pay monthly bills</a:t>
            </a:r>
          </a:p>
          <a:p>
            <a:pPr lvl="1">
              <a:buSzPct val="100000"/>
            </a:pPr>
            <a:r>
              <a:rPr lang="en-US" sz="2800" dirty="0">
                <a:solidFill>
                  <a:srgbClr val="002060"/>
                </a:solidFill>
                <a:latin typeface="+mj-lt"/>
                <a:cs typeface="Myriad Pro"/>
              </a:rPr>
              <a:t>Increasing block tariffs penalize sharing households</a:t>
            </a:r>
          </a:p>
        </p:txBody>
      </p:sp>
      <p:sp>
        <p:nvSpPr>
          <p:cNvPr id="5" name="Title 1"/>
          <p:cNvSpPr txBox="1">
            <a:spLocks/>
          </p:cNvSpPr>
          <p:nvPr/>
        </p:nvSpPr>
        <p:spPr bwMode="auto">
          <a:xfrm>
            <a:off x="1981200" y="306639"/>
            <a:ext cx="8229600"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algn="l"/>
            <a:r>
              <a:rPr lang="en-US" sz="3240" dirty="0">
                <a:solidFill>
                  <a:srgbClr val="0070C0"/>
                </a:solidFill>
                <a:cs typeface="Myriad Pro Semibold"/>
              </a:rPr>
              <a:t>What about Un-Served Communities</a:t>
            </a:r>
            <a:endParaRPr lang="en-US" sz="2520" dirty="0">
              <a:solidFill>
                <a:srgbClr val="0070C0"/>
              </a:solidFill>
            </a:endParaRPr>
          </a:p>
        </p:txBody>
      </p:sp>
      <p:sp>
        <p:nvSpPr>
          <p:cNvPr id="6" name="TextBox 5"/>
          <p:cNvSpPr txBox="1"/>
          <p:nvPr/>
        </p:nvSpPr>
        <p:spPr>
          <a:xfrm>
            <a:off x="2118360" y="5234422"/>
            <a:ext cx="7475220" cy="341632"/>
          </a:xfrm>
          <a:prstGeom prst="rect">
            <a:avLst/>
          </a:prstGeom>
          <a:noFill/>
        </p:spPr>
        <p:txBody>
          <a:bodyPr wrap="square" rtlCol="0">
            <a:spAutoFit/>
          </a:bodyPr>
          <a:lstStyle/>
          <a:p>
            <a:r>
              <a:rPr lang="en-US" sz="1620" b="1" i="1" dirty="0">
                <a:solidFill>
                  <a:srgbClr val="002060"/>
                </a:solidFill>
                <a:latin typeface="Helvetica" pitchFamily="34" charset="0"/>
                <a:cs typeface="Helvetica" pitchFamily="34" charset="0"/>
              </a:rPr>
              <a:t>So they tend to be overlooked by utilities</a:t>
            </a:r>
          </a:p>
        </p:txBody>
      </p:sp>
    </p:spTree>
    <p:extLst>
      <p:ext uri="{BB962C8B-B14F-4D97-AF65-F5344CB8AC3E}">
        <p14:creationId xmlns:p14="http://schemas.microsoft.com/office/powerpoint/2010/main" val="5498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vert="horz" lIns="91440" tIns="45720" rIns="91440" bIns="45720" rtlCol="0" anchor="ctr">
            <a:normAutofit/>
          </a:bodyPr>
          <a:lstStyle/>
          <a:p>
            <a:pPr>
              <a:buSzPct val="100000"/>
            </a:pPr>
            <a:r>
              <a:rPr lang="en-US" sz="2400" dirty="0"/>
              <a:t>Targeted at the poor</a:t>
            </a:r>
          </a:p>
          <a:p>
            <a:pPr>
              <a:buSzPct val="100000"/>
            </a:pPr>
            <a:r>
              <a:rPr lang="en-US" sz="2400" dirty="0"/>
              <a:t>Limited</a:t>
            </a:r>
          </a:p>
          <a:p>
            <a:pPr>
              <a:buSzPct val="100000"/>
            </a:pPr>
            <a:r>
              <a:rPr lang="en-US" sz="2400" dirty="0"/>
              <a:t>Temporary</a:t>
            </a:r>
          </a:p>
          <a:p>
            <a:pPr>
              <a:buSzPct val="100000"/>
            </a:pPr>
            <a:r>
              <a:rPr lang="en-US" sz="2400" dirty="0"/>
              <a:t>Ideal for investments and/or connections</a:t>
            </a:r>
          </a:p>
          <a:p>
            <a:pPr>
              <a:buSzPct val="100000"/>
            </a:pPr>
            <a:r>
              <a:rPr lang="en-US" sz="2400" dirty="0"/>
              <a:t>Careful with O&amp;M costs</a:t>
            </a:r>
          </a:p>
        </p:txBody>
      </p:sp>
      <p:sp>
        <p:nvSpPr>
          <p:cNvPr id="4" name="Title 1"/>
          <p:cNvSpPr txBox="1">
            <a:spLocks/>
          </p:cNvSpPr>
          <p:nvPr/>
        </p:nvSpPr>
        <p:spPr bwMode="auto">
          <a:xfrm>
            <a:off x="838200" y="963877"/>
            <a:ext cx="3494362" cy="4930246"/>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algn="r" eaLnBrk="1" hangingPunct="1">
              <a:lnSpc>
                <a:spcPct val="90000"/>
              </a:lnSpc>
              <a:spcAft>
                <a:spcPts val="600"/>
              </a:spcAft>
            </a:pPr>
            <a:r>
              <a:rPr lang="en-US" sz="4000" kern="1200" dirty="0">
                <a:solidFill>
                  <a:schemeClr val="accent1"/>
                </a:solidFill>
                <a:latin typeface="+mj-lt"/>
                <a:ea typeface="+mj-ea"/>
                <a:cs typeface="+mj-cs"/>
              </a:rPr>
              <a:t>Incorporate Subsidies that are:</a:t>
            </a:r>
          </a:p>
        </p:txBody>
      </p:sp>
    </p:spTree>
    <p:extLst>
      <p:ext uri="{BB962C8B-B14F-4D97-AF65-F5344CB8AC3E}">
        <p14:creationId xmlns:p14="http://schemas.microsoft.com/office/powerpoint/2010/main" val="79024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vert="horz" lIns="91440" tIns="45720" rIns="91440" bIns="45720" rtlCol="0" anchor="ctr">
            <a:normAutofit/>
          </a:bodyPr>
          <a:lstStyle/>
          <a:p>
            <a:pPr>
              <a:buSzPct val="100000"/>
            </a:pPr>
            <a:endParaRPr lang="en-US" sz="2400" dirty="0"/>
          </a:p>
          <a:p>
            <a:pPr>
              <a:buSzPct val="100000"/>
            </a:pPr>
            <a:endParaRPr lang="en-US" sz="2400" dirty="0"/>
          </a:p>
          <a:p>
            <a:pPr>
              <a:buSzPct val="100000"/>
            </a:pPr>
            <a:r>
              <a:rPr lang="en-US" sz="2400" dirty="0"/>
              <a:t>Government to support capital costs</a:t>
            </a:r>
          </a:p>
          <a:p>
            <a:pPr>
              <a:buSzPct val="100000"/>
            </a:pPr>
            <a:r>
              <a:rPr lang="en-US" sz="2400" dirty="0"/>
              <a:t>Donors and NGOs to provide technical and organizational assistance</a:t>
            </a:r>
          </a:p>
          <a:p>
            <a:pPr>
              <a:buSzPct val="100000"/>
            </a:pPr>
            <a:r>
              <a:rPr lang="en-US" sz="2400" dirty="0"/>
              <a:t>Community to design, manage and pay for O&amp;M</a:t>
            </a:r>
          </a:p>
          <a:p>
            <a:pPr>
              <a:buSzPct val="100000"/>
            </a:pPr>
            <a:r>
              <a:rPr lang="en-US" sz="2400" dirty="0"/>
              <a:t>Link them to formal utilities</a:t>
            </a:r>
          </a:p>
          <a:p>
            <a:pPr>
              <a:buSzPct val="100000"/>
            </a:pPr>
            <a:r>
              <a:rPr lang="en-US" sz="2400" dirty="0"/>
              <a:t>Provide small investment finance</a:t>
            </a:r>
          </a:p>
          <a:p>
            <a:pPr>
              <a:buSzPct val="100000"/>
            </a:pPr>
            <a:r>
              <a:rPr lang="en-US" sz="2400" dirty="0"/>
              <a:t>Introduce regulation</a:t>
            </a:r>
          </a:p>
          <a:p>
            <a:pPr>
              <a:buSzPct val="100000"/>
            </a:pPr>
            <a:r>
              <a:rPr lang="en-US" sz="2400" dirty="0"/>
              <a:t>Eliminate illegal activities</a:t>
            </a:r>
          </a:p>
          <a:p>
            <a:endParaRPr lang="en-US" sz="2400" dirty="0"/>
          </a:p>
          <a:p>
            <a:endParaRPr lang="en-US" sz="2400" dirty="0"/>
          </a:p>
        </p:txBody>
      </p:sp>
      <p:sp>
        <p:nvSpPr>
          <p:cNvPr id="4" name="Title 1"/>
          <p:cNvSpPr txBox="1">
            <a:spLocks/>
          </p:cNvSpPr>
          <p:nvPr/>
        </p:nvSpPr>
        <p:spPr bwMode="auto">
          <a:xfrm>
            <a:off x="838200" y="963877"/>
            <a:ext cx="3494362" cy="4930246"/>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algn="r" eaLnBrk="1" hangingPunct="1">
              <a:lnSpc>
                <a:spcPct val="90000"/>
              </a:lnSpc>
              <a:spcAft>
                <a:spcPts val="600"/>
              </a:spcAft>
            </a:pPr>
            <a:r>
              <a:rPr lang="en-US" sz="4000" kern="1200" dirty="0">
                <a:solidFill>
                  <a:schemeClr val="accent1"/>
                </a:solidFill>
                <a:latin typeface="+mj-lt"/>
                <a:ea typeface="+mj-ea"/>
                <a:cs typeface="+mj-cs"/>
              </a:rPr>
              <a:t>Empower Community Based Organizations</a:t>
            </a:r>
          </a:p>
        </p:txBody>
      </p:sp>
    </p:spTree>
    <p:extLst>
      <p:ext uri="{BB962C8B-B14F-4D97-AF65-F5344CB8AC3E}">
        <p14:creationId xmlns:p14="http://schemas.microsoft.com/office/powerpoint/2010/main" val="144933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vert="horz" lIns="91440" tIns="45720" rIns="91440" bIns="45720" rtlCol="0" anchor="ctr">
            <a:normAutofit/>
          </a:bodyPr>
          <a:lstStyle/>
          <a:p>
            <a:pPr>
              <a:buSzPct val="100000"/>
            </a:pPr>
            <a:r>
              <a:rPr lang="en-US" sz="2400" dirty="0"/>
              <a:t>Give consumers a voice</a:t>
            </a:r>
          </a:p>
          <a:p>
            <a:pPr>
              <a:buSzPct val="100000"/>
            </a:pPr>
            <a:r>
              <a:rPr lang="en-US" sz="2400" dirty="0"/>
              <a:t>Neutralize vested interests</a:t>
            </a:r>
          </a:p>
          <a:p>
            <a:pPr>
              <a:buSzPct val="100000"/>
            </a:pPr>
            <a:r>
              <a:rPr lang="en-US" sz="2400" dirty="0"/>
              <a:t>Eliminate administrative and legal barriers</a:t>
            </a:r>
          </a:p>
          <a:p>
            <a:pPr>
              <a:buSzPct val="100000"/>
            </a:pPr>
            <a:r>
              <a:rPr lang="en-US" sz="2400" dirty="0"/>
              <a:t>Strengthen capacity, autonomy and accountability of providers</a:t>
            </a:r>
          </a:p>
          <a:p>
            <a:pPr>
              <a:buSzPct val="100000"/>
            </a:pPr>
            <a:r>
              <a:rPr lang="en-US" sz="2400"/>
              <a:t>Adopt service </a:t>
            </a:r>
            <a:r>
              <a:rPr lang="en-US" sz="2400" dirty="0"/>
              <a:t>policies that best balance consumer interests with financial sustainability of the WSP</a:t>
            </a:r>
          </a:p>
          <a:p>
            <a:pPr>
              <a:buSzPct val="100000"/>
            </a:pPr>
            <a:r>
              <a:rPr lang="en-US" sz="2400" dirty="0"/>
              <a:t>Overcome physical and technical barriers</a:t>
            </a:r>
          </a:p>
          <a:p>
            <a:pPr>
              <a:buSzPct val="100000"/>
            </a:pPr>
            <a:r>
              <a:rPr lang="en-US" sz="2400" dirty="0"/>
              <a:t>Include un-served communities</a:t>
            </a:r>
          </a:p>
        </p:txBody>
      </p:sp>
      <p:sp>
        <p:nvSpPr>
          <p:cNvPr id="4" name="Title 1"/>
          <p:cNvSpPr txBox="1">
            <a:spLocks/>
          </p:cNvSpPr>
          <p:nvPr/>
        </p:nvSpPr>
        <p:spPr bwMode="auto">
          <a:xfrm>
            <a:off x="838200" y="963877"/>
            <a:ext cx="3494362" cy="4930246"/>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algn="r" eaLnBrk="1" hangingPunct="1">
              <a:lnSpc>
                <a:spcPct val="90000"/>
              </a:lnSpc>
              <a:spcAft>
                <a:spcPts val="600"/>
              </a:spcAft>
            </a:pPr>
            <a:r>
              <a:rPr lang="en-US" sz="4400" kern="1200">
                <a:solidFill>
                  <a:schemeClr val="accent1"/>
                </a:solidFill>
                <a:latin typeface="+mj-lt"/>
                <a:ea typeface="+mj-ea"/>
                <a:cs typeface="+mj-cs"/>
              </a:rPr>
              <a:t>In Summary</a:t>
            </a:r>
          </a:p>
        </p:txBody>
      </p:sp>
    </p:spTree>
    <p:extLst>
      <p:ext uri="{BB962C8B-B14F-4D97-AF65-F5344CB8AC3E}">
        <p14:creationId xmlns:p14="http://schemas.microsoft.com/office/powerpoint/2010/main" val="99494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5471160" y="6622551"/>
            <a:ext cx="6720840" cy="235449"/>
          </a:xfrm>
          <a:prstGeom prst="rect">
            <a:avLst/>
          </a:prstGeom>
          <a:noFill/>
        </p:spPr>
        <p:txBody>
          <a:bodyPr wrap="square" lIns="82295" tIns="41148" rIns="82295" bIns="41148"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72387"/>
                </a:solidFill>
                <a:effectLst/>
                <a:uLnTx/>
                <a:uFillTx/>
                <a:latin typeface="Helvetica" pitchFamily="34" charset="0"/>
                <a:ea typeface="+mn-ea"/>
                <a:cs typeface="Helvetica" pitchFamily="34" charset="0"/>
                <a:sym typeface="Gill Sans" charset="0"/>
              </a:rPr>
              <a:t>Source: http://www.fastcompany.com/files/imagecache/multimedia_image/files/cs.jpg</a:t>
            </a:r>
          </a:p>
        </p:txBody>
      </p:sp>
      <p:grpSp>
        <p:nvGrpSpPr>
          <p:cNvPr id="6" name="Group 5"/>
          <p:cNvGrpSpPr/>
          <p:nvPr/>
        </p:nvGrpSpPr>
        <p:grpSpPr>
          <a:xfrm>
            <a:off x="1400175" y="138112"/>
            <a:ext cx="9829800" cy="6346327"/>
            <a:chOff x="1600200" y="609599"/>
            <a:chExt cx="6172200" cy="5392290"/>
          </a:xfrm>
        </p:grpSpPr>
        <p:pic>
          <p:nvPicPr>
            <p:cNvPr id="165890" name="Picture 2"/>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1600200" y="609599"/>
              <a:ext cx="6172200" cy="5392290"/>
            </a:xfrm>
            <a:prstGeom prst="rect">
              <a:avLst/>
            </a:prstGeom>
            <a:solidFill>
              <a:schemeClr val="bg1"/>
            </a:solidFill>
            <a:ln w="9525">
              <a:noFill/>
              <a:miter lim="800000"/>
              <a:headEnd/>
              <a:tailEnd/>
            </a:ln>
          </p:spPr>
        </p:pic>
        <p:sp>
          <p:nvSpPr>
            <p:cNvPr id="2" name="Rectangle 1"/>
            <p:cNvSpPr/>
            <p:nvPr/>
          </p:nvSpPr>
          <p:spPr>
            <a:xfrm>
              <a:off x="1752600" y="762000"/>
              <a:ext cx="2514600" cy="99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Monopoly Water Utility, Inc.</a:t>
              </a:r>
            </a:p>
          </p:txBody>
        </p:sp>
        <p:sp>
          <p:nvSpPr>
            <p:cNvPr id="4" name="Rectangle 3"/>
            <p:cNvSpPr/>
            <p:nvPr/>
          </p:nvSpPr>
          <p:spPr>
            <a:xfrm>
              <a:off x="1762125" y="4572000"/>
              <a:ext cx="5715000" cy="1429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“Someone called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Customer</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wanting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something called </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Service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208036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35004" y="2226758"/>
            <a:ext cx="6455614"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Light" panose="020F0302020204030204"/>
                <a:ea typeface="+mn-ea"/>
                <a:cs typeface="+mn-cs"/>
              </a:rPr>
              <a:t>What Does “Service” Mean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Light" panose="020F0302020204030204"/>
                <a:ea typeface="+mn-ea"/>
                <a:cs typeface="+mn-cs"/>
              </a:rPr>
              <a:t>for a Water Utility?</a:t>
            </a:r>
          </a:p>
        </p:txBody>
      </p:sp>
    </p:spTree>
    <p:extLst>
      <p:ext uri="{BB962C8B-B14F-4D97-AF65-F5344CB8AC3E}">
        <p14:creationId xmlns:p14="http://schemas.microsoft.com/office/powerpoint/2010/main" val="181233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5" name="Picture 3" descr="http://pulitzercenter.org/sites/default/files/styles/half/public/water%20trucks_0.JPG">
            <a:hlinkClick r:id="rId3" tooltip=" Nigeria's Water and Sanitation Sector: Leaks and Plugs"/>
          </p:cNvPr>
          <p:cNvPicPr>
            <a:picLocks noChangeAspect="1" noChangeArrowheads="1"/>
          </p:cNvPicPr>
          <p:nvPr/>
        </p:nvPicPr>
        <p:blipFill rotWithShape="1">
          <a:blip r:embed="rId4"/>
          <a:srcRect b="17142"/>
          <a:stretch/>
        </p:blipFill>
        <p:spPr bwMode="auto">
          <a:xfrm>
            <a:off x="7829551" y="306909"/>
            <a:ext cx="4042409" cy="2286000"/>
          </a:xfrm>
          <a:prstGeom prst="rect">
            <a:avLst/>
          </a:prstGeom>
          <a:noFill/>
        </p:spPr>
      </p:pic>
      <p:pic>
        <p:nvPicPr>
          <p:cNvPr id="5" name="Picture 4"/>
          <p:cNvPicPr>
            <a:picLocks noChangeAspect="1"/>
          </p:cNvPicPr>
          <p:nvPr/>
        </p:nvPicPr>
        <p:blipFill rotWithShape="1">
          <a:blip r:embed="rId5"/>
          <a:srcRect t="5511" r="2" b="38599"/>
          <a:stretch/>
        </p:blipFill>
        <p:spPr>
          <a:xfrm>
            <a:off x="7829551" y="2828925"/>
            <a:ext cx="4042410" cy="3388994"/>
          </a:xfrm>
          <a:prstGeom prst="rect">
            <a:avLst/>
          </a:prstGeom>
        </p:spPr>
      </p:pic>
      <p:sp>
        <p:nvSpPr>
          <p:cNvPr id="3" name="Content Placeholder 2"/>
          <p:cNvSpPr>
            <a:spLocks noGrp="1"/>
          </p:cNvSpPr>
          <p:nvPr>
            <p:ph idx="1"/>
          </p:nvPr>
        </p:nvSpPr>
        <p:spPr>
          <a:xfrm>
            <a:off x="821515" y="2121762"/>
            <a:ext cx="6204984" cy="3626917"/>
          </a:xfrm>
        </p:spPr>
        <p:txBody>
          <a:bodyPr vert="horz" lIns="91440" tIns="45720" rIns="91440" bIns="45720" rtlCol="0">
            <a:normAutofit/>
          </a:bodyPr>
          <a:lstStyle/>
          <a:p>
            <a:pPr marL="605790">
              <a:buSzPct val="100000"/>
            </a:pPr>
            <a:r>
              <a:rPr lang="en-US" sz="2400"/>
              <a:t>Consumers only want piped service</a:t>
            </a:r>
          </a:p>
          <a:p>
            <a:pPr marL="605790">
              <a:buSzPct val="100000"/>
            </a:pPr>
            <a:r>
              <a:rPr lang="en-US" sz="2400"/>
              <a:t>Willingness to pay for piped service exists</a:t>
            </a:r>
          </a:p>
          <a:p>
            <a:pPr marL="605790">
              <a:buSzPct val="100000"/>
            </a:pPr>
            <a:r>
              <a:rPr lang="en-US" sz="2400"/>
              <a:t>Consumers don’t have other choices</a:t>
            </a:r>
          </a:p>
          <a:p>
            <a:pPr marL="605790">
              <a:buSzPct val="100000"/>
            </a:pPr>
            <a:r>
              <a:rPr lang="en-US" sz="2400"/>
              <a:t>The utility is a monopoly.   Price and quality are non issues </a:t>
            </a:r>
          </a:p>
        </p:txBody>
      </p:sp>
      <p:sp>
        <p:nvSpPr>
          <p:cNvPr id="7" name="Title 1"/>
          <p:cNvSpPr txBox="1">
            <a:spLocks/>
          </p:cNvSpPr>
          <p:nvPr/>
        </p:nvSpPr>
        <p:spPr bwMode="auto">
          <a:xfrm>
            <a:off x="821516" y="640263"/>
            <a:ext cx="6204984" cy="1344975"/>
          </a:xfrm>
          <a:prstGeom prst="rect">
            <a:avLst/>
          </a:prstGeom>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marL="0" marR="0" lvl="0" indent="0" algn="l" eaLnBrk="1" fontAlgn="base" hangingPunct="1">
              <a:lnSpc>
                <a:spcPct val="90000"/>
              </a:lnSpc>
              <a:spcAft>
                <a:spcPts val="600"/>
              </a:spcAft>
              <a:buClrTx/>
              <a:buSzTx/>
              <a:tabLst/>
              <a:defRPr/>
            </a:pPr>
            <a:r>
              <a:rPr kumimoji="0" lang="en-US" sz="4000" b="0" i="0" u="none" strike="noStrike" cap="none" spc="0" normalizeH="0" baseline="0" noProof="0" dirty="0">
                <a:ln>
                  <a:noFill/>
                </a:ln>
                <a:solidFill>
                  <a:srgbClr val="0070C0"/>
                </a:solidFill>
                <a:effectLst/>
                <a:uLnTx/>
                <a:uFillTx/>
                <a:sym typeface="Gill Sans" charset="0"/>
              </a:rPr>
              <a:t>Some False Assumptions</a:t>
            </a:r>
          </a:p>
        </p:txBody>
      </p:sp>
    </p:spTree>
    <p:extLst>
      <p:ext uri="{BB962C8B-B14F-4D97-AF65-F5344CB8AC3E}">
        <p14:creationId xmlns:p14="http://schemas.microsoft.com/office/powerpoint/2010/main" val="270429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0537" y="1943100"/>
            <a:ext cx="6111241" cy="2971800"/>
          </a:xfrm>
        </p:spPr>
        <p:txBody>
          <a:bodyPr>
            <a:normAutofit/>
          </a:bodyPr>
          <a:lstStyle/>
          <a:p>
            <a:pPr>
              <a:buSzPct val="100000"/>
            </a:pPr>
            <a:r>
              <a:rPr lang="en-US" sz="2000" dirty="0">
                <a:solidFill>
                  <a:srgbClr val="002060"/>
                </a:solidFill>
                <a:latin typeface="+mj-lt"/>
                <a:cs typeface="Helvetica" pitchFamily="34" charset="0"/>
              </a:rPr>
              <a:t>Consumers have options besides piped water</a:t>
            </a:r>
          </a:p>
          <a:p>
            <a:pPr>
              <a:buSzPct val="100000"/>
            </a:pPr>
            <a:r>
              <a:rPr lang="en-US" sz="2000" dirty="0">
                <a:solidFill>
                  <a:srgbClr val="002060"/>
                </a:solidFill>
                <a:latin typeface="+mj-lt"/>
                <a:cs typeface="Helvetica" pitchFamily="34" charset="0"/>
              </a:rPr>
              <a:t>They look at the cost of all their options</a:t>
            </a:r>
          </a:p>
          <a:p>
            <a:pPr>
              <a:buSzPct val="100000"/>
            </a:pPr>
            <a:r>
              <a:rPr lang="en-US" sz="2000" dirty="0">
                <a:solidFill>
                  <a:srgbClr val="002060"/>
                </a:solidFill>
                <a:latin typeface="+mj-lt"/>
                <a:cs typeface="Helvetica" pitchFamily="34" charset="0"/>
              </a:rPr>
              <a:t>They consider all substitutes that best meet their interests</a:t>
            </a:r>
          </a:p>
          <a:p>
            <a:pPr>
              <a:buSzPct val="100000"/>
            </a:pPr>
            <a:r>
              <a:rPr lang="en-US" sz="2000" dirty="0">
                <a:solidFill>
                  <a:srgbClr val="002060"/>
                </a:solidFill>
                <a:latin typeface="+mj-lt"/>
                <a:cs typeface="Helvetica" pitchFamily="34" charset="0"/>
              </a:rPr>
              <a:t>The poor especially that have low monetary income prioritize alternatives that don’t require direct payment</a:t>
            </a:r>
          </a:p>
          <a:p>
            <a:pPr>
              <a:buSzPct val="100000"/>
            </a:pPr>
            <a:r>
              <a:rPr lang="en-US" sz="2000" dirty="0">
                <a:solidFill>
                  <a:srgbClr val="002060"/>
                </a:solidFill>
                <a:latin typeface="+mj-lt"/>
                <a:cs typeface="Helvetica" pitchFamily="34" charset="0"/>
              </a:rPr>
              <a:t>Utilities often do compete for their piped service </a:t>
            </a:r>
          </a:p>
        </p:txBody>
      </p:sp>
      <p:sp>
        <p:nvSpPr>
          <p:cNvPr id="7" name="Title 1"/>
          <p:cNvSpPr txBox="1">
            <a:spLocks/>
          </p:cNvSpPr>
          <p:nvPr/>
        </p:nvSpPr>
        <p:spPr bwMode="auto">
          <a:xfrm>
            <a:off x="1981200" y="274320"/>
            <a:ext cx="4038600"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Light" panose="020F0302020204030204"/>
                <a:ea typeface="+mj-ea"/>
                <a:cs typeface="Myriad Pro Semibold"/>
                <a:sym typeface="Gill Sans" charset="0"/>
              </a:rPr>
              <a:t>Instead…</a:t>
            </a:r>
            <a:endParaRPr kumimoji="0" lang="en-US" sz="4400" b="0" i="0" u="none" strike="noStrike" kern="1200" cap="none" spc="0" normalizeH="0" baseline="0" noProof="0" dirty="0">
              <a:ln>
                <a:noFill/>
              </a:ln>
              <a:solidFill>
                <a:srgbClr val="0070C0"/>
              </a:solidFill>
              <a:effectLst/>
              <a:uLnTx/>
              <a:uFillTx/>
              <a:latin typeface="Calibri Light" panose="020F0302020204030204"/>
              <a:ea typeface="+mj-ea"/>
              <a:sym typeface="Gill Sans"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1" y="1943100"/>
            <a:ext cx="2881312" cy="28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4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455670" y="3009519"/>
          <a:ext cx="2880360" cy="356616"/>
        </p:xfrm>
        <a:graphic>
          <a:graphicData uri="http://schemas.openxmlformats.org/drawingml/2006/table">
            <a:tbl>
              <a:tblPr firstRow="1" bandRow="1">
                <a:tableStyleId>{2D5ABB26-0587-4C30-8999-92F81FD0307C}</a:tableStyleId>
              </a:tblPr>
              <a:tblGrid>
                <a:gridCol w="2880360">
                  <a:extLst>
                    <a:ext uri="{9D8B030D-6E8A-4147-A177-3AD203B41FA5}">
                      <a16:colId xmlns:a16="http://schemas.microsoft.com/office/drawing/2014/main" val="20000"/>
                    </a:ext>
                  </a:extLst>
                </a:gridCol>
              </a:tblGrid>
              <a:tr h="356616">
                <a:tc>
                  <a:txBody>
                    <a:bodyPr/>
                    <a:lstStyle/>
                    <a:p>
                      <a:endParaRPr lang="en-US" sz="1800" dirty="0">
                        <a:solidFill>
                          <a:srgbClr val="072387"/>
                        </a:solidFill>
                        <a:latin typeface="Myriad Pro"/>
                        <a:cs typeface="Myriad Pro"/>
                      </a:endParaRPr>
                    </a:p>
                  </a:txBody>
                  <a:tcPr marL="82296" marR="82296" marT="41148" marB="41148"/>
                </a:tc>
                <a:extLst>
                  <a:ext uri="{0D108BD9-81ED-4DB2-BD59-A6C34878D82A}">
                    <a16:rowId xmlns:a16="http://schemas.microsoft.com/office/drawing/2014/main" val="10000"/>
                  </a:ext>
                </a:extLst>
              </a:tr>
            </a:tbl>
          </a:graphicData>
        </a:graphic>
      </p:graphicFrame>
      <p:sp>
        <p:nvSpPr>
          <p:cNvPr id="8" name="Title 1"/>
          <p:cNvSpPr txBox="1">
            <a:spLocks/>
          </p:cNvSpPr>
          <p:nvPr/>
        </p:nvSpPr>
        <p:spPr bwMode="auto">
          <a:xfrm>
            <a:off x="644577" y="274320"/>
            <a:ext cx="5756223" cy="1143000"/>
          </a:xfrm>
          <a:prstGeom prst="rect">
            <a:avLst/>
          </a:prstGeom>
          <a:noFill/>
          <a:ln w="12700">
            <a:noFill/>
            <a:miter lim="800000"/>
            <a:headEnd/>
            <a:tailEnd/>
          </a:ln>
        </p:spPr>
        <p:txBody>
          <a:bodyPr vert="horz" wrap="square" lIns="34290" tIns="34290" rIns="34290" bIns="34290" numCol="1" anchor="ctr" anchorCtr="0" compatLnSpc="1">
            <a:prstTxWarp prst="textNoShape">
              <a:avLst/>
            </a:prstTxWarp>
          </a:bodyPr>
          <a:lstStyle>
            <a:lvl1pPr algn="ctr" rtl="0" eaLnBrk="0" fontAlgn="base" hangingPunct="0">
              <a:spcBef>
                <a:spcPct val="0"/>
              </a:spcBef>
              <a:spcAft>
                <a:spcPct val="0"/>
              </a:spcAft>
              <a:defRPr sz="64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0070C0"/>
                </a:solidFill>
                <a:effectLst/>
                <a:uLnTx/>
                <a:uFillTx/>
                <a:latin typeface="Calibri Light" panose="020F0302020204030204"/>
                <a:ea typeface="+mj-ea"/>
                <a:cs typeface="Myriad Pro Semibold"/>
                <a:sym typeface="Gill Sans" charset="0"/>
              </a:rPr>
              <a:t>In most developing countries there are many substitutes for piped water</a:t>
            </a:r>
          </a:p>
        </p:txBody>
      </p:sp>
      <p:sp>
        <p:nvSpPr>
          <p:cNvPr id="2" name="TextBox 1"/>
          <p:cNvSpPr txBox="1"/>
          <p:nvPr/>
        </p:nvSpPr>
        <p:spPr>
          <a:xfrm>
            <a:off x="1866901" y="1981200"/>
            <a:ext cx="5000625" cy="1745093"/>
          </a:xfrm>
          <a:prstGeom prst="rect">
            <a:avLst/>
          </a:prstGeom>
          <a:noFill/>
        </p:spPr>
        <p:txBody>
          <a:bodyPr wrap="square" lIns="82296" tIns="41148" rIns="82296" bIns="41148" rtlCol="0">
            <a:spAutoFit/>
          </a:bodyPr>
          <a:lstStyle/>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Groundwater/bore holes</a:t>
            </a:r>
          </a:p>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Streams and Ponds</a:t>
            </a:r>
          </a:p>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Rain Water Tanks</a:t>
            </a:r>
          </a:p>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Vendors</a:t>
            </a:r>
          </a:p>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Water Kiosks</a:t>
            </a:r>
          </a:p>
          <a:p>
            <a:pPr marL="411480" marR="0" lvl="0" indent="-4114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Light"/>
                <a:ea typeface="+mn-ea"/>
                <a:cs typeface="Helvetica" pitchFamily="34" charset="0"/>
              </a:rPr>
              <a:t>Bottled Water</a:t>
            </a:r>
          </a:p>
        </p:txBody>
      </p:sp>
      <p:pic>
        <p:nvPicPr>
          <p:cNvPr id="36866" name="Picture 2" descr="http://deparkbottling.com/wp-content/themes/webfolio/images/slider1.png"/>
          <p:cNvPicPr>
            <a:picLocks noChangeAspect="1" noChangeArrowheads="1"/>
          </p:cNvPicPr>
          <p:nvPr/>
        </p:nvPicPr>
        <p:blipFill>
          <a:blip r:embed="rId3"/>
          <a:srcRect r="85934"/>
          <a:stretch>
            <a:fillRect/>
          </a:stretch>
        </p:blipFill>
        <p:spPr bwMode="auto">
          <a:xfrm>
            <a:off x="4762500" y="3203575"/>
            <a:ext cx="1143000" cy="2592229"/>
          </a:xfrm>
          <a:prstGeom prst="rect">
            <a:avLst/>
          </a:prstGeom>
          <a:noFill/>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2" y="0"/>
            <a:ext cx="32003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1" y="2133601"/>
            <a:ext cx="32004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1" y="4213226"/>
            <a:ext cx="3200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76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is the Willingness to Pay? </a:t>
            </a:r>
          </a:p>
        </p:txBody>
      </p:sp>
      <p:graphicFrame>
        <p:nvGraphicFramePr>
          <p:cNvPr id="5" name="Content Placeholder 6"/>
          <p:cNvGraphicFramePr>
            <a:graphicFrameLocks/>
          </p:cNvGraphicFramePr>
          <p:nvPr>
            <p:extLst/>
          </p:nvPr>
        </p:nvGraphicFramePr>
        <p:xfrm>
          <a:off x="1981200" y="1905000"/>
          <a:ext cx="8153400" cy="1468120"/>
        </p:xfrm>
        <a:graphic>
          <a:graphicData uri="http://schemas.openxmlformats.org/drawingml/2006/table">
            <a:tbl>
              <a:tblPr firstRow="1" bandRow="1">
                <a:tableStyleId>{2D5ABB26-0587-4C30-8999-92F81FD0307C}</a:tableStyleId>
              </a:tblPr>
              <a:tblGrid>
                <a:gridCol w="1299948">
                  <a:extLst>
                    <a:ext uri="{9D8B030D-6E8A-4147-A177-3AD203B41FA5}">
                      <a16:colId xmlns:a16="http://schemas.microsoft.com/office/drawing/2014/main" val="20000"/>
                    </a:ext>
                  </a:extLst>
                </a:gridCol>
                <a:gridCol w="362745">
                  <a:extLst>
                    <a:ext uri="{9D8B030D-6E8A-4147-A177-3AD203B41FA5}">
                      <a16:colId xmlns:a16="http://schemas.microsoft.com/office/drawing/2014/main" val="20001"/>
                    </a:ext>
                  </a:extLst>
                </a:gridCol>
                <a:gridCol w="1210395">
                  <a:extLst>
                    <a:ext uri="{9D8B030D-6E8A-4147-A177-3AD203B41FA5}">
                      <a16:colId xmlns:a16="http://schemas.microsoft.com/office/drawing/2014/main" val="20002"/>
                    </a:ext>
                  </a:extLst>
                </a:gridCol>
                <a:gridCol w="284377">
                  <a:extLst>
                    <a:ext uri="{9D8B030D-6E8A-4147-A177-3AD203B41FA5}">
                      <a16:colId xmlns:a16="http://schemas.microsoft.com/office/drawing/2014/main" val="20003"/>
                    </a:ext>
                  </a:extLst>
                </a:gridCol>
                <a:gridCol w="1312418">
                  <a:extLst>
                    <a:ext uri="{9D8B030D-6E8A-4147-A177-3AD203B41FA5}">
                      <a16:colId xmlns:a16="http://schemas.microsoft.com/office/drawing/2014/main" val="20004"/>
                    </a:ext>
                  </a:extLst>
                </a:gridCol>
                <a:gridCol w="252162">
                  <a:extLst>
                    <a:ext uri="{9D8B030D-6E8A-4147-A177-3AD203B41FA5}">
                      <a16:colId xmlns:a16="http://schemas.microsoft.com/office/drawing/2014/main" val="20005"/>
                    </a:ext>
                  </a:extLst>
                </a:gridCol>
                <a:gridCol w="1263646">
                  <a:extLst>
                    <a:ext uri="{9D8B030D-6E8A-4147-A177-3AD203B41FA5}">
                      <a16:colId xmlns:a16="http://schemas.microsoft.com/office/drawing/2014/main" val="20006"/>
                    </a:ext>
                  </a:extLst>
                </a:gridCol>
                <a:gridCol w="390351">
                  <a:extLst>
                    <a:ext uri="{9D8B030D-6E8A-4147-A177-3AD203B41FA5}">
                      <a16:colId xmlns:a16="http://schemas.microsoft.com/office/drawing/2014/main" val="20007"/>
                    </a:ext>
                  </a:extLst>
                </a:gridCol>
                <a:gridCol w="1777358">
                  <a:extLst>
                    <a:ext uri="{9D8B030D-6E8A-4147-A177-3AD203B41FA5}">
                      <a16:colId xmlns:a16="http://schemas.microsoft.com/office/drawing/2014/main" val="20008"/>
                    </a:ext>
                  </a:extLst>
                </a:gridCol>
              </a:tblGrid>
              <a:tr h="1097280">
                <a:tc>
                  <a:txBody>
                    <a:bodyPr/>
                    <a:lstStyle/>
                    <a:p>
                      <a:pPr algn="ctr"/>
                      <a:r>
                        <a:rPr lang="en-US" sz="1600" kern="1200" baseline="0" dirty="0">
                          <a:solidFill>
                            <a:srgbClr val="072387"/>
                          </a:solidFill>
                          <a:latin typeface="Myriad Pro"/>
                          <a:ea typeface="+mn-ea"/>
                          <a:cs typeface="Myriad Pro"/>
                        </a:rPr>
                        <a:t>Washing</a:t>
                      </a:r>
                      <a:endParaRPr lang="en-US" sz="1600" dirty="0">
                        <a:solidFill>
                          <a:srgbClr val="072387"/>
                        </a:solidFill>
                        <a:latin typeface="Myriad Pro"/>
                        <a:cs typeface="Myriad Pro"/>
                      </a:endParaRPr>
                    </a:p>
                  </a:txBody>
                  <a:tcPr anchor="ctr">
                    <a:solidFill>
                      <a:schemeClr val="bg1"/>
                    </a:solidFill>
                  </a:tcPr>
                </a:tc>
                <a:tc rowSpan="2">
                  <a:txBody>
                    <a:bodyPr/>
                    <a:lstStyle/>
                    <a:p>
                      <a:pPr algn="ctr"/>
                      <a:r>
                        <a:rPr lang="en-US" sz="1600" kern="1200" baseline="0" dirty="0">
                          <a:solidFill>
                            <a:schemeClr val="bg1"/>
                          </a:solidFill>
                          <a:latin typeface="Myriad Pro"/>
                          <a:ea typeface="+mn-ea"/>
                          <a:cs typeface="Myriad Pro"/>
                        </a:rPr>
                        <a:t>+</a:t>
                      </a:r>
                      <a:endParaRPr lang="en-US" sz="1600" dirty="0">
                        <a:solidFill>
                          <a:schemeClr val="bg1"/>
                        </a:solidFill>
                        <a:latin typeface="Myriad Pro"/>
                        <a:cs typeface="Myriad Pro"/>
                      </a:endParaRPr>
                    </a:p>
                  </a:txBody>
                  <a:tcPr anchor="ctr"/>
                </a:tc>
                <a:tc>
                  <a:txBody>
                    <a:bodyPr/>
                    <a:lstStyle/>
                    <a:p>
                      <a:pPr algn="ctr"/>
                      <a:r>
                        <a:rPr lang="en-US" sz="1600" kern="1200" baseline="0" dirty="0">
                          <a:solidFill>
                            <a:srgbClr val="072387"/>
                          </a:solidFill>
                          <a:latin typeface="Myriad Pro"/>
                          <a:ea typeface="+mn-ea"/>
                          <a:cs typeface="Myriad Pro"/>
                        </a:rPr>
                        <a:t>Bathing</a:t>
                      </a:r>
                      <a:endParaRPr lang="en-US" sz="1600" dirty="0">
                        <a:solidFill>
                          <a:srgbClr val="072387"/>
                        </a:solidFill>
                        <a:latin typeface="Myriad Pro"/>
                        <a:cs typeface="Myriad Pro"/>
                      </a:endParaRPr>
                    </a:p>
                  </a:txBody>
                  <a:tcPr anchor="ct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baseline="0" dirty="0">
                          <a:solidFill>
                            <a:schemeClr val="bg1"/>
                          </a:solidFill>
                          <a:latin typeface="Myriad Pro"/>
                          <a:ea typeface="+mn-ea"/>
                          <a:cs typeface="Myriad Pro"/>
                        </a:rPr>
                        <a:t>+</a:t>
                      </a:r>
                      <a:endParaRPr lang="en-US" sz="1600" dirty="0">
                        <a:solidFill>
                          <a:schemeClr val="bg1"/>
                        </a:solidFill>
                        <a:latin typeface="Myriad Pro"/>
                        <a:cs typeface="Myriad Pro"/>
                      </a:endParaRPr>
                    </a:p>
                  </a:txBody>
                  <a:tcPr anchor="ctr"/>
                </a:tc>
                <a:tc>
                  <a:txBody>
                    <a:bodyPr/>
                    <a:lstStyle/>
                    <a:p>
                      <a:pPr algn="ctr"/>
                      <a:r>
                        <a:rPr lang="en-US" sz="1600" kern="1200" baseline="0" dirty="0">
                          <a:solidFill>
                            <a:srgbClr val="072387"/>
                          </a:solidFill>
                          <a:latin typeface="Myriad Pro"/>
                          <a:ea typeface="+mn-ea"/>
                          <a:cs typeface="Myriad Pro"/>
                        </a:rPr>
                        <a:t>Sanitation</a:t>
                      </a:r>
                      <a:endParaRPr lang="en-US" sz="1600" dirty="0">
                        <a:solidFill>
                          <a:srgbClr val="072387"/>
                        </a:solidFill>
                        <a:latin typeface="Myriad Pro"/>
                        <a:cs typeface="Myriad Pro"/>
                      </a:endParaRPr>
                    </a:p>
                  </a:txBody>
                  <a:tcPr anchor="ctr">
                    <a:solidFill>
                      <a:schemeClr val="bg1"/>
                    </a:solidFill>
                  </a:tcPr>
                </a:tc>
                <a:tc rowSpan="2">
                  <a:txBody>
                    <a:bodyPr/>
                    <a:lstStyle/>
                    <a:p>
                      <a:pPr algn="ctr"/>
                      <a:r>
                        <a:rPr lang="en-US" sz="1600" kern="1200" baseline="0" dirty="0">
                          <a:solidFill>
                            <a:schemeClr val="bg1"/>
                          </a:solidFill>
                          <a:latin typeface="Myriad Pro"/>
                          <a:ea typeface="+mn-ea"/>
                          <a:cs typeface="Myriad Pro"/>
                        </a:rPr>
                        <a:t>+</a:t>
                      </a:r>
                      <a:endParaRPr lang="en-US" sz="1600" dirty="0">
                        <a:solidFill>
                          <a:schemeClr val="bg1"/>
                        </a:solidFill>
                        <a:latin typeface="Myriad Pro"/>
                        <a:cs typeface="Myriad Pro"/>
                      </a:endParaRPr>
                    </a:p>
                  </a:txBody>
                  <a:tcPr anchor="ctr"/>
                </a:tc>
                <a:tc>
                  <a:txBody>
                    <a:bodyPr/>
                    <a:lstStyle/>
                    <a:p>
                      <a:pPr algn="ctr"/>
                      <a:r>
                        <a:rPr lang="en-US" sz="1600" kern="1200" baseline="0" dirty="0">
                          <a:solidFill>
                            <a:srgbClr val="072387"/>
                          </a:solidFill>
                          <a:latin typeface="Myriad Pro"/>
                          <a:ea typeface="+mn-ea"/>
                          <a:cs typeface="Myriad Pro"/>
                        </a:rPr>
                        <a:t>Drinking</a:t>
                      </a:r>
                      <a:endParaRPr lang="en-US" sz="1600" dirty="0">
                        <a:solidFill>
                          <a:srgbClr val="072387"/>
                        </a:solidFill>
                        <a:latin typeface="Myriad Pro"/>
                        <a:cs typeface="Myriad Pro"/>
                      </a:endParaRPr>
                    </a:p>
                  </a:txBody>
                  <a:tcPr anchor="ctr">
                    <a:solidFill>
                      <a:schemeClr val="bg1"/>
                    </a:solidFill>
                  </a:tcPr>
                </a:tc>
                <a:tc rowSpan="2">
                  <a:txBody>
                    <a:bodyPr/>
                    <a:lstStyle/>
                    <a:p>
                      <a:pPr algn="ctr"/>
                      <a:r>
                        <a:rPr lang="en-US" sz="1600" kern="1200" baseline="0" dirty="0">
                          <a:solidFill>
                            <a:schemeClr val="bg1"/>
                          </a:solidFill>
                          <a:latin typeface="Myriad Pro"/>
                          <a:ea typeface="+mn-ea"/>
                          <a:cs typeface="Myriad Pro"/>
                        </a:rPr>
                        <a:t>=</a:t>
                      </a:r>
                      <a:endParaRPr lang="en-US" sz="1600" dirty="0">
                        <a:solidFill>
                          <a:schemeClr val="bg1"/>
                        </a:solidFill>
                        <a:latin typeface="Myriad Pro"/>
                        <a:cs typeface="Myriad Pro"/>
                      </a:endParaRPr>
                    </a:p>
                  </a:txBody>
                  <a:tcPr anchor="ctr"/>
                </a:tc>
                <a:tc>
                  <a:txBody>
                    <a:bodyPr/>
                    <a:lstStyle/>
                    <a:p>
                      <a:pPr algn="ctr"/>
                      <a:r>
                        <a:rPr lang="en-US" sz="1600" kern="1200" baseline="0" dirty="0">
                          <a:solidFill>
                            <a:srgbClr val="072387"/>
                          </a:solidFill>
                          <a:latin typeface="Myriad Pro"/>
                          <a:ea typeface="+mn-ea"/>
                          <a:cs typeface="Myriad Pro"/>
                        </a:rPr>
                        <a:t>100% Daily</a:t>
                      </a:r>
                    </a:p>
                    <a:p>
                      <a:pPr algn="ctr"/>
                      <a:r>
                        <a:rPr lang="en-US" sz="1600" kern="1200" baseline="0" dirty="0">
                          <a:solidFill>
                            <a:srgbClr val="072387"/>
                          </a:solidFill>
                          <a:latin typeface="Myriad Pro"/>
                          <a:ea typeface="+mn-ea"/>
                          <a:cs typeface="Myriad Pro"/>
                        </a:rPr>
                        <a:t>Need</a:t>
                      </a:r>
                      <a:endParaRPr lang="en-US" sz="1600" dirty="0">
                        <a:solidFill>
                          <a:srgbClr val="072387"/>
                        </a:solidFill>
                        <a:latin typeface="Myriad Pro"/>
                        <a:cs typeface="Myriad Pro"/>
                      </a:endParaRPr>
                    </a:p>
                  </a:txBody>
                  <a:tcPr anchor="ctr">
                    <a:solidFill>
                      <a:schemeClr val="bg1"/>
                    </a:solidFill>
                  </a:tcPr>
                </a:tc>
                <a:extLst>
                  <a:ext uri="{0D108BD9-81ED-4DB2-BD59-A6C34878D82A}">
                    <a16:rowId xmlns:a16="http://schemas.microsoft.com/office/drawing/2014/main" val="10000"/>
                  </a:ext>
                </a:extLst>
              </a:tr>
              <a:tr h="370840">
                <a:tc>
                  <a:txBody>
                    <a:bodyPr/>
                    <a:lstStyle/>
                    <a:p>
                      <a:pPr algn="ctr"/>
                      <a:r>
                        <a:rPr lang="en-US" sz="1800" kern="1200" baseline="0" dirty="0">
                          <a:solidFill>
                            <a:srgbClr val="072387"/>
                          </a:solidFill>
                          <a:latin typeface="Myriad Pro"/>
                          <a:ea typeface="+mn-ea"/>
                          <a:cs typeface="Myriad Pro"/>
                        </a:rPr>
                        <a:t>30L/Day</a:t>
                      </a:r>
                    </a:p>
                  </a:txBody>
                  <a:tcPr anchor="ctr">
                    <a:solidFill>
                      <a:srgbClr val="FFFF00"/>
                    </a:solidFill>
                  </a:tcPr>
                </a:tc>
                <a:tc vMerge="1">
                  <a:txBody>
                    <a:bodyPr/>
                    <a:lstStyle/>
                    <a:p>
                      <a:endParaRPr lang="en-US" sz="2200" dirty="0">
                        <a:solidFill>
                          <a:srgbClr val="072387"/>
                        </a:solidFill>
                        <a:latin typeface="Myriad Pro"/>
                        <a:cs typeface="Myriad Pro"/>
                      </a:endParaRPr>
                    </a:p>
                  </a:txBody>
                  <a:tcPr/>
                </a:tc>
                <a:tc>
                  <a:txBody>
                    <a:bodyPr/>
                    <a:lstStyle/>
                    <a:p>
                      <a:pPr algn="ctr"/>
                      <a:r>
                        <a:rPr lang="en-US" sz="1800" kern="1200" baseline="0" dirty="0">
                          <a:solidFill>
                            <a:srgbClr val="072387"/>
                          </a:solidFill>
                          <a:latin typeface="Myriad Pro"/>
                          <a:ea typeface="+mn-ea"/>
                          <a:cs typeface="Myriad Pro"/>
                        </a:rPr>
                        <a:t>15L/day</a:t>
                      </a:r>
                    </a:p>
                  </a:txBody>
                  <a:tcPr anchor="ctr">
                    <a:solidFill>
                      <a:srgbClr val="00B0F0"/>
                    </a:solidFill>
                  </a:tcPr>
                </a:tc>
                <a:tc vMerge="1">
                  <a:txBody>
                    <a:bodyPr/>
                    <a:lstStyle/>
                    <a:p>
                      <a:pPr algn="ctr"/>
                      <a:endParaRPr lang="en-US" sz="2200" dirty="0">
                        <a:solidFill>
                          <a:srgbClr val="072387"/>
                        </a:solidFill>
                        <a:latin typeface="Myriad Pro"/>
                        <a:cs typeface="Myriad Pro"/>
                      </a:endParaRPr>
                    </a:p>
                  </a:txBody>
                  <a:tcPr anchor="ctr"/>
                </a:tc>
                <a:tc>
                  <a:txBody>
                    <a:bodyPr/>
                    <a:lstStyle/>
                    <a:p>
                      <a:pPr algn="ctr"/>
                      <a:r>
                        <a:rPr lang="en-US" sz="1800" kern="1200" baseline="0" dirty="0">
                          <a:solidFill>
                            <a:srgbClr val="072387"/>
                          </a:solidFill>
                          <a:latin typeface="Myriad Pro"/>
                          <a:ea typeface="+mn-ea"/>
                          <a:cs typeface="Myriad Pro"/>
                        </a:rPr>
                        <a:t>20L/Day</a:t>
                      </a:r>
                    </a:p>
                  </a:txBody>
                  <a:tcPr anchor="ctr">
                    <a:solidFill>
                      <a:schemeClr val="accent6">
                        <a:lumMod val="40000"/>
                        <a:lumOff val="60000"/>
                      </a:schemeClr>
                    </a:solidFill>
                  </a:tcPr>
                </a:tc>
                <a:tc vMerge="1">
                  <a:txBody>
                    <a:bodyPr/>
                    <a:lstStyle/>
                    <a:p>
                      <a:endParaRPr lang="en-US" sz="2200" dirty="0">
                        <a:solidFill>
                          <a:srgbClr val="072387"/>
                        </a:solidFill>
                        <a:latin typeface="Myriad Pro"/>
                        <a:cs typeface="Myriad Pro"/>
                      </a:endParaRPr>
                    </a:p>
                  </a:txBody>
                  <a:tcPr/>
                </a:tc>
                <a:tc>
                  <a:txBody>
                    <a:bodyPr/>
                    <a:lstStyle/>
                    <a:p>
                      <a:pPr algn="ctr"/>
                      <a:r>
                        <a:rPr lang="en-US" sz="1800" kern="1200" baseline="0" dirty="0">
                          <a:solidFill>
                            <a:srgbClr val="072387"/>
                          </a:solidFill>
                          <a:latin typeface="Myriad Pro"/>
                          <a:ea typeface="+mn-ea"/>
                          <a:cs typeface="Myriad Pro"/>
                        </a:rPr>
                        <a:t>4.5 L/Day</a:t>
                      </a:r>
                    </a:p>
                  </a:txBody>
                  <a:tcPr anchor="ctr">
                    <a:solidFill>
                      <a:schemeClr val="accent2">
                        <a:lumMod val="40000"/>
                        <a:lumOff val="60000"/>
                      </a:schemeClr>
                    </a:solidFill>
                  </a:tcPr>
                </a:tc>
                <a:tc vMerge="1">
                  <a:txBody>
                    <a:bodyPr/>
                    <a:lstStyle/>
                    <a:p>
                      <a:endParaRPr lang="en-US" sz="2200" dirty="0">
                        <a:solidFill>
                          <a:srgbClr val="072387"/>
                        </a:solidFill>
                        <a:latin typeface="Myriad Pro"/>
                        <a:cs typeface="Myriad Pro"/>
                      </a:endParaRPr>
                    </a:p>
                  </a:txBody>
                  <a:tcPr/>
                </a:tc>
                <a:tc>
                  <a:txBody>
                    <a:bodyPr/>
                    <a:lstStyle/>
                    <a:p>
                      <a:pPr algn="ctr"/>
                      <a:r>
                        <a:rPr lang="en-US" sz="1800" kern="1200" baseline="0" dirty="0">
                          <a:solidFill>
                            <a:srgbClr val="072387"/>
                          </a:solidFill>
                          <a:latin typeface="Myriad Pro"/>
                          <a:ea typeface="+mn-ea"/>
                          <a:cs typeface="Myriad Pro"/>
                        </a:rPr>
                        <a:t>69.5L/day</a:t>
                      </a:r>
                      <a:endParaRPr lang="en-US" sz="1800" dirty="0">
                        <a:solidFill>
                          <a:srgbClr val="072387"/>
                        </a:solidFill>
                        <a:latin typeface="Myriad Pro"/>
                        <a:cs typeface="Myriad Pro"/>
                      </a:endParaRPr>
                    </a:p>
                  </a:txBody>
                  <a:tcPr anchor="ctr">
                    <a:solidFill>
                      <a:srgbClr val="FFC6A4"/>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3200400" y="3810001"/>
            <a:ext cx="21336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Streams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Ponds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Rainwater Tanks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324600" y="3780472"/>
            <a:ext cx="2971800"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Water Kiosks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Bottled 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Private Vendors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981200" y="5105401"/>
            <a:ext cx="7772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If the consumer pays $10 m3 for drinking water from a vendor and opportunity cost only for the other sources, the daily monetary expense for drinking water is only 4.5 cents.  To compete, the utility would need to charge less than 66 cents per m3.  </a:t>
            </a:r>
          </a:p>
        </p:txBody>
      </p:sp>
    </p:spTree>
    <p:extLst>
      <p:ext uri="{BB962C8B-B14F-4D97-AF65-F5344CB8AC3E}">
        <p14:creationId xmlns:p14="http://schemas.microsoft.com/office/powerpoint/2010/main" val="79713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But How Much Less?</a:t>
            </a:r>
          </a:p>
        </p:txBody>
      </p:sp>
      <p:sp>
        <p:nvSpPr>
          <p:cNvPr id="7" name="Text Placeholder 6"/>
          <p:cNvSpPr>
            <a:spLocks noGrp="1"/>
          </p:cNvSpPr>
          <p:nvPr>
            <p:ph type="body" idx="1"/>
          </p:nvPr>
        </p:nvSpPr>
        <p:spPr>
          <a:xfrm>
            <a:off x="1981200" y="1535113"/>
            <a:ext cx="3657600" cy="639762"/>
          </a:xfr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oAutofit/>
          </a:bodyPr>
          <a:lstStyle/>
          <a:p>
            <a:pPr algn="ctr">
              <a:lnSpc>
                <a:spcPct val="200000"/>
              </a:lnSpc>
              <a:spcBef>
                <a:spcPts val="600"/>
              </a:spcBef>
            </a:pPr>
            <a:r>
              <a:rPr lang="en-US" b="0" dirty="0">
                <a:solidFill>
                  <a:schemeClr val="bg1"/>
                </a:solidFill>
              </a:rPr>
              <a:t>Served by Vendor</a:t>
            </a:r>
          </a:p>
        </p:txBody>
      </p:sp>
      <p:sp>
        <p:nvSpPr>
          <p:cNvPr id="8" name="Content Placeholder 7"/>
          <p:cNvSpPr>
            <a:spLocks noGrp="1"/>
          </p:cNvSpPr>
          <p:nvPr>
            <p:ph sz="half" idx="2"/>
          </p:nvPr>
        </p:nvSpPr>
        <p:spPr>
          <a:xfrm>
            <a:off x="1981200" y="2174876"/>
            <a:ext cx="3657600" cy="2244725"/>
          </a:xfrm>
        </p:spPr>
        <p:txBody>
          <a:bodyPr>
            <a:normAutofit/>
          </a:bodyPr>
          <a:lstStyle/>
          <a:p>
            <a:pPr marL="0" indent="0">
              <a:buNone/>
            </a:pPr>
            <a:r>
              <a:rPr lang="en-US" sz="2000" dirty="0">
                <a:solidFill>
                  <a:srgbClr val="002060"/>
                </a:solidFill>
              </a:rPr>
              <a:t>M3 price = $10</a:t>
            </a:r>
          </a:p>
          <a:p>
            <a:pPr marL="0" indent="0">
              <a:buNone/>
            </a:pPr>
            <a:r>
              <a:rPr lang="en-US" sz="2000" dirty="0">
                <a:solidFill>
                  <a:srgbClr val="002060"/>
                </a:solidFill>
              </a:rPr>
              <a:t>Price/liter = US 1 cent</a:t>
            </a:r>
          </a:p>
          <a:p>
            <a:pPr marL="0" indent="0">
              <a:buNone/>
            </a:pPr>
            <a:r>
              <a:rPr lang="en-US" sz="2000" dirty="0">
                <a:solidFill>
                  <a:srgbClr val="002060"/>
                </a:solidFill>
              </a:rPr>
              <a:t>Liters/person/day = 4.5</a:t>
            </a:r>
          </a:p>
          <a:p>
            <a:pPr marL="0" indent="0">
              <a:buNone/>
            </a:pPr>
            <a:r>
              <a:rPr lang="en-US" sz="2000" dirty="0">
                <a:solidFill>
                  <a:srgbClr val="002060"/>
                </a:solidFill>
              </a:rPr>
              <a:t>Liters/month = 135</a:t>
            </a:r>
          </a:p>
          <a:p>
            <a:pPr marL="0" indent="0">
              <a:buNone/>
            </a:pPr>
            <a:r>
              <a:rPr lang="en-US" sz="2000" dirty="0">
                <a:solidFill>
                  <a:srgbClr val="002060"/>
                </a:solidFill>
              </a:rPr>
              <a:t>Monthly Expense = $1.35/person</a:t>
            </a:r>
          </a:p>
          <a:p>
            <a:pPr marL="0" indent="0">
              <a:buNone/>
            </a:pPr>
            <a:endParaRPr lang="en-US" sz="2000" dirty="0">
              <a:solidFill>
                <a:schemeClr val="bg1"/>
              </a:solidFill>
            </a:endParaRPr>
          </a:p>
        </p:txBody>
      </p:sp>
      <p:sp>
        <p:nvSpPr>
          <p:cNvPr id="9" name="Text Placeholder 8"/>
          <p:cNvSpPr>
            <a:spLocks noGrp="1"/>
          </p:cNvSpPr>
          <p:nvPr>
            <p:ph type="body" sz="quarter" idx="3"/>
          </p:nvPr>
        </p:nvSpPr>
        <p:spPr>
          <a:xfrm>
            <a:off x="6324600" y="1535113"/>
            <a:ext cx="3352800" cy="639762"/>
          </a:xfr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oAutofit/>
          </a:bodyPr>
          <a:lstStyle/>
          <a:p>
            <a:pPr algn="ctr">
              <a:lnSpc>
                <a:spcPct val="200000"/>
              </a:lnSpc>
              <a:spcBef>
                <a:spcPts val="600"/>
              </a:spcBef>
            </a:pPr>
            <a:r>
              <a:rPr lang="en-US" b="0" dirty="0">
                <a:solidFill>
                  <a:schemeClr val="bg1"/>
                </a:solidFill>
              </a:rPr>
              <a:t>Served by the Utility</a:t>
            </a:r>
          </a:p>
        </p:txBody>
      </p:sp>
      <p:sp>
        <p:nvSpPr>
          <p:cNvPr id="10" name="Content Placeholder 9"/>
          <p:cNvSpPr>
            <a:spLocks noGrp="1"/>
          </p:cNvSpPr>
          <p:nvPr>
            <p:ph sz="quarter" idx="4"/>
          </p:nvPr>
        </p:nvSpPr>
        <p:spPr>
          <a:xfrm>
            <a:off x="6324600" y="2174875"/>
            <a:ext cx="3886200" cy="3951288"/>
          </a:xfrm>
        </p:spPr>
        <p:txBody>
          <a:bodyPr>
            <a:normAutofit/>
          </a:bodyPr>
          <a:lstStyle/>
          <a:p>
            <a:pPr marL="0" indent="0">
              <a:buNone/>
            </a:pPr>
            <a:r>
              <a:rPr lang="en-US" sz="2000" dirty="0">
                <a:solidFill>
                  <a:srgbClr val="002060"/>
                </a:solidFill>
              </a:rPr>
              <a:t>M3 price = US 66 cents</a:t>
            </a:r>
          </a:p>
          <a:p>
            <a:pPr marL="0" indent="0">
              <a:buNone/>
            </a:pPr>
            <a:r>
              <a:rPr lang="en-US" sz="2000" dirty="0">
                <a:solidFill>
                  <a:srgbClr val="002060"/>
                </a:solidFill>
              </a:rPr>
              <a:t>Price/liter = US .066 cents</a:t>
            </a:r>
          </a:p>
          <a:p>
            <a:pPr marL="0" indent="0">
              <a:buNone/>
            </a:pPr>
            <a:r>
              <a:rPr lang="en-US" sz="2000" dirty="0">
                <a:solidFill>
                  <a:srgbClr val="002060"/>
                </a:solidFill>
              </a:rPr>
              <a:t>Liters/person/day = 66</a:t>
            </a:r>
          </a:p>
          <a:p>
            <a:pPr marL="0" indent="0">
              <a:buNone/>
            </a:pPr>
            <a:r>
              <a:rPr lang="en-US" sz="2000" dirty="0">
                <a:solidFill>
                  <a:srgbClr val="002060"/>
                </a:solidFill>
              </a:rPr>
              <a:t>Liters/month = 2045</a:t>
            </a:r>
          </a:p>
          <a:p>
            <a:pPr marL="0" indent="0">
              <a:buNone/>
            </a:pPr>
            <a:r>
              <a:rPr lang="en-US" sz="2000" dirty="0">
                <a:solidFill>
                  <a:srgbClr val="002060"/>
                </a:solidFill>
              </a:rPr>
              <a:t>Monthly Expense = $1.35/person</a:t>
            </a:r>
          </a:p>
          <a:p>
            <a:pPr marL="0" indent="0">
              <a:buNone/>
            </a:pPr>
            <a:endParaRPr lang="en-US" sz="2000" b="1" dirty="0">
              <a:solidFill>
                <a:schemeClr val="bg1"/>
              </a:solidFill>
            </a:endParaRPr>
          </a:p>
        </p:txBody>
      </p:sp>
      <p:sp>
        <p:nvSpPr>
          <p:cNvPr id="11" name="TextBox 10"/>
          <p:cNvSpPr txBox="1"/>
          <p:nvPr/>
        </p:nvSpPr>
        <p:spPr>
          <a:xfrm>
            <a:off x="5791200" y="3483114"/>
            <a:ext cx="533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
        <p:nvSpPr>
          <p:cNvPr id="12" name="TextBox 11"/>
          <p:cNvSpPr txBox="1"/>
          <p:nvPr/>
        </p:nvSpPr>
        <p:spPr>
          <a:xfrm>
            <a:off x="969264" y="4572000"/>
            <a:ext cx="9829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But…..Given that the substitutes are still available, will the consumer continue to use them at the expense of piped water.   The consumer can substantially reduce its monetary expense by adding the piped-in alternative.   But does this help the utility?  Can it serve customers at such little revenue per household (e.g. Less than or equal to $6.75).  OBA subsidies can pay for the connection but what about O&amp;M?</a:t>
            </a:r>
          </a:p>
        </p:txBody>
      </p:sp>
    </p:spTree>
    <p:extLst>
      <p:ext uri="{BB962C8B-B14F-4D97-AF65-F5344CB8AC3E}">
        <p14:creationId xmlns:p14="http://schemas.microsoft.com/office/powerpoint/2010/main" val="145985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00" b="7841"/>
          <a:stretch/>
        </p:blipFill>
        <p:spPr bwMode="auto">
          <a:xfrm>
            <a:off x="7829551" y="306909"/>
            <a:ext cx="4042409" cy="228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834" b="-4"/>
          <a:stretch/>
        </p:blipFill>
        <p:spPr bwMode="auto">
          <a:xfrm>
            <a:off x="7829551" y="2828925"/>
            <a:ext cx="4042410" cy="33889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21515" y="2121762"/>
            <a:ext cx="6204984" cy="3626917"/>
          </a:xfrm>
        </p:spPr>
        <p:txBody>
          <a:bodyPr>
            <a:normAutofit/>
          </a:bodyPr>
          <a:lstStyle/>
          <a:p>
            <a:pPr marL="0" indent="0">
              <a:buNone/>
            </a:pPr>
            <a:endParaRPr lang="en-US" sz="2400" dirty="0">
              <a:latin typeface="+mj-lt"/>
            </a:endParaRPr>
          </a:p>
          <a:p>
            <a:r>
              <a:rPr lang="en-US" sz="2400" dirty="0">
                <a:latin typeface="+mj-lt"/>
              </a:rPr>
              <a:t>The Utility will fail financially unless it knows its customers well </a:t>
            </a:r>
          </a:p>
          <a:p>
            <a:r>
              <a:rPr lang="en-US" sz="2400" dirty="0">
                <a:latin typeface="+mj-lt"/>
              </a:rPr>
              <a:t>Understands their consumption behavior and </a:t>
            </a:r>
          </a:p>
          <a:p>
            <a:r>
              <a:rPr lang="en-US" sz="2400" dirty="0">
                <a:latin typeface="+mj-lt"/>
              </a:rPr>
              <a:t>Aligns its services to meet their needs!</a:t>
            </a:r>
          </a:p>
          <a:p>
            <a:pPr marL="0" indent="0">
              <a:buNone/>
            </a:pPr>
            <a:endParaRPr lang="en-US" sz="2400" dirty="0">
              <a:latin typeface="+mj-lt"/>
            </a:endParaRPr>
          </a:p>
        </p:txBody>
      </p:sp>
    </p:spTree>
    <p:extLst>
      <p:ext uri="{BB962C8B-B14F-4D97-AF65-F5344CB8AC3E}">
        <p14:creationId xmlns:p14="http://schemas.microsoft.com/office/powerpoint/2010/main" val="26495584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1705</Words>
  <Application>Microsoft Office PowerPoint</Application>
  <PresentationFormat>Widescreen</PresentationFormat>
  <Paragraphs>186</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Gill Sans</vt:lpstr>
      <vt:lpstr>Helvetica</vt:lpstr>
      <vt:lpstr>Myriad Pro</vt:lpstr>
      <vt:lpstr>Myriad Pro Semibold</vt:lpstr>
      <vt:lpstr>1_Office Theme</vt:lpstr>
      <vt:lpstr>The Business of Water Utilities</vt:lpstr>
      <vt:lpstr>PowerPoint Presentation</vt:lpstr>
      <vt:lpstr>PowerPoint Presentation</vt:lpstr>
      <vt:lpstr>PowerPoint Presentation</vt:lpstr>
      <vt:lpstr>PowerPoint Presentation</vt:lpstr>
      <vt:lpstr>PowerPoint Presentation</vt:lpstr>
      <vt:lpstr>What is the Willingness to Pay? </vt:lpstr>
      <vt:lpstr>But How Much Less?</vt:lpstr>
      <vt:lpstr>PowerPoint Presentation</vt:lpstr>
      <vt:lpstr>How Do We Find Out What Consumers Want and Their Willingness to Pay?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Water Utilities</dc:title>
  <dc:creator>Aldo Baietti</dc:creator>
  <cp:lastModifiedBy>Luke Hart Gates</cp:lastModifiedBy>
  <cp:revision>1</cp:revision>
  <dcterms:created xsi:type="dcterms:W3CDTF">2018-06-14T16:07:53Z</dcterms:created>
  <dcterms:modified xsi:type="dcterms:W3CDTF">2018-09-11T19:43:21Z</dcterms:modified>
</cp:coreProperties>
</file>