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1" r:id="rId2"/>
    <p:sldMasterId id="2147483712" r:id="rId3"/>
    <p:sldMasterId id="2147483723" r:id="rId4"/>
    <p:sldMasterId id="2147483732" r:id="rId5"/>
  </p:sldMasterIdLst>
  <p:notesMasterIdLst>
    <p:notesMasterId r:id="rId28"/>
  </p:notesMasterIdLst>
  <p:sldIdLst>
    <p:sldId id="509" r:id="rId6"/>
    <p:sldId id="505" r:id="rId7"/>
    <p:sldId id="498" r:id="rId8"/>
    <p:sldId id="499" r:id="rId9"/>
    <p:sldId id="501" r:id="rId10"/>
    <p:sldId id="502" r:id="rId11"/>
    <p:sldId id="503" r:id="rId12"/>
    <p:sldId id="504" r:id="rId13"/>
    <p:sldId id="411" r:id="rId14"/>
    <p:sldId id="419" r:id="rId15"/>
    <p:sldId id="423" r:id="rId16"/>
    <p:sldId id="491" r:id="rId17"/>
    <p:sldId id="497" r:id="rId18"/>
    <p:sldId id="433" r:id="rId19"/>
    <p:sldId id="475" r:id="rId20"/>
    <p:sldId id="472" r:id="rId21"/>
    <p:sldId id="482" r:id="rId22"/>
    <p:sldId id="487" r:id="rId23"/>
    <p:sldId id="496" r:id="rId24"/>
    <p:sldId id="495" r:id="rId25"/>
    <p:sldId id="510" r:id="rId26"/>
    <p:sldId id="488" r:id="rId27"/>
  </p:sldIdLst>
  <p:sldSz cx="9144000" cy="6858000" type="screen4x3"/>
  <p:notesSz cx="6980238"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2251">
          <p15:clr>
            <a:srgbClr val="A4A3A4"/>
          </p15:clr>
        </p15:guide>
        <p15:guide id="3" orient="horz" pos="3793">
          <p15:clr>
            <a:srgbClr val="A4A3A4"/>
          </p15:clr>
        </p15:guide>
        <p15:guide id="4" orient="horz" pos="164">
          <p15:clr>
            <a:srgbClr val="A4A3A4"/>
          </p15:clr>
        </p15:guide>
        <p15:guide id="5" orient="horz" pos="527">
          <p15:clr>
            <a:srgbClr val="A4A3A4"/>
          </p15:clr>
        </p15:guide>
        <p15:guide id="6" orient="horz" pos="2341">
          <p15:clr>
            <a:srgbClr val="A4A3A4"/>
          </p15:clr>
        </p15:guide>
        <p15:guide id="7" orient="horz" pos="1525">
          <p15:clr>
            <a:srgbClr val="A4A3A4"/>
          </p15:clr>
        </p15:guide>
        <p15:guide id="8" orient="horz" pos="2931">
          <p15:clr>
            <a:srgbClr val="A4A3A4"/>
          </p15:clr>
        </p15:guide>
        <p15:guide id="9" orient="horz" pos="3929">
          <p15:clr>
            <a:srgbClr val="A4A3A4"/>
          </p15:clr>
        </p15:guide>
        <p15:guide id="10" pos="204">
          <p15:clr>
            <a:srgbClr val="A4A3A4"/>
          </p15:clr>
        </p15:guide>
        <p15:guide id="11" pos="5556">
          <p15:clr>
            <a:srgbClr val="A4A3A4"/>
          </p15:clr>
        </p15:guide>
        <p15:guide id="12" pos="2835">
          <p15:clr>
            <a:srgbClr val="A4A3A4"/>
          </p15:clr>
        </p15:guide>
        <p15:guide id="13" pos="29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medes Berroa" initials="DB" lastIdx="4" clrIdx="0">
    <p:extLst>
      <p:ext uri="{19B8F6BF-5375-455C-9EA6-DF929625EA0E}">
        <p15:presenceInfo xmlns:p15="http://schemas.microsoft.com/office/powerpoint/2012/main" userId="S-1-5-21-88094858-919529-1617787245-231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003B76"/>
    <a:srgbClr val="4BACC6"/>
    <a:srgbClr val="002345"/>
    <a:srgbClr val="D99694"/>
    <a:srgbClr val="B3A2C7"/>
    <a:srgbClr val="4F81BD"/>
    <a:srgbClr val="F79646"/>
    <a:srgbClr val="8064A2"/>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9" autoAdjust="0"/>
    <p:restoredTop sz="99792" autoAdjust="0"/>
  </p:normalViewPr>
  <p:slideViewPr>
    <p:cSldViewPr snapToGrid="0">
      <p:cViewPr varScale="1">
        <p:scale>
          <a:sx n="68" d="100"/>
          <a:sy n="68" d="100"/>
        </p:scale>
        <p:origin x="1548" y="32"/>
      </p:cViewPr>
      <p:guideLst>
        <p:guide orient="horz" pos="799"/>
        <p:guide orient="horz" pos="2251"/>
        <p:guide orient="horz" pos="3793"/>
        <p:guide orient="horz" pos="164"/>
        <p:guide orient="horz" pos="527"/>
        <p:guide orient="horz" pos="2341"/>
        <p:guide orient="horz" pos="1525"/>
        <p:guide orient="horz" pos="2931"/>
        <p:guide orient="horz" pos="3929"/>
        <p:guide pos="204"/>
        <p:guide pos="5556"/>
        <p:guide pos="2835"/>
        <p:guide pos="2925"/>
      </p:guideLst>
    </p:cSldViewPr>
  </p:slideViewPr>
  <p:notesTextViewPr>
    <p:cViewPr>
      <p:scale>
        <a:sx n="3" d="2"/>
        <a:sy n="3" d="2"/>
      </p:scale>
      <p:origin x="0" y="0"/>
    </p:cViewPr>
  </p:notesTextViewPr>
  <p:sorterViewPr>
    <p:cViewPr varScale="1">
      <p:scale>
        <a:sx n="1" d="1"/>
        <a:sy n="1" d="1"/>
      </p:scale>
      <p:origin x="0" y="-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24770" cy="457200"/>
          </a:xfrm>
          <a:prstGeom prst="rect">
            <a:avLst/>
          </a:prstGeom>
        </p:spPr>
        <p:txBody>
          <a:bodyPr vert="horz" lIns="92126" tIns="46063" rIns="92126" bIns="46063" rtlCol="0"/>
          <a:lstStyle>
            <a:lvl1pPr algn="l">
              <a:defRPr sz="1200"/>
            </a:lvl1pPr>
          </a:lstStyle>
          <a:p>
            <a:endParaRPr lang="de-DE" dirty="0"/>
          </a:p>
        </p:txBody>
      </p:sp>
      <p:sp>
        <p:nvSpPr>
          <p:cNvPr id="3" name="Datumsplatzhalter 2"/>
          <p:cNvSpPr>
            <a:spLocks noGrp="1"/>
          </p:cNvSpPr>
          <p:nvPr>
            <p:ph type="dt" idx="1"/>
          </p:nvPr>
        </p:nvSpPr>
        <p:spPr>
          <a:xfrm>
            <a:off x="3953853" y="0"/>
            <a:ext cx="3024770" cy="457200"/>
          </a:xfrm>
          <a:prstGeom prst="rect">
            <a:avLst/>
          </a:prstGeom>
        </p:spPr>
        <p:txBody>
          <a:bodyPr vert="horz" lIns="92126" tIns="46063" rIns="92126" bIns="46063" rtlCol="0"/>
          <a:lstStyle>
            <a:lvl1pPr algn="r">
              <a:defRPr sz="1200"/>
            </a:lvl1pPr>
          </a:lstStyle>
          <a:p>
            <a:fld id="{67D41DCA-8854-448C-9373-477C8DA8AD38}" type="datetimeFigureOut">
              <a:rPr lang="de-DE" smtClean="0"/>
              <a:pPr/>
              <a:t>30.03.2018</a:t>
            </a:fld>
            <a:endParaRPr lang="de-DE" dirty="0"/>
          </a:p>
        </p:txBody>
      </p:sp>
      <p:sp>
        <p:nvSpPr>
          <p:cNvPr id="4" name="Folienbildplatzhalt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126" tIns="46063" rIns="92126" bIns="46063" rtlCol="0" anchor="ctr"/>
          <a:lstStyle/>
          <a:p>
            <a:endParaRPr lang="de-DE" dirty="0"/>
          </a:p>
        </p:txBody>
      </p:sp>
      <p:sp>
        <p:nvSpPr>
          <p:cNvPr id="5" name="Notizenplatzhalter 4"/>
          <p:cNvSpPr>
            <a:spLocks noGrp="1"/>
          </p:cNvSpPr>
          <p:nvPr>
            <p:ph type="body" sz="quarter" idx="3"/>
          </p:nvPr>
        </p:nvSpPr>
        <p:spPr>
          <a:xfrm>
            <a:off x="698024" y="4343400"/>
            <a:ext cx="5584190" cy="4114800"/>
          </a:xfrm>
          <a:prstGeom prst="rect">
            <a:avLst/>
          </a:prstGeom>
        </p:spPr>
        <p:txBody>
          <a:bodyPr vert="horz" lIns="92126" tIns="46063" rIns="92126" bIns="4606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3024770" cy="457200"/>
          </a:xfrm>
          <a:prstGeom prst="rect">
            <a:avLst/>
          </a:prstGeom>
        </p:spPr>
        <p:txBody>
          <a:bodyPr vert="horz" lIns="92126" tIns="46063" rIns="92126" bIns="46063" rtlCol="0" anchor="b"/>
          <a:lstStyle>
            <a:lvl1pPr algn="l">
              <a:defRPr sz="1200"/>
            </a:lvl1pPr>
          </a:lstStyle>
          <a:p>
            <a:endParaRPr lang="de-DE" dirty="0"/>
          </a:p>
        </p:txBody>
      </p:sp>
      <p:sp>
        <p:nvSpPr>
          <p:cNvPr id="7" name="Foliennummernplatzhalter 6"/>
          <p:cNvSpPr>
            <a:spLocks noGrp="1"/>
          </p:cNvSpPr>
          <p:nvPr>
            <p:ph type="sldNum" sz="quarter" idx="5"/>
          </p:nvPr>
        </p:nvSpPr>
        <p:spPr>
          <a:xfrm>
            <a:off x="3953853" y="8685213"/>
            <a:ext cx="3024770" cy="457200"/>
          </a:xfrm>
          <a:prstGeom prst="rect">
            <a:avLst/>
          </a:prstGeom>
        </p:spPr>
        <p:txBody>
          <a:bodyPr vert="horz" lIns="92126" tIns="46063" rIns="92126" bIns="46063" rtlCol="0" anchor="b"/>
          <a:lstStyle>
            <a:lvl1pPr algn="r">
              <a:defRPr sz="1200"/>
            </a:lvl1pPr>
          </a:lstStyle>
          <a:p>
            <a:fld id="{942B22FE-F869-4CFE-92A0-938D0E41CCBF}" type="slidenum">
              <a:rPr lang="de-DE" smtClean="0"/>
              <a:pPr/>
              <a:t>‹#›</a:t>
            </a:fld>
            <a:endParaRPr lang="de-DE" dirty="0"/>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alt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9872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727"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27"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29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225" y="210414"/>
            <a:ext cx="3981610" cy="959074"/>
          </a:xfrm>
          <a:prstGeom prst="rect">
            <a:avLst/>
          </a:prstGeom>
        </p:spPr>
      </p:pic>
    </p:spTree>
    <p:extLst>
      <p:ext uri="{BB962C8B-B14F-4D97-AF65-F5344CB8AC3E}">
        <p14:creationId xmlns:p14="http://schemas.microsoft.com/office/powerpoint/2010/main" val="12519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dirty="0"/>
          </a:p>
        </p:txBody>
      </p:sp>
      <p:sp>
        <p:nvSpPr>
          <p:cNvPr id="64" name="Slide Number Placeholder 9"/>
          <p:cNvSpPr>
            <a:spLocks noGrp="1"/>
          </p:cNvSpPr>
          <p:nvPr>
            <p:ph type="sldNum" sz="quarter" idx="12"/>
          </p:nvPr>
        </p:nvSpPr>
        <p:spPr/>
        <p:txBody>
          <a:bodyPr/>
          <a:lstStyle>
            <a:lvl1pPr>
              <a:defRPr/>
            </a:lvl1pPr>
          </a:lstStyle>
          <a:p>
            <a:fld id="{22DE757C-757B-4724-B75F-B6AD15735910}" type="slidenum">
              <a:rPr lang="en-NZ" altLang="en-US"/>
              <a:pPr/>
              <a:t>‹#›</a:t>
            </a:fld>
            <a:endParaRPr lang="en-NZ" altLang="en-US" dirty="0"/>
          </a:p>
        </p:txBody>
      </p:sp>
    </p:spTree>
    <p:extLst>
      <p:ext uri="{BB962C8B-B14F-4D97-AF65-F5344CB8AC3E}">
        <p14:creationId xmlns:p14="http://schemas.microsoft.com/office/powerpoint/2010/main" val="58441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dirty="0"/>
          </a:p>
        </p:txBody>
      </p:sp>
      <p:sp>
        <p:nvSpPr>
          <p:cNvPr id="9" name="Slide Number Placeholder 2"/>
          <p:cNvSpPr>
            <a:spLocks noGrp="1"/>
          </p:cNvSpPr>
          <p:nvPr>
            <p:ph type="sldNum" sz="quarter" idx="16"/>
          </p:nvPr>
        </p:nvSpPr>
        <p:spPr/>
        <p:txBody>
          <a:bodyPr/>
          <a:lstStyle>
            <a:lvl1pPr>
              <a:defRPr/>
            </a:lvl1pPr>
          </a:lstStyle>
          <a:p>
            <a:fld id="{3800682B-6087-4FF1-AFA7-883D4B032743}" type="slidenum">
              <a:rPr lang="en-NZ" altLang="en-US"/>
              <a:pPr/>
              <a:t>‹#›</a:t>
            </a:fld>
            <a:endParaRPr lang="en-NZ" altLang="en-US" dirty="0"/>
          </a:p>
        </p:txBody>
      </p:sp>
    </p:spTree>
    <p:extLst>
      <p:ext uri="{BB962C8B-B14F-4D97-AF65-F5344CB8AC3E}">
        <p14:creationId xmlns:p14="http://schemas.microsoft.com/office/powerpoint/2010/main" val="423670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2FE3AF3A-7A9A-4A12-9BC3-7E21E59B4522}"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84813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1"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4796EBFA-8D5A-479D-A980-B0923AA75EB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06766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2" y="1443791"/>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E963899A-7337-44D0-B524-4F916EBF1EB8}" type="slidenum">
              <a:rPr lang="en-NZ" altLang="en-US"/>
              <a:pPr/>
              <a:t>‹#›</a:t>
            </a:fld>
            <a:endParaRPr lang="en-NZ" altLang="en-US" dirty="0"/>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1328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3913DC0-674D-4404-A816-29B1C73883C6}" type="slidenum">
              <a:rPr lang="en-NZ" altLang="en-US"/>
              <a:pPr/>
              <a:t>‹#›</a:t>
            </a:fld>
            <a:endParaRPr lang="en-NZ" altLang="en-US" dirty="0"/>
          </a:p>
        </p:txBody>
      </p:sp>
      <p:sp>
        <p:nvSpPr>
          <p:cNvPr id="10" name="Footer Placeholder 4"/>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928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16C01FA9-B7D5-4ABD-A23B-3F3BA2A93D6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042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24D1595A-542D-4322-9184-21258C1D8FA3}"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61097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dirty="0"/>
          </a:p>
        </p:txBody>
      </p:sp>
      <p:sp>
        <p:nvSpPr>
          <p:cNvPr id="132" name="Slide Number Placeholder 2"/>
          <p:cNvSpPr>
            <a:spLocks noGrp="1"/>
          </p:cNvSpPr>
          <p:nvPr>
            <p:ph type="sldNum" sz="quarter" idx="120"/>
          </p:nvPr>
        </p:nvSpPr>
        <p:spPr/>
        <p:txBody>
          <a:bodyPr/>
          <a:lstStyle>
            <a:lvl1pPr>
              <a:defRPr/>
            </a:lvl1pPr>
          </a:lstStyle>
          <a:p>
            <a:fld id="{A28588D8-E072-45D9-B934-40DAE49E3E00}" type="slidenum">
              <a:rPr lang="en-NZ" altLang="en-US"/>
              <a:pPr/>
              <a:t>‹#›</a:t>
            </a:fld>
            <a:endParaRPr lang="en-NZ" altLang="en-US" dirty="0"/>
          </a:p>
        </p:txBody>
      </p:sp>
    </p:spTree>
    <p:extLst>
      <p:ext uri="{BB962C8B-B14F-4D97-AF65-F5344CB8AC3E}">
        <p14:creationId xmlns:p14="http://schemas.microsoft.com/office/powerpoint/2010/main" val="129217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fld id="{50F031C0-DFBF-4705-9F33-B55CF9F08C3A}" type="slidenum">
              <a:rPr lang="en-NZ" altLang="en-US"/>
              <a:pPr/>
              <a:t>‹#›</a:t>
            </a:fld>
            <a:endParaRPr lang="en-NZ" altLang="en-US" dirty="0"/>
          </a:p>
        </p:txBody>
      </p:sp>
      <p:sp>
        <p:nvSpPr>
          <p:cNvPr id="6"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47964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71446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A44E375D-E523-4CBC-AF1A-001A2BAF4D3B}" type="slidenum">
              <a:rPr lang="en-NZ" altLang="en-US"/>
              <a:pPr/>
              <a:t>‹#›</a:t>
            </a:fld>
            <a:endParaRPr lang="en-NZ" altLang="en-US" dirty="0"/>
          </a:p>
        </p:txBody>
      </p:sp>
      <p:sp>
        <p:nvSpPr>
          <p:cNvPr id="6" name="Footer Placeholder 4"/>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204076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fld id="{87C5401E-8EA7-4287-94ED-CDE460761370}" type="slidenum">
              <a:rPr lang="en-NZ" altLang="en-US"/>
              <a:pPr/>
              <a:t>‹#›</a:t>
            </a:fld>
            <a:endParaRPr lang="en-NZ" altLang="en-US" dirty="0"/>
          </a:p>
        </p:txBody>
      </p:sp>
      <p:sp>
        <p:nvSpPr>
          <p:cNvPr id="7" name="Footer Placeholder 4"/>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855396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CCFD7078-37A7-4675-B842-CE04C529DE8B}" type="slidenum">
              <a:rPr lang="en-NZ" altLang="en-US"/>
              <a:pPr/>
              <a:t>‹#›</a:t>
            </a:fld>
            <a:endParaRPr lang="en-NZ" altLang="en-US" dirty="0"/>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2294395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A65AC9E5-0BE2-4D32-80C8-CEA2DEB14F8B}" type="slidenum">
              <a:rPr lang="en-NZ" altLang="en-US"/>
              <a:pPr/>
              <a:t>‹#›</a:t>
            </a:fld>
            <a:endParaRPr lang="en-NZ" altLang="en-US" dirty="0"/>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168050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66304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F1B67F99-D2BE-4A39-921A-52745B17B684}" type="slidenum">
              <a:rPr lang="en-NZ" altLang="en-US"/>
              <a:pPr/>
              <a:t>‹#›</a:t>
            </a:fld>
            <a:endParaRPr lang="en-NZ" alt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691706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3"/>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5942014" y="6107115"/>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923161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02127"/>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396005" y="1189791"/>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7"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9" name="Text Placeholder 331"/>
          <p:cNvSpPr>
            <a:spLocks noGrp="1"/>
          </p:cNvSpPr>
          <p:nvPr>
            <p:ph type="body" sz="quarter" idx="14"/>
          </p:nvPr>
        </p:nvSpPr>
        <p:spPr>
          <a:xfrm>
            <a:off x="5682073" y="4699003"/>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9" y="6116640"/>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990574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9"/>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Tree>
    <p:extLst>
      <p:ext uri="{BB962C8B-B14F-4D97-AF65-F5344CB8AC3E}">
        <p14:creationId xmlns:p14="http://schemas.microsoft.com/office/powerpoint/2010/main" val="178629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68661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4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97649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571" indent="-361571">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52030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3716339"/>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1" y="1268413"/>
            <a:ext cx="8496300" cy="2305050"/>
          </a:xfrm>
        </p:spPr>
        <p:txBody>
          <a:bodyPr/>
          <a:lstStyle/>
          <a:p>
            <a:r>
              <a:rPr lang="en-US" noProof="0" dirty="0"/>
              <a:t>Images</a:t>
            </a:r>
          </a:p>
        </p:txBody>
      </p:sp>
    </p:spTree>
    <p:extLst>
      <p:ext uri="{BB962C8B-B14F-4D97-AF65-F5344CB8AC3E}">
        <p14:creationId xmlns:p14="http://schemas.microsoft.com/office/powerpoint/2010/main" val="3242179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22"/>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9" y="1268422"/>
            <a:ext cx="4176712" cy="4752975"/>
          </a:xfrm>
        </p:spPr>
        <p:txBody>
          <a:bodyPr/>
          <a:lstStyle/>
          <a:p>
            <a:r>
              <a:rPr lang="en-US" noProof="0" dirty="0"/>
              <a:t>Images</a:t>
            </a:r>
          </a:p>
        </p:txBody>
      </p:sp>
    </p:spTree>
    <p:extLst>
      <p:ext uri="{BB962C8B-B14F-4D97-AF65-F5344CB8AC3E}">
        <p14:creationId xmlns:p14="http://schemas.microsoft.com/office/powerpoint/2010/main" val="2775539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39830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6727"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6727"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Tree>
    <p:extLst>
      <p:ext uri="{BB962C8B-B14F-4D97-AF65-F5344CB8AC3E}">
        <p14:creationId xmlns:p14="http://schemas.microsoft.com/office/powerpoint/2010/main" val="3563780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2"/>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6727"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6727"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2462478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528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Short Title and 1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bwMode="blackWhite">
          <a:xfrm>
            <a:off x="415926" y="1819275"/>
            <a:ext cx="8315324" cy="4129086"/>
          </a:xfrm>
        </p:spPr>
        <p:txBody>
          <a:bodyPr lIns="143858" tIns="35961" rIns="143858"/>
          <a:lstStyle>
            <a:lvl1pPr marL="342553" indent="-342553">
              <a:buFont typeface="Arial" panose="020B0604020202020204" pitchFamily="34" charset="0"/>
              <a:buChar char="•"/>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0"/>
          </p:nvPr>
        </p:nvSpPr>
        <p:spPr bwMode="blackWhite">
          <a:xfrm>
            <a:off x="415925" y="1320800"/>
            <a:ext cx="8315325" cy="501650"/>
          </a:xfrm>
          <a:noFill/>
          <a:ln w="9525">
            <a:noFill/>
            <a:miter lim="800000"/>
            <a:headEnd/>
            <a:tailEnd/>
          </a:ln>
          <a:effectLst/>
        </p:spPr>
        <p:txBody>
          <a:bodyPr vert="horz" wrap="square" lIns="143858" tIns="107896" rIns="143858" bIns="0" numCol="1" anchor="t" anchorCtr="0" compatLnSpc="1">
            <a:prstTxWarp prst="textNoShape">
              <a:avLst/>
            </a:prstTxWarp>
          </a:bodyPr>
          <a:lstStyle>
            <a:lvl1pPr>
              <a:defRPr lang="en-US" sz="2100" b="1" dirty="0" smtClean="0">
                <a:solidFill>
                  <a:srgbClr val="ECBED3"/>
                </a:solidFill>
              </a:defRPr>
            </a:lvl1pPr>
          </a:lstStyle>
          <a:p>
            <a:pPr lvl="0"/>
            <a:r>
              <a:rPr lang="en-US" dirty="0"/>
              <a:t>Click to edit Master text styles</a:t>
            </a:r>
          </a:p>
        </p:txBody>
      </p:sp>
      <p:sp>
        <p:nvSpPr>
          <p:cNvPr id="15" name="Title 3"/>
          <p:cNvSpPr>
            <a:spLocks noGrp="1"/>
          </p:cNvSpPr>
          <p:nvPr>
            <p:ph type="title" hasCustomPrompt="1"/>
          </p:nvPr>
        </p:nvSpPr>
        <p:spPr bwMode="blackWhite">
          <a:xfrm>
            <a:off x="414338" y="523875"/>
            <a:ext cx="8315325" cy="797611"/>
          </a:xfrm>
        </p:spPr>
        <p:txBody>
          <a:bodyPr anchor="ctr"/>
          <a:lstStyle>
            <a:lvl1pPr>
              <a:defRPr sz="2800">
                <a:solidFill>
                  <a:schemeClr val="accent3"/>
                </a:solidFill>
              </a:defRPr>
            </a:lvl1pPr>
          </a:lstStyle>
          <a:p>
            <a:r>
              <a:rPr lang="en-US" dirty="0"/>
              <a:t>Click to edit short title text</a:t>
            </a:r>
            <a:endParaRPr lang="en-GB" dirty="0"/>
          </a:p>
        </p:txBody>
      </p:sp>
    </p:spTree>
    <p:extLst>
      <p:ext uri="{BB962C8B-B14F-4D97-AF65-F5344CB8AC3E}">
        <p14:creationId xmlns:p14="http://schemas.microsoft.com/office/powerpoint/2010/main" val="904530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225" y="210414"/>
            <a:ext cx="3981610" cy="959074"/>
          </a:xfrm>
          <a:prstGeom prst="rect">
            <a:avLst/>
          </a:prstGeom>
        </p:spPr>
      </p:pic>
    </p:spTree>
    <p:extLst>
      <p:ext uri="{BB962C8B-B14F-4D97-AF65-F5344CB8AC3E}">
        <p14:creationId xmlns:p14="http://schemas.microsoft.com/office/powerpoint/2010/main" val="401116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2089624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2422110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478042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652442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a:t>Images</a:t>
            </a:r>
          </a:p>
        </p:txBody>
      </p:sp>
    </p:spTree>
    <p:extLst>
      <p:ext uri="{BB962C8B-B14F-4D97-AF65-F5344CB8AC3E}">
        <p14:creationId xmlns:p14="http://schemas.microsoft.com/office/powerpoint/2010/main" val="20848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1784368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6102850"/>
            <a:ext cx="9144000" cy="6637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952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977031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8"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435778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4288920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57298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a:t>Images</a:t>
            </a:r>
          </a:p>
        </p:txBody>
      </p:sp>
    </p:spTree>
    <p:extLst>
      <p:ext uri="{BB962C8B-B14F-4D97-AF65-F5344CB8AC3E}">
        <p14:creationId xmlns:p14="http://schemas.microsoft.com/office/powerpoint/2010/main" val="254192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1547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6102850"/>
            <a:ext cx="9144000" cy="6637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156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356935" y="301628"/>
            <a:ext cx="8462029"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dirty="0"/>
          </a:p>
        </p:txBody>
      </p:sp>
      <p:sp>
        <p:nvSpPr>
          <p:cNvPr id="6" name="Slide Number Placeholder 7"/>
          <p:cNvSpPr>
            <a:spLocks noGrp="1"/>
          </p:cNvSpPr>
          <p:nvPr>
            <p:ph type="sldNum" sz="quarter" idx="15"/>
          </p:nvPr>
        </p:nvSpPr>
        <p:spPr/>
        <p:txBody>
          <a:bodyPr/>
          <a:lstStyle>
            <a:lvl1pPr>
              <a:defRPr/>
            </a:lvl1pPr>
          </a:lstStyle>
          <a:p>
            <a:fld id="{A2B04E1C-E937-4DE0-BF67-FCDD8B7A7A5E}" type="slidenum">
              <a:rPr lang="en-NZ" altLang="en-US"/>
              <a:pPr/>
              <a:t>‹#›</a:t>
            </a:fld>
            <a:endParaRPr lang="en-NZ" altLang="en-US" dirty="0"/>
          </a:p>
        </p:txBody>
      </p:sp>
    </p:spTree>
    <p:extLst>
      <p:ext uri="{BB962C8B-B14F-4D97-AF65-F5344CB8AC3E}">
        <p14:creationId xmlns:p14="http://schemas.microsoft.com/office/powerpoint/2010/main" val="367999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203901" y="6360101"/>
            <a:ext cx="4558326" cy="215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r>
              <a:rPr lang="en-US" dirty="0"/>
              <a:t>Title of Presentation</a:t>
            </a: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2518" y="6204947"/>
            <a:ext cx="2371725" cy="571500"/>
          </a:xfrm>
          <a:prstGeom prst="rect">
            <a:avLst/>
          </a:prstGeom>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60" r:id="rId4"/>
    <p:sldLayoutId id="2147483661" r:id="rId5"/>
    <p:sldLayoutId id="2147483659" r:id="rId6"/>
    <p:sldLayoutId id="2147483680" r:id="rId7"/>
    <p:sldLayoutId id="2147483663" r:id="rId8"/>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6"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CBCB7F7A-AC76-4493-94FD-1AD22EF1D635}" type="slidenum">
              <a:rPr lang="en-NZ" altLang="en-US"/>
              <a:pPr/>
              <a:t>‹#›</a:t>
            </a:fld>
            <a:endParaRPr lang="en-NZ" altLang="en-US" dirty="0"/>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dirty="0"/>
          </a:p>
        </p:txBody>
      </p:sp>
    </p:spTree>
    <p:extLst>
      <p:ext uri="{BB962C8B-B14F-4D97-AF65-F5344CB8AC3E}">
        <p14:creationId xmlns:p14="http://schemas.microsoft.com/office/powerpoint/2010/main" val="11285798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1"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798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2310064" y="636012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1" y="1268422"/>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11" name="Picture 2" descr="U:\1405265\1405265 WBG Logo\LOGO FILES\Horizontal\WBG_Horizontal_Color\web\WBG_Horizontal-RGB-web.jp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r="-715"/>
          <a:stretch/>
        </p:blipFill>
        <p:spPr bwMode="auto">
          <a:xfrm>
            <a:off x="323871" y="6302503"/>
            <a:ext cx="1689433"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128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l" defTabSz="456727" rtl="0" eaLnBrk="1" latinLnBrk="0" hangingPunct="1">
        <a:spcBef>
          <a:spcPct val="0"/>
        </a:spcBef>
        <a:buNone/>
        <a:defRPr sz="3000" kern="1200">
          <a:solidFill>
            <a:schemeClr val="tx2"/>
          </a:solidFill>
          <a:latin typeface="Arial"/>
          <a:ea typeface="+mj-ea"/>
          <a:cs typeface="Arial"/>
        </a:defRPr>
      </a:lvl1pPr>
    </p:titleStyle>
    <p:bodyStyle>
      <a:lvl1pPr marL="0" indent="0" algn="l" defTabSz="456727"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6727" rtl="0" eaLnBrk="1" latinLnBrk="0" hangingPunct="1">
        <a:spcBef>
          <a:spcPct val="20000"/>
        </a:spcBef>
        <a:buFont typeface="Arial"/>
        <a:buNone/>
        <a:defRPr sz="3000" kern="1200" baseline="0">
          <a:solidFill>
            <a:schemeClr val="accent2"/>
          </a:solidFill>
          <a:latin typeface="+mn-lt"/>
          <a:ea typeface="+mn-ea"/>
          <a:cs typeface="+mn-cs"/>
        </a:defRPr>
      </a:lvl2pPr>
      <a:lvl3pPr marL="361571" indent="-361571" algn="l" defTabSz="456727"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234" indent="-353653" algn="l" defTabSz="456727" rtl="0" eaLnBrk="1" latinLnBrk="0" hangingPunct="1">
        <a:spcBef>
          <a:spcPct val="20000"/>
        </a:spcBef>
        <a:buFont typeface="Arial"/>
        <a:buChar char="–"/>
        <a:defRPr sz="2000" kern="1200" baseline="0">
          <a:solidFill>
            <a:schemeClr val="accent2"/>
          </a:solidFill>
          <a:latin typeface="+mn-lt"/>
          <a:ea typeface="+mn-ea"/>
          <a:cs typeface="+mn-cs"/>
        </a:defRPr>
      </a:lvl4pPr>
      <a:lvl5pPr marL="1076813" indent="-361571" algn="l" defTabSz="456727"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0462" indent="-353653" algn="l" defTabSz="456727"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6727"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6727"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6727"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6727" rtl="0" eaLnBrk="1" latinLnBrk="0" hangingPunct="1">
        <a:defRPr sz="1800" kern="1200">
          <a:solidFill>
            <a:schemeClr val="tx1"/>
          </a:solidFill>
          <a:latin typeface="+mn-lt"/>
          <a:ea typeface="+mn-ea"/>
          <a:cs typeface="+mn-cs"/>
        </a:defRPr>
      </a:lvl1pPr>
      <a:lvl2pPr marL="456727" algn="l" defTabSz="456727" rtl="0" eaLnBrk="1" latinLnBrk="0" hangingPunct="1">
        <a:defRPr sz="1800" kern="1200">
          <a:solidFill>
            <a:schemeClr val="tx1"/>
          </a:solidFill>
          <a:latin typeface="+mn-lt"/>
          <a:ea typeface="+mn-ea"/>
          <a:cs typeface="+mn-cs"/>
        </a:defRPr>
      </a:lvl2pPr>
      <a:lvl3pPr marL="913462" algn="l" defTabSz="456727" rtl="0" eaLnBrk="1" latinLnBrk="0" hangingPunct="1">
        <a:defRPr sz="1800" kern="1200">
          <a:solidFill>
            <a:schemeClr val="tx1"/>
          </a:solidFill>
          <a:latin typeface="+mn-lt"/>
          <a:ea typeface="+mn-ea"/>
          <a:cs typeface="+mn-cs"/>
        </a:defRPr>
      </a:lvl3pPr>
      <a:lvl4pPr marL="1370200" algn="l" defTabSz="456727" rtl="0" eaLnBrk="1" latinLnBrk="0" hangingPunct="1">
        <a:defRPr sz="1800" kern="1200">
          <a:solidFill>
            <a:schemeClr val="tx1"/>
          </a:solidFill>
          <a:latin typeface="+mn-lt"/>
          <a:ea typeface="+mn-ea"/>
          <a:cs typeface="+mn-cs"/>
        </a:defRPr>
      </a:lvl4pPr>
      <a:lvl5pPr marL="1826931" algn="l" defTabSz="456727" rtl="0" eaLnBrk="1" latinLnBrk="0" hangingPunct="1">
        <a:defRPr sz="1800" kern="1200">
          <a:solidFill>
            <a:schemeClr val="tx1"/>
          </a:solidFill>
          <a:latin typeface="+mn-lt"/>
          <a:ea typeface="+mn-ea"/>
          <a:cs typeface="+mn-cs"/>
        </a:defRPr>
      </a:lvl5pPr>
      <a:lvl6pPr marL="2283660" algn="l" defTabSz="456727" rtl="0" eaLnBrk="1" latinLnBrk="0" hangingPunct="1">
        <a:defRPr sz="1800" kern="1200">
          <a:solidFill>
            <a:schemeClr val="tx1"/>
          </a:solidFill>
          <a:latin typeface="+mn-lt"/>
          <a:ea typeface="+mn-ea"/>
          <a:cs typeface="+mn-cs"/>
        </a:defRPr>
      </a:lvl6pPr>
      <a:lvl7pPr marL="2740397" algn="l" defTabSz="456727" rtl="0" eaLnBrk="1" latinLnBrk="0" hangingPunct="1">
        <a:defRPr sz="1800" kern="1200">
          <a:solidFill>
            <a:schemeClr val="tx1"/>
          </a:solidFill>
          <a:latin typeface="+mn-lt"/>
          <a:ea typeface="+mn-ea"/>
          <a:cs typeface="+mn-cs"/>
        </a:defRPr>
      </a:lvl7pPr>
      <a:lvl8pPr marL="3197124" algn="l" defTabSz="456727" rtl="0" eaLnBrk="1" latinLnBrk="0" hangingPunct="1">
        <a:defRPr sz="1800" kern="1200">
          <a:solidFill>
            <a:schemeClr val="tx1"/>
          </a:solidFill>
          <a:latin typeface="+mn-lt"/>
          <a:ea typeface="+mn-ea"/>
          <a:cs typeface="+mn-cs"/>
        </a:defRPr>
      </a:lvl8pPr>
      <a:lvl9pPr marL="3653860" algn="l" defTabSz="45672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203901" y="6360101"/>
            <a:ext cx="4558326" cy="215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r>
              <a:rPr lang="en-US" dirty="0"/>
              <a:t>Title of Presentation</a:t>
            </a: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2518" y="6204947"/>
            <a:ext cx="2371725" cy="571500"/>
          </a:xfrm>
          <a:prstGeom prst="rect">
            <a:avLst/>
          </a:prstGeom>
        </p:spPr>
      </p:pic>
    </p:spTree>
    <p:extLst>
      <p:ext uri="{BB962C8B-B14F-4D97-AF65-F5344CB8AC3E}">
        <p14:creationId xmlns:p14="http://schemas.microsoft.com/office/powerpoint/2010/main" val="104689604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13607007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pappscsec.worldbank.org/sites/ppf3/PPFDocuments/090224b082364c60.pdf"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spappscsec.worldbank.org/sites/ppf3/PPFDocuments/Forms/DispPage.aspx?docid=4005&amp;ver=current" TargetMode="External"/><Relationship Id="rId5" Type="http://schemas.openxmlformats.org/officeDocument/2006/relationships/hyperlink" Target="https://spappscsec.worldbank.org/sites/ppf3/PPFDocuments/4002Procurement%20Policy%20-%20Final%20-Definitive.pdf" TargetMode="External"/><Relationship Id="rId4" Type="http://schemas.openxmlformats.org/officeDocument/2006/relationships/hyperlink" Target="https://spappscsec.worldbank.org/sites/ppf3/PPFDocuments/Forms/DispPage.aspx?docid=189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Elaurentiis@worldbank.org"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5.jpeg"/><Relationship Id="rId5" Type="http://schemas.openxmlformats.org/officeDocument/2006/relationships/hyperlink" Target="http://web.worldbank.org/WBSITE/EXTERNAL/PROJECTS/PROCUREMENT/0,,menuPK:51355691~pagePK:84271~piPK:84287~theSitePK:84266,00.html" TargetMode="External"/><Relationship Id="rId4" Type="http://schemas.openxmlformats.org/officeDocument/2006/relationships/hyperlink" Target="mailto:dberroa@worldbank.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pappscsec.worldbank.org/sites/ppf3/PPFDocuments/084cd0db9c0948f78f381f630aedeb68.pdf" TargetMode="External"/><Relationship Id="rId2" Type="http://schemas.openxmlformats.org/officeDocument/2006/relationships/hyperlink" Target="https://spappscsec.worldbank.org/sites/ppf3/PPFDocuments/edf7582b16cb4d849009360f41962abc.pdf" TargetMode="External"/><Relationship Id="rId1" Type="http://schemas.openxmlformats.org/officeDocument/2006/relationships/slideLayout" Target="../slideLayouts/slideLayout3.xml"/><Relationship Id="rId5" Type="http://schemas.openxmlformats.org/officeDocument/2006/relationships/hyperlink" Target="http://intranet.worldbank.org/WBSITE/INTRANET/UNITS/INTOPCS/0,,contentMDK:23708834~pagePK:51455324~piPK:3763353~theSitePK:380832,00.html" TargetMode="External"/><Relationship Id="rId4" Type="http://schemas.openxmlformats.org/officeDocument/2006/relationships/hyperlink" Target="https://spappscsec.worldbank.org/sites/ppf3/PPFDocuments/33300e8f1c9149008860f4a266260d3c.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006" y="5730286"/>
            <a:ext cx="3399139" cy="664924"/>
          </a:xfrm>
          <a:prstGeom prst="rect">
            <a:avLst/>
          </a:prstGeom>
        </p:spPr>
      </p:pic>
      <p:sp>
        <p:nvSpPr>
          <p:cNvPr id="6" name="Title 5"/>
          <p:cNvSpPr>
            <a:spLocks noGrp="1"/>
          </p:cNvSpPr>
          <p:nvPr>
            <p:ph type="title"/>
          </p:nvPr>
        </p:nvSpPr>
        <p:spPr>
          <a:xfrm>
            <a:off x="128362" y="1189038"/>
            <a:ext cx="8677407" cy="1822450"/>
          </a:xfrm>
        </p:spPr>
        <p:txBody>
          <a:bodyPr anchor="t" anchorCtr="0">
            <a:normAutofit fontScale="90000"/>
          </a:bodyPr>
          <a:lstStyle/>
          <a:p>
            <a:pPr algn="ctr">
              <a:defRPr/>
            </a:pPr>
            <a:r>
              <a:rPr lang="en-US" sz="2900" dirty="0">
                <a:solidFill>
                  <a:prstClr val="white"/>
                </a:solidFill>
                <a:cs typeface="+mj-cs"/>
              </a:rPr>
              <a:t>2016 Procurement Framework</a:t>
            </a:r>
            <a:br>
              <a:rPr lang="en-US" sz="2900" dirty="0">
                <a:solidFill>
                  <a:prstClr val="white"/>
                </a:solidFill>
                <a:cs typeface="+mj-cs"/>
              </a:rPr>
            </a:br>
            <a:br>
              <a:rPr lang="en-US" sz="2900" dirty="0">
                <a:solidFill>
                  <a:prstClr val="white"/>
                </a:solidFill>
                <a:cs typeface="+mj-cs"/>
              </a:rPr>
            </a:br>
            <a:r>
              <a:rPr lang="en-US" sz="3200" kern="1200" cap="none" dirty="0">
                <a:latin typeface="Arial"/>
                <a:ea typeface="+mj-ea"/>
                <a:cs typeface="Arial"/>
              </a:rPr>
              <a:t>Mandatory Direct Payment &amp; </a:t>
            </a:r>
            <a:br>
              <a:rPr lang="en-US" sz="3200" kern="1200" cap="none" dirty="0">
                <a:latin typeface="Arial"/>
                <a:ea typeface="+mj-ea"/>
                <a:cs typeface="Arial"/>
              </a:rPr>
            </a:br>
            <a:r>
              <a:rPr lang="en-US" sz="3200" kern="1200" cap="none" dirty="0">
                <a:latin typeface="Arial"/>
                <a:ea typeface="+mj-ea"/>
                <a:cs typeface="Arial"/>
              </a:rPr>
              <a:t>Beneficial Ownership</a:t>
            </a:r>
            <a:endParaRPr lang="en-US" sz="3200" dirty="0">
              <a:ea typeface="+mj-ea"/>
              <a:cs typeface="+mj-cs"/>
            </a:endParaRPr>
          </a:p>
        </p:txBody>
      </p:sp>
      <p:sp>
        <p:nvSpPr>
          <p:cNvPr id="7" name="Text Placeholder 6"/>
          <p:cNvSpPr>
            <a:spLocks noGrp="1"/>
          </p:cNvSpPr>
          <p:nvPr>
            <p:ph type="body" sz="quarter" idx="13"/>
          </p:nvPr>
        </p:nvSpPr>
        <p:spPr>
          <a:xfrm>
            <a:off x="2449274" y="3837430"/>
            <a:ext cx="6356495" cy="352425"/>
          </a:xfrm>
        </p:spPr>
        <p:txBody>
          <a:bodyPr>
            <a:normAutofit/>
          </a:bodyPr>
          <a:lstStyle/>
          <a:p>
            <a:pPr marL="0" indent="0" algn="r" eaLnBrk="1" hangingPunct="1">
              <a:defRPr/>
            </a:pPr>
            <a:r>
              <a:rPr lang="en-US" sz="1600" dirty="0">
                <a:ea typeface="+mn-ea"/>
              </a:rPr>
              <a:t>Private Sector seminar</a:t>
            </a:r>
          </a:p>
        </p:txBody>
      </p:sp>
      <p:sp>
        <p:nvSpPr>
          <p:cNvPr id="4" name="Rectangle 3"/>
          <p:cNvSpPr/>
          <p:nvPr/>
        </p:nvSpPr>
        <p:spPr>
          <a:xfrm>
            <a:off x="7170385" y="5810903"/>
            <a:ext cx="1241045" cy="380040"/>
          </a:xfrm>
          <a:prstGeom prst="rect">
            <a:avLst/>
          </a:prstGeom>
        </p:spPr>
        <p:txBody>
          <a:bodyPr wrap="none">
            <a:spAutoFit/>
          </a:bodyPr>
          <a:lstStyle/>
          <a:p>
            <a:pPr marL="0" marR="0" lvl="0" indent="0" algn="l" defTabSz="914400" rtl="0" eaLnBrk="1" fontAlgn="base" latinLnBrk="0" hangingPunct="1">
              <a:lnSpc>
                <a:spcPct val="110000"/>
              </a:lnSpc>
              <a:spcBef>
                <a:spcPts val="1200"/>
              </a:spcBef>
              <a:spcAft>
                <a:spcPct val="0"/>
              </a:spcAft>
              <a:buClrTx/>
              <a:buSzTx/>
              <a:buFontTx/>
              <a:buNone/>
              <a:tabLst/>
              <a:defRPr/>
            </a:pPr>
            <a:r>
              <a:rPr kumimoji="0" lang="en-US" altLang="en-US" sz="1800" b="1" i="0" u="none" strike="noStrike" kern="1200" cap="none" spc="0" normalizeH="0" baseline="0" noProof="0" dirty="0">
                <a:ln>
                  <a:noFill/>
                </a:ln>
                <a:solidFill>
                  <a:srgbClr val="002345"/>
                </a:solidFill>
                <a:effectLst/>
                <a:uLnTx/>
                <a:uFillTx/>
                <a:latin typeface="Andes ExtraLight"/>
                <a:ea typeface="MS PGothic" panose="020B0600070205080204" pitchFamily="34" charset="-128"/>
                <a:cs typeface="Arial" panose="020B0604020202020204" pitchFamily="34" charset="0"/>
              </a:rPr>
              <a:t>April 2018</a:t>
            </a:r>
          </a:p>
        </p:txBody>
      </p:sp>
      <p:pic>
        <p:nvPicPr>
          <p:cNvPr id="5" name="Picture 4"/>
          <p:cNvPicPr>
            <a:picLocks noChangeAspect="1"/>
          </p:cNvPicPr>
          <p:nvPr/>
        </p:nvPicPr>
        <p:blipFill>
          <a:blip r:embed="rId3"/>
          <a:stretch>
            <a:fillRect/>
          </a:stretch>
        </p:blipFill>
        <p:spPr>
          <a:xfrm>
            <a:off x="243482" y="5543131"/>
            <a:ext cx="4060380" cy="1054137"/>
          </a:xfrm>
          <a:prstGeom prst="rect">
            <a:avLst/>
          </a:prstGeom>
        </p:spPr>
      </p:pic>
    </p:spTree>
    <p:extLst>
      <p:ext uri="{BB962C8B-B14F-4D97-AF65-F5344CB8AC3E}">
        <p14:creationId xmlns:p14="http://schemas.microsoft.com/office/powerpoint/2010/main" val="227744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2800" b="1" dirty="0">
                <a:solidFill>
                  <a:srgbClr val="00B0F0"/>
                </a:solidFill>
              </a:rPr>
              <a:t>Background</a:t>
            </a:r>
            <a:endParaRPr lang="en-US" sz="3200" b="1" dirty="0">
              <a:solidFill>
                <a:srgbClr val="00B0F0"/>
              </a:solidFill>
            </a:endParaRPr>
          </a:p>
        </p:txBody>
      </p:sp>
      <p:sp>
        <p:nvSpPr>
          <p:cNvPr id="4" name="Foliennummernplatzhalt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47852" y="1166070"/>
            <a:ext cx="8648295" cy="5008228"/>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1" indent="-342900">
              <a:lnSpc>
                <a:spcPct val="115000"/>
              </a:lnSpc>
              <a:buClrTx/>
              <a:buSzTx/>
              <a:buFont typeface="Wingdings" panose="05000000000000000000" pitchFamily="2" charset="2"/>
              <a:buChar char="Ø"/>
              <a:tabLst/>
              <a:defRPr/>
            </a:pPr>
            <a:r>
              <a:rPr lang="en-US" sz="2000" dirty="0">
                <a:solidFill>
                  <a:schemeClr val="accent1"/>
                </a:solidFill>
              </a:rPr>
              <a:t>Increased demand for </a:t>
            </a:r>
            <a:r>
              <a:rPr lang="en-US" sz="2000" b="1" dirty="0">
                <a:solidFill>
                  <a:srgbClr val="00B0F0"/>
                </a:solidFill>
                <a:latin typeface="Arial"/>
                <a:ea typeface="+mj-ea"/>
                <a:cs typeface="Arial"/>
              </a:rPr>
              <a:t>transparency</a:t>
            </a:r>
            <a:r>
              <a:rPr lang="en-US" sz="2000" dirty="0">
                <a:solidFill>
                  <a:schemeClr val="accent1"/>
                </a:solidFill>
              </a:rPr>
              <a:t> in World Bank-IPF procurement</a:t>
            </a:r>
          </a:p>
          <a:p>
            <a:pPr marL="342900" lvl="1" indent="-342900" fontAlgn="auto">
              <a:lnSpc>
                <a:spcPct val="115000"/>
              </a:lnSpc>
              <a:spcBef>
                <a:spcPts val="0"/>
              </a:spcBef>
              <a:spcAft>
                <a:spcPts val="0"/>
              </a:spcAft>
              <a:buClrTx/>
              <a:buFont typeface="Wingdings" panose="05000000000000000000" pitchFamily="2" charset="2"/>
              <a:buChar char="Ø"/>
              <a:defRPr/>
            </a:pPr>
            <a:r>
              <a:rPr lang="en-US" sz="2000" dirty="0">
                <a:solidFill>
                  <a:prstClr val="black"/>
                </a:solidFill>
                <a:ea typeface="+mn-ea"/>
              </a:rPr>
              <a:t>Bank SPDs requires bidders to identify general B/O related information:</a:t>
            </a:r>
          </a:p>
          <a:p>
            <a:pPr marL="1058863" lvl="3" indent="-342900" fontAlgn="auto">
              <a:lnSpc>
                <a:spcPct val="115000"/>
              </a:lnSpc>
              <a:spcAft>
                <a:spcPts val="600"/>
              </a:spcAft>
              <a:buClrTx/>
              <a:buFont typeface="Wingdings" panose="05000000000000000000" pitchFamily="2" charset="2"/>
              <a:buChar char="Ø"/>
              <a:defRPr/>
            </a:pPr>
            <a:r>
              <a:rPr lang="en-US" sz="1600" b="1" dirty="0">
                <a:solidFill>
                  <a:srgbClr val="00B0F0"/>
                </a:solidFill>
                <a:ea typeface="+mn-ea"/>
              </a:rPr>
              <a:t> identity (name, legal form and proof of existence), organization chart, board of directors</a:t>
            </a:r>
          </a:p>
          <a:p>
            <a:pPr marL="342900" lvl="1" indent="-342900">
              <a:lnSpc>
                <a:spcPct val="115000"/>
              </a:lnSpc>
              <a:buClrTx/>
              <a:buFont typeface="Wingdings" panose="05000000000000000000" pitchFamily="2" charset="2"/>
              <a:buChar char="Ø"/>
              <a:defRPr/>
            </a:pPr>
            <a:r>
              <a:rPr lang="en-US" sz="2000" dirty="0">
                <a:solidFill>
                  <a:schemeClr val="accent1"/>
                </a:solidFill>
              </a:rPr>
              <a:t>Tracking B/O is new to public procurement and there is no international consensus yet </a:t>
            </a:r>
          </a:p>
          <a:p>
            <a:pPr marL="342900" lvl="1" indent="-342900">
              <a:lnSpc>
                <a:spcPct val="115000"/>
              </a:lnSpc>
              <a:buClrTx/>
              <a:buFont typeface="Wingdings" panose="05000000000000000000" pitchFamily="2" charset="2"/>
              <a:buChar char="Ø"/>
              <a:defRPr/>
            </a:pPr>
            <a:r>
              <a:rPr lang="en-US" sz="2000" dirty="0">
                <a:solidFill>
                  <a:schemeClr val="accent1"/>
                </a:solidFill>
              </a:rPr>
              <a:t>Extensive consultations with other MDBs and stakeholders, among others: Financial Action Task Force (FATF), DFID, Open Contracting Partnership, Open Corporates, Transparency International  </a:t>
            </a:r>
          </a:p>
          <a:p>
            <a:pPr marL="342900" lvl="1" indent="-342900">
              <a:lnSpc>
                <a:spcPct val="115000"/>
              </a:lnSpc>
              <a:buClrTx/>
              <a:buFont typeface="Wingdings" panose="05000000000000000000" pitchFamily="2" charset="2"/>
              <a:buChar char="Ø"/>
              <a:defRPr/>
            </a:pPr>
            <a:r>
              <a:rPr lang="en-US" sz="2000" dirty="0">
                <a:solidFill>
                  <a:schemeClr val="accent1"/>
                </a:solidFill>
              </a:rPr>
              <a:t>Jurisdictions reviewed include the US, UK, EU, etc.</a:t>
            </a:r>
          </a:p>
          <a:p>
            <a:pPr lvl="0" algn="just">
              <a:buClrTx/>
              <a:buFont typeface="Wingdings" panose="05000000000000000000" pitchFamily="2" charset="2"/>
              <a:buChar char="Ø"/>
              <a:defRPr/>
            </a:pPr>
            <a:r>
              <a:rPr lang="en-US" sz="2000" kern="0" dirty="0">
                <a:solidFill>
                  <a:schemeClr val="accent1"/>
                </a:solidFill>
              </a:rPr>
              <a:t>The Bank is at the forefront of developing this approach </a:t>
            </a:r>
          </a:p>
          <a:p>
            <a:pPr lvl="0" algn="just">
              <a:buClrTx/>
              <a:buFont typeface="Wingdings" panose="05000000000000000000" pitchFamily="2" charset="2"/>
              <a:buChar char="Ø"/>
              <a:defRPr/>
            </a:pPr>
            <a:endParaRPr lang="en-US" sz="2000" kern="0" dirty="0">
              <a:solidFill>
                <a:schemeClr val="accent1"/>
              </a:solidFill>
            </a:endParaRPr>
          </a:p>
          <a:p>
            <a:pPr marL="0" marR="0" lvl="1" indent="0">
              <a:lnSpc>
                <a:spcPct val="115000"/>
              </a:lnSpc>
              <a:buClrTx/>
              <a:buSzTx/>
              <a:tabLst/>
              <a:defRPr/>
            </a:pPr>
            <a:endParaRPr lang="en-US" sz="2000" dirty="0"/>
          </a:p>
        </p:txBody>
      </p:sp>
    </p:spTree>
    <p:extLst>
      <p:ext uri="{BB962C8B-B14F-4D97-AF65-F5344CB8AC3E}">
        <p14:creationId xmlns:p14="http://schemas.microsoft.com/office/powerpoint/2010/main" val="107676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2800" b="1" dirty="0">
                <a:solidFill>
                  <a:srgbClr val="00B0F0"/>
                </a:solidFill>
              </a:rPr>
              <a:t>B/O Pilot</a:t>
            </a:r>
          </a:p>
        </p:txBody>
      </p:sp>
      <p:sp>
        <p:nvSpPr>
          <p:cNvPr id="4" name="Foliennummernplatzhalt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87887" y="931179"/>
            <a:ext cx="8388247" cy="5184396"/>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lvl="1" indent="-342900">
              <a:lnSpc>
                <a:spcPct val="115000"/>
              </a:lnSpc>
              <a:buClrTx/>
              <a:buFont typeface="Wingdings" panose="05000000000000000000" pitchFamily="2" charset="2"/>
              <a:buChar char="Ø"/>
              <a:defRPr/>
            </a:pPr>
            <a:r>
              <a:rPr lang="en-US" sz="2000" dirty="0">
                <a:solidFill>
                  <a:schemeClr val="accent1"/>
                </a:solidFill>
              </a:rPr>
              <a:t>A three-year pilot including all projects with decision to appraise held on or after </a:t>
            </a:r>
            <a:r>
              <a:rPr lang="en-US" sz="2000" b="1" dirty="0">
                <a:solidFill>
                  <a:schemeClr val="accent1"/>
                </a:solidFill>
              </a:rPr>
              <a:t>November 1, 2017</a:t>
            </a:r>
          </a:p>
          <a:p>
            <a:pPr marL="0" lvl="1" indent="0">
              <a:lnSpc>
                <a:spcPct val="115000"/>
              </a:lnSpc>
              <a:buClrTx/>
              <a:defRPr/>
            </a:pPr>
            <a:endParaRPr lang="en-US" sz="2000" dirty="0">
              <a:solidFill>
                <a:schemeClr val="accent1"/>
              </a:solidFill>
            </a:endParaRPr>
          </a:p>
          <a:p>
            <a:pPr marL="342900" lvl="1" indent="-342900" fontAlgn="auto">
              <a:lnSpc>
                <a:spcPct val="115000"/>
              </a:lnSpc>
              <a:spcBef>
                <a:spcPts val="0"/>
              </a:spcBef>
              <a:spcAft>
                <a:spcPts val="0"/>
              </a:spcAft>
              <a:buClrTx/>
              <a:buFont typeface="Wingdings" panose="05000000000000000000" pitchFamily="2" charset="2"/>
              <a:buChar char="Ø"/>
              <a:defRPr/>
            </a:pPr>
            <a:r>
              <a:rPr lang="en-US" sz="2000" dirty="0">
                <a:solidFill>
                  <a:srgbClr val="002345"/>
                </a:solidFill>
                <a:ea typeface="+mn-ea"/>
              </a:rPr>
              <a:t>The </a:t>
            </a:r>
            <a:r>
              <a:rPr lang="en-US" sz="2000" b="1" dirty="0">
                <a:solidFill>
                  <a:srgbClr val="002345"/>
                </a:solidFill>
                <a:ea typeface="+mn-ea"/>
              </a:rPr>
              <a:t>winning bidder </a:t>
            </a:r>
            <a:r>
              <a:rPr lang="en-US" sz="2000" dirty="0">
                <a:solidFill>
                  <a:srgbClr val="002345"/>
                </a:solidFill>
                <a:ea typeface="+mn-ea"/>
              </a:rPr>
              <a:t>-over the </a:t>
            </a:r>
            <a:r>
              <a:rPr lang="en-US" sz="2000" b="1" dirty="0">
                <a:solidFill>
                  <a:srgbClr val="002345"/>
                </a:solidFill>
                <a:ea typeface="+mn-ea"/>
              </a:rPr>
              <a:t>OPRC thresholds- </a:t>
            </a:r>
            <a:r>
              <a:rPr lang="en-US" sz="2000" dirty="0">
                <a:solidFill>
                  <a:srgbClr val="002345"/>
                </a:solidFill>
                <a:ea typeface="+mn-ea"/>
              </a:rPr>
              <a:t>is required to identify the Beneficial Owner before contract signing using a B/O Disclosure Form</a:t>
            </a:r>
          </a:p>
          <a:p>
            <a:pPr marL="342900" lvl="1" indent="-342900" fontAlgn="auto">
              <a:lnSpc>
                <a:spcPct val="115000"/>
              </a:lnSpc>
              <a:spcBef>
                <a:spcPts val="0"/>
              </a:spcBef>
              <a:spcAft>
                <a:spcPts val="0"/>
              </a:spcAft>
              <a:buClrTx/>
              <a:buFont typeface="Wingdings" panose="05000000000000000000" pitchFamily="2" charset="2"/>
              <a:buChar char="Ø"/>
              <a:defRPr/>
            </a:pPr>
            <a:endParaRPr lang="en-US" sz="2000" dirty="0">
              <a:solidFill>
                <a:srgbClr val="002345"/>
              </a:solidFill>
              <a:ea typeface="+mn-ea"/>
            </a:endParaRPr>
          </a:p>
          <a:p>
            <a:pPr marL="342900" lvl="1" indent="-342900" fontAlgn="auto">
              <a:lnSpc>
                <a:spcPct val="115000"/>
              </a:lnSpc>
              <a:spcBef>
                <a:spcPts val="0"/>
              </a:spcBef>
              <a:spcAft>
                <a:spcPts val="0"/>
              </a:spcAft>
              <a:buClrTx/>
              <a:buFont typeface="Wingdings" panose="05000000000000000000" pitchFamily="2" charset="2"/>
              <a:buChar char="Ø"/>
              <a:defRPr/>
            </a:pPr>
            <a:r>
              <a:rPr lang="en-US" sz="2000" b="1" dirty="0">
                <a:solidFill>
                  <a:srgbClr val="002345"/>
                </a:solidFill>
                <a:ea typeface="+mn-ea"/>
              </a:rPr>
              <a:t>Beneficial Owner </a:t>
            </a:r>
            <a:r>
              <a:rPr lang="en-US" sz="2000" dirty="0">
                <a:solidFill>
                  <a:srgbClr val="002345"/>
                </a:solidFill>
                <a:ea typeface="+mn-ea"/>
              </a:rPr>
              <a:t>is any natural person who ultimately owns or controls the bidder by meeting </a:t>
            </a:r>
            <a:r>
              <a:rPr lang="en-US" sz="2000" u="sng" dirty="0">
                <a:solidFill>
                  <a:srgbClr val="002345"/>
                </a:solidFill>
                <a:ea typeface="+mn-ea"/>
              </a:rPr>
              <a:t>one or more </a:t>
            </a:r>
            <a:r>
              <a:rPr lang="en-US" sz="2000" dirty="0">
                <a:solidFill>
                  <a:srgbClr val="002345"/>
                </a:solidFill>
                <a:ea typeface="+mn-ea"/>
              </a:rPr>
              <a:t>of the following conditions:</a:t>
            </a:r>
          </a:p>
          <a:p>
            <a:pPr marL="914400" lvl="1" indent="-514350" fontAlgn="auto">
              <a:spcBef>
                <a:spcPts val="0"/>
              </a:spcBef>
              <a:spcAft>
                <a:spcPts val="0"/>
              </a:spcAft>
              <a:buClrTx/>
              <a:buFont typeface="Wingdings" panose="05000000000000000000" pitchFamily="2" charset="2"/>
              <a:buChar char="Ø"/>
              <a:defRPr/>
            </a:pPr>
            <a:r>
              <a:rPr lang="en-US" dirty="0">
                <a:solidFill>
                  <a:srgbClr val="00B0F0"/>
                </a:solidFill>
                <a:ea typeface="+mn-ea"/>
              </a:rPr>
              <a:t>directly or indirectly holding 25% or more of the shares;</a:t>
            </a:r>
          </a:p>
          <a:p>
            <a:pPr marL="914400" lvl="1" indent="-514350" fontAlgn="auto">
              <a:spcBef>
                <a:spcPts val="0"/>
              </a:spcBef>
              <a:spcAft>
                <a:spcPts val="0"/>
              </a:spcAft>
              <a:buClrTx/>
              <a:buFont typeface="Wingdings" panose="05000000000000000000" pitchFamily="2" charset="2"/>
              <a:buChar char="Ø"/>
              <a:defRPr/>
            </a:pPr>
            <a:r>
              <a:rPr lang="en-US" dirty="0">
                <a:solidFill>
                  <a:srgbClr val="00B0F0"/>
                </a:solidFill>
                <a:ea typeface="+mn-ea"/>
              </a:rPr>
              <a:t>directly or indirectly holding 25% or more of the voting rights;</a:t>
            </a:r>
          </a:p>
          <a:p>
            <a:pPr marL="914400" lvl="1" indent="-514350" fontAlgn="auto">
              <a:spcBef>
                <a:spcPts val="0"/>
              </a:spcBef>
              <a:spcAft>
                <a:spcPts val="0"/>
              </a:spcAft>
              <a:buClrTx/>
              <a:buFont typeface="Wingdings" panose="05000000000000000000" pitchFamily="2" charset="2"/>
              <a:buChar char="Ø"/>
              <a:defRPr/>
            </a:pPr>
            <a:r>
              <a:rPr lang="en-US" dirty="0">
                <a:solidFill>
                  <a:srgbClr val="00B0F0"/>
                </a:solidFill>
                <a:ea typeface="+mn-ea"/>
              </a:rPr>
              <a:t>directly or indirectly having the right to appoint a majority of the board of directors or equivalent governing body of the bidder</a:t>
            </a:r>
          </a:p>
          <a:p>
            <a:pPr marL="0" lvl="1" indent="0">
              <a:lnSpc>
                <a:spcPct val="115000"/>
              </a:lnSpc>
              <a:buClrTx/>
              <a:defRPr/>
            </a:pPr>
            <a:endParaRPr lang="en-US" sz="2000" dirty="0"/>
          </a:p>
          <a:p>
            <a:pPr marL="342900" lvl="1" indent="-342900">
              <a:lnSpc>
                <a:spcPct val="115000"/>
              </a:lnSpc>
              <a:buClrTx/>
              <a:buFont typeface="Wingdings" panose="05000000000000000000" pitchFamily="2" charset="2"/>
              <a:buChar char="Ø"/>
              <a:defRPr/>
            </a:pPr>
            <a:endParaRPr kumimoji="0" lang="en-US" sz="2000" b="0" i="0" u="none" strike="noStrike" kern="0" cap="none" spc="0" normalizeH="0" baseline="0" noProof="0" dirty="0">
              <a:ln>
                <a:noFill/>
              </a:ln>
              <a:solidFill>
                <a:prstClr val="black"/>
              </a:solidFill>
              <a:effectLst/>
              <a:uLnTx/>
              <a:uFillTx/>
              <a:latin typeface="Arial"/>
            </a:endParaRPr>
          </a:p>
        </p:txBody>
      </p:sp>
      <p:pic>
        <p:nvPicPr>
          <p:cNvPr id="6" name="Picture 5">
            <a:extLst>
              <a:ext uri="{FF2B5EF4-FFF2-40B4-BE49-F238E27FC236}">
                <a16:creationId xmlns:a16="http://schemas.microsoft.com/office/drawing/2014/main" id="{C297041C-3F2A-406D-96E3-E6F266662516}"/>
              </a:ext>
            </a:extLst>
          </p:cNvPr>
          <p:cNvPicPr>
            <a:picLocks noChangeAspect="1"/>
          </p:cNvPicPr>
          <p:nvPr/>
        </p:nvPicPr>
        <p:blipFill>
          <a:blip r:embed="rId2"/>
          <a:stretch>
            <a:fillRect/>
          </a:stretch>
        </p:blipFill>
        <p:spPr>
          <a:xfrm>
            <a:off x="680322" y="5733253"/>
            <a:ext cx="8303472" cy="382322"/>
          </a:xfrm>
          <a:prstGeom prst="rect">
            <a:avLst/>
          </a:prstGeom>
        </p:spPr>
      </p:pic>
    </p:spTree>
    <p:extLst>
      <p:ext uri="{BB962C8B-B14F-4D97-AF65-F5344CB8AC3E}">
        <p14:creationId xmlns:p14="http://schemas.microsoft.com/office/powerpoint/2010/main" val="200539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2800" b="1" dirty="0">
                <a:solidFill>
                  <a:srgbClr val="00B0F0"/>
                </a:solidFill>
              </a:rPr>
              <a:t>B/O Pilot</a:t>
            </a:r>
          </a:p>
        </p:txBody>
      </p:sp>
      <p:sp>
        <p:nvSpPr>
          <p:cNvPr id="4" name="Foliennummernplatzhalt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87887" y="931179"/>
            <a:ext cx="8388247" cy="5033393"/>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lvl="1" indent="-342900" fontAlgn="auto">
              <a:lnSpc>
                <a:spcPct val="115000"/>
              </a:lnSpc>
              <a:spcBef>
                <a:spcPts val="0"/>
              </a:spcBef>
              <a:spcAft>
                <a:spcPts val="0"/>
              </a:spcAft>
              <a:buClrTx/>
              <a:buFont typeface="Wingdings" panose="05000000000000000000" pitchFamily="2" charset="2"/>
              <a:buChar char="Ø"/>
              <a:defRPr/>
            </a:pPr>
            <a:r>
              <a:rPr lang="en-US" sz="2000" dirty="0">
                <a:solidFill>
                  <a:srgbClr val="002345"/>
                </a:solidFill>
              </a:rPr>
              <a:t>Winning bidders have three options (see the B/O Disclosure Form):</a:t>
            </a:r>
          </a:p>
          <a:p>
            <a:pPr marL="914400" lvl="1" indent="-514350" fontAlgn="auto">
              <a:lnSpc>
                <a:spcPct val="115000"/>
              </a:lnSpc>
              <a:spcBef>
                <a:spcPts val="0"/>
              </a:spcBef>
              <a:spcAft>
                <a:spcPts val="0"/>
              </a:spcAft>
              <a:buClrTx/>
              <a:buFont typeface="+mj-lt"/>
              <a:buAutoNum type="arabicPeriod"/>
              <a:defRPr/>
            </a:pPr>
            <a:r>
              <a:rPr lang="en-US" dirty="0">
                <a:solidFill>
                  <a:srgbClr val="00B0F0"/>
                </a:solidFill>
                <a:ea typeface="+mn-ea"/>
              </a:rPr>
              <a:t>Provide the beneficial ownership information meeting the above conditions; or</a:t>
            </a:r>
          </a:p>
          <a:p>
            <a:pPr marL="914400" lvl="1" indent="-514350" fontAlgn="auto">
              <a:lnSpc>
                <a:spcPct val="115000"/>
              </a:lnSpc>
              <a:spcBef>
                <a:spcPts val="0"/>
              </a:spcBef>
              <a:spcAft>
                <a:spcPts val="0"/>
              </a:spcAft>
              <a:buClrTx/>
              <a:buFont typeface="+mj-lt"/>
              <a:buAutoNum type="arabicPeriod"/>
              <a:defRPr/>
            </a:pPr>
            <a:r>
              <a:rPr lang="en-US" dirty="0">
                <a:solidFill>
                  <a:srgbClr val="00B0F0"/>
                </a:solidFill>
                <a:ea typeface="+mn-ea"/>
              </a:rPr>
              <a:t>Declare that there is no Beneficial Owner meeting one or more of the above conditions; or </a:t>
            </a:r>
          </a:p>
          <a:p>
            <a:pPr marL="914400" lvl="1" indent="-514350" fontAlgn="auto">
              <a:lnSpc>
                <a:spcPct val="115000"/>
              </a:lnSpc>
              <a:spcBef>
                <a:spcPts val="0"/>
              </a:spcBef>
              <a:spcAft>
                <a:spcPts val="0"/>
              </a:spcAft>
              <a:buClrTx/>
              <a:buFont typeface="+mj-lt"/>
              <a:buAutoNum type="arabicPeriod"/>
              <a:defRPr/>
            </a:pPr>
            <a:r>
              <a:rPr lang="en-US" dirty="0">
                <a:solidFill>
                  <a:srgbClr val="00B0F0"/>
                </a:solidFill>
                <a:ea typeface="+mn-ea"/>
              </a:rPr>
              <a:t>Declare that we are unable to identify any Beneficial Owner meeting one or more of the above conditions. If this option is selected, the Bidder shall provide explanation why it is unable to identify Beneficial Owners</a:t>
            </a:r>
          </a:p>
          <a:p>
            <a:pPr marL="400050" lvl="1" indent="0" fontAlgn="auto">
              <a:lnSpc>
                <a:spcPct val="115000"/>
              </a:lnSpc>
              <a:spcBef>
                <a:spcPts val="0"/>
              </a:spcBef>
              <a:spcAft>
                <a:spcPts val="0"/>
              </a:spcAft>
              <a:buClrTx/>
              <a:defRPr/>
            </a:pPr>
            <a:endParaRPr kumimoji="0" lang="en-US" sz="2400" b="0" i="0" u="none" strike="noStrike" kern="0" cap="none" spc="0" normalizeH="0" baseline="0" noProof="0" dirty="0">
              <a:ln>
                <a:noFill/>
              </a:ln>
              <a:solidFill>
                <a:srgbClr val="002345"/>
              </a:solidFill>
              <a:effectLst/>
              <a:uLnTx/>
              <a:uFillTx/>
              <a:latin typeface="Arial"/>
              <a:ea typeface="MS PGothic" pitchFamily="34" charset="-128"/>
              <a:cs typeface="+mn-cs"/>
            </a:endParaRPr>
          </a:p>
          <a:p>
            <a:pPr marL="342900" lvl="1" indent="-342900" fontAlgn="auto">
              <a:lnSpc>
                <a:spcPct val="115000"/>
              </a:lnSpc>
              <a:spcBef>
                <a:spcPts val="0"/>
              </a:spcBef>
              <a:spcAft>
                <a:spcPts val="0"/>
              </a:spcAft>
              <a:buClrTx/>
              <a:buFont typeface="Wingdings" panose="05000000000000000000" pitchFamily="2" charset="2"/>
              <a:buChar char="Ø"/>
              <a:defRPr/>
            </a:pPr>
            <a:r>
              <a:rPr lang="en-US" sz="2000" dirty="0">
                <a:solidFill>
                  <a:srgbClr val="002345"/>
                </a:solidFill>
              </a:rPr>
              <a:t>In the event that the Bidder is a joint venture, each reference to “Bidder” in the Beneficial Ownership Disclosure Form (including this Introduction thereto) shall be read to refer to the joint venture member</a:t>
            </a:r>
          </a:p>
          <a:p>
            <a:pPr marL="0" marR="0" lvl="1" indent="0" algn="l" defTabSz="457200" rtl="0" eaLnBrk="1" fontAlgn="base" latinLnBrk="0" hangingPunct="1">
              <a:lnSpc>
                <a:spcPct val="115000"/>
              </a:lnSpc>
              <a:spcBef>
                <a:spcPct val="20000"/>
              </a:spcBef>
              <a:spcAft>
                <a:spcPct val="0"/>
              </a:spcAft>
              <a:buClrTx/>
              <a:buSzTx/>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cs typeface="+mn-cs"/>
            </a:endParaRPr>
          </a:p>
          <a:p>
            <a:pPr marL="342900" marR="0" lvl="1"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425768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2800" b="1" dirty="0">
                <a:solidFill>
                  <a:srgbClr val="00B0F0"/>
                </a:solidFill>
              </a:rPr>
              <a:t>B/O Pilot</a:t>
            </a:r>
          </a:p>
        </p:txBody>
      </p:sp>
      <p:sp>
        <p:nvSpPr>
          <p:cNvPr id="4" name="Foliennummernplatzhalt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87887" y="931179"/>
            <a:ext cx="8388247" cy="5033393"/>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lvl="1" indent="-342900">
              <a:lnSpc>
                <a:spcPct val="115000"/>
              </a:lnSpc>
              <a:buClrTx/>
              <a:buFont typeface="Wingdings" panose="05000000000000000000" pitchFamily="2" charset="2"/>
              <a:buChar char="Ø"/>
              <a:defRPr/>
            </a:pPr>
            <a:r>
              <a:rPr lang="en-US" sz="2000" dirty="0">
                <a:solidFill>
                  <a:srgbClr val="002345"/>
                </a:solidFill>
              </a:rPr>
              <a:t>Decision on responsiveness made on case-by-case basis</a:t>
            </a:r>
          </a:p>
          <a:p>
            <a:pPr marL="0" lvl="1" indent="0">
              <a:lnSpc>
                <a:spcPct val="115000"/>
              </a:lnSpc>
              <a:buClrTx/>
              <a:defRPr/>
            </a:pPr>
            <a:endParaRPr lang="en-US" sz="2000" dirty="0">
              <a:solidFill>
                <a:srgbClr val="002345"/>
              </a:solidFill>
            </a:endParaRPr>
          </a:p>
          <a:p>
            <a:pPr marL="342900" lvl="1" indent="-342900">
              <a:lnSpc>
                <a:spcPct val="115000"/>
              </a:lnSpc>
              <a:buClrTx/>
              <a:buFont typeface="Wingdings" panose="05000000000000000000" pitchFamily="2" charset="2"/>
              <a:buChar char="Ø"/>
              <a:defRPr/>
            </a:pPr>
            <a:r>
              <a:rPr lang="en-US" sz="2000" dirty="0">
                <a:solidFill>
                  <a:srgbClr val="002345"/>
                </a:solidFill>
              </a:rPr>
              <a:t>B/O information will not be routinely verified, but will be available for verification when warranted (e.g. integrity red flags) and</a:t>
            </a:r>
          </a:p>
          <a:p>
            <a:pPr marL="0" lvl="1" indent="0">
              <a:lnSpc>
                <a:spcPct val="115000"/>
              </a:lnSpc>
              <a:buClrTx/>
              <a:defRPr/>
            </a:pPr>
            <a:endParaRPr lang="en-US" sz="2000" dirty="0">
              <a:solidFill>
                <a:srgbClr val="002345"/>
              </a:solidFill>
            </a:endParaRPr>
          </a:p>
          <a:p>
            <a:pPr marL="342900" lvl="1" indent="-342900">
              <a:lnSpc>
                <a:spcPct val="115000"/>
              </a:lnSpc>
              <a:buClrTx/>
              <a:buFont typeface="Wingdings" panose="05000000000000000000" pitchFamily="2" charset="2"/>
              <a:buChar char="Ø"/>
              <a:defRPr/>
            </a:pPr>
            <a:r>
              <a:rPr lang="en-US" sz="2000" dirty="0">
                <a:solidFill>
                  <a:srgbClr val="002345"/>
                </a:solidFill>
              </a:rPr>
              <a:t>Misrepresentation may trigger sanctions (i.e. fraud)</a:t>
            </a:r>
          </a:p>
          <a:p>
            <a:pPr marL="0" lvl="1" indent="0" fontAlgn="auto">
              <a:lnSpc>
                <a:spcPct val="115000"/>
              </a:lnSpc>
              <a:spcBef>
                <a:spcPts val="0"/>
              </a:spcBef>
              <a:spcAft>
                <a:spcPts val="0"/>
              </a:spcAft>
              <a:buClrTx/>
              <a:defRPr/>
            </a:pPr>
            <a:endParaRPr lang="en-US" sz="2000" dirty="0">
              <a:solidFill>
                <a:srgbClr val="002345"/>
              </a:solidFill>
            </a:endParaRPr>
          </a:p>
          <a:p>
            <a:pPr marL="342900" lvl="1" indent="-342900" fontAlgn="auto">
              <a:lnSpc>
                <a:spcPct val="115000"/>
              </a:lnSpc>
              <a:spcBef>
                <a:spcPts val="0"/>
              </a:spcBef>
              <a:spcAft>
                <a:spcPts val="0"/>
              </a:spcAft>
              <a:buClrTx/>
              <a:buFont typeface="Wingdings" panose="05000000000000000000" pitchFamily="2" charset="2"/>
              <a:buChar char="Ø"/>
              <a:defRPr/>
            </a:pPr>
            <a:r>
              <a:rPr lang="en-US" sz="2000" dirty="0">
                <a:solidFill>
                  <a:srgbClr val="002345"/>
                </a:solidFill>
              </a:rPr>
              <a:t>Borrowers will publish the completed template with its contract award information on its own website and the Bank’s website/system</a:t>
            </a:r>
          </a:p>
          <a:p>
            <a:pPr marL="342900" marR="0" lvl="1"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44646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7AFA-3D44-4E87-A66E-0B2B2CABA114}"/>
              </a:ext>
            </a:extLst>
          </p:cNvPr>
          <p:cNvSpPr>
            <a:spLocks noGrp="1"/>
          </p:cNvSpPr>
          <p:nvPr>
            <p:ph type="title"/>
          </p:nvPr>
        </p:nvSpPr>
        <p:spPr>
          <a:xfrm>
            <a:off x="179834" y="126126"/>
            <a:ext cx="8496300" cy="576263"/>
          </a:xfrm>
        </p:spPr>
        <p:txBody>
          <a:bodyPr/>
          <a:lstStyle/>
          <a:p>
            <a:r>
              <a:rPr lang="en-US" sz="2800" b="1" dirty="0">
                <a:solidFill>
                  <a:srgbClr val="00B0F0"/>
                </a:solidFill>
              </a:rPr>
              <a:t> Operationalization</a:t>
            </a:r>
            <a:endParaRPr lang="en-GB" sz="2800" b="1" dirty="0">
              <a:solidFill>
                <a:srgbClr val="00B0F0"/>
              </a:solidFill>
            </a:endParaRPr>
          </a:p>
        </p:txBody>
      </p:sp>
      <p:sp>
        <p:nvSpPr>
          <p:cNvPr id="4" name="Slide Number Placeholder 3">
            <a:extLst>
              <a:ext uri="{FF2B5EF4-FFF2-40B4-BE49-F238E27FC236}">
                <a16:creationId xmlns:a16="http://schemas.microsoft.com/office/drawing/2014/main" id="{7CB54427-B0CC-423E-BF3C-41261BFBF404}"/>
              </a:ext>
            </a:extLst>
          </p:cNvPr>
          <p:cNvSpPr>
            <a:spLocks noGrp="1"/>
          </p:cNvSpPr>
          <p:nvPr>
            <p:ph type="sldNum" sz="quarter" idx="11"/>
          </p:nvPr>
        </p:nvSpPr>
        <p:spPr/>
        <p:txBody>
          <a:bodyPr/>
          <a:lstStyle/>
          <a:p>
            <a:pPr>
              <a:defRPr/>
            </a:pPr>
            <a:fld id="{EF62D93A-3BA0-8848-BFA3-D7046C1B555D}" type="slidenum">
              <a:rPr lang="en-US" smtClean="0"/>
              <a:pPr>
                <a:defRPr/>
              </a:pPr>
              <a:t>14</a:t>
            </a:fld>
            <a:endParaRPr lang="en-US" dirty="0"/>
          </a:p>
        </p:txBody>
      </p:sp>
      <p:sp>
        <p:nvSpPr>
          <p:cNvPr id="5" name="Content Placeholder 4">
            <a:extLst>
              <a:ext uri="{FF2B5EF4-FFF2-40B4-BE49-F238E27FC236}">
                <a16:creationId xmlns:a16="http://schemas.microsoft.com/office/drawing/2014/main" id="{DF6066B9-A40D-4A5D-B01E-64EF933D7890}"/>
              </a:ext>
            </a:extLst>
          </p:cNvPr>
          <p:cNvSpPr>
            <a:spLocks noGrp="1"/>
          </p:cNvSpPr>
          <p:nvPr>
            <p:ph sz="quarter" idx="12"/>
          </p:nvPr>
        </p:nvSpPr>
        <p:spPr>
          <a:xfrm>
            <a:off x="407740" y="941614"/>
            <a:ext cx="8496300" cy="5259098"/>
          </a:xfrm>
        </p:spPr>
        <p:txBody>
          <a:bodyPr/>
          <a:lstStyle/>
          <a:p>
            <a:pPr marL="342900" lvl="1" indent="-342900" fontAlgn="base">
              <a:lnSpc>
                <a:spcPct val="115000"/>
              </a:lnSpc>
              <a:spcAft>
                <a:spcPct val="0"/>
              </a:spcAft>
              <a:buFont typeface="Wingdings" panose="05000000000000000000" pitchFamily="2" charset="2"/>
              <a:buChar char="Ø"/>
              <a:defRPr/>
            </a:pPr>
            <a:r>
              <a:rPr lang="en-US" sz="2000" dirty="0">
                <a:solidFill>
                  <a:schemeClr val="accent1"/>
                </a:solidFill>
              </a:rPr>
              <a:t>Revisions to the Procurement Regulations for IPF Borrowers</a:t>
            </a:r>
          </a:p>
          <a:p>
            <a:pPr marL="762000" lvl="2" indent="0" fontAlgn="base">
              <a:spcAft>
                <a:spcPct val="0"/>
              </a:spcAft>
              <a:buNone/>
              <a:defRPr/>
            </a:pPr>
            <a:endParaRPr lang="en-US" sz="1300" dirty="0">
              <a:solidFill>
                <a:srgbClr val="00B0F0"/>
              </a:solidFill>
              <a:highlight>
                <a:srgbClr val="FFFF00"/>
              </a:highlight>
              <a:ea typeface="MS PGothic" pitchFamily="34" charset="-128"/>
            </a:endParaRPr>
          </a:p>
          <a:p>
            <a:pPr marL="342900" lvl="1" indent="-342900" fontAlgn="base">
              <a:lnSpc>
                <a:spcPct val="115000"/>
              </a:lnSpc>
              <a:spcAft>
                <a:spcPct val="0"/>
              </a:spcAft>
              <a:buFont typeface="Wingdings" panose="05000000000000000000" pitchFamily="2" charset="2"/>
              <a:buChar char="Ø"/>
              <a:defRPr/>
            </a:pPr>
            <a:r>
              <a:rPr lang="en-US" sz="2000" dirty="0">
                <a:solidFill>
                  <a:schemeClr val="accent1"/>
                </a:solidFill>
              </a:rPr>
              <a:t>Revisions to the Standard Procurement Documents (SPDs):</a:t>
            </a:r>
          </a:p>
          <a:p>
            <a:pPr marL="914400" lvl="1" indent="-514350" fontAlgn="base">
              <a:spcAft>
                <a:spcPct val="0"/>
              </a:spcAft>
              <a:buFont typeface="Wingdings" panose="05000000000000000000" pitchFamily="2" charset="2"/>
              <a:buChar char="Ø"/>
              <a:defRPr/>
            </a:pPr>
            <a:r>
              <a:rPr lang="en-US" sz="1800" dirty="0">
                <a:solidFill>
                  <a:srgbClr val="00B0F0"/>
                </a:solidFill>
                <a:latin typeface="Arial"/>
                <a:ea typeface="MS PGothic" pitchFamily="34" charset="-128"/>
              </a:rPr>
              <a:t>Adding a specific clause requiring the winning bidder to provide more detailed B/O information</a:t>
            </a:r>
          </a:p>
          <a:p>
            <a:pPr marL="914400" lvl="1" indent="-514350" fontAlgn="base">
              <a:spcAft>
                <a:spcPct val="0"/>
              </a:spcAft>
              <a:buFont typeface="Wingdings" panose="05000000000000000000" pitchFamily="2" charset="2"/>
              <a:buChar char="Ø"/>
              <a:defRPr/>
            </a:pPr>
            <a:r>
              <a:rPr lang="en-US" sz="1800" dirty="0">
                <a:solidFill>
                  <a:srgbClr val="00B0F0"/>
                </a:solidFill>
                <a:latin typeface="Arial"/>
                <a:ea typeface="MS PGothic" pitchFamily="34" charset="-128"/>
              </a:rPr>
              <a:t>Beneficial Ownership disclosure form (template)</a:t>
            </a:r>
          </a:p>
          <a:p>
            <a:pPr lvl="1" fontAlgn="base">
              <a:lnSpc>
                <a:spcPct val="115000"/>
              </a:lnSpc>
              <a:spcAft>
                <a:spcPct val="0"/>
              </a:spcAft>
              <a:defRPr/>
            </a:pPr>
            <a:endParaRPr lang="en-US" sz="2000" dirty="0">
              <a:solidFill>
                <a:schemeClr val="accent1"/>
              </a:solidFill>
            </a:endParaRPr>
          </a:p>
          <a:p>
            <a:pPr marL="342900" lvl="1" indent="-342900" fontAlgn="base">
              <a:lnSpc>
                <a:spcPct val="115000"/>
              </a:lnSpc>
              <a:spcAft>
                <a:spcPct val="0"/>
              </a:spcAft>
              <a:buFont typeface="Wingdings" panose="05000000000000000000" pitchFamily="2" charset="2"/>
              <a:buChar char="Ø"/>
              <a:defRPr/>
            </a:pPr>
            <a:r>
              <a:rPr lang="en-US" sz="2000" dirty="0">
                <a:solidFill>
                  <a:schemeClr val="accent1"/>
                </a:solidFill>
              </a:rPr>
              <a:t>Update STEP (ongoing process) </a:t>
            </a:r>
          </a:p>
          <a:p>
            <a:pPr lvl="1" fontAlgn="base">
              <a:lnSpc>
                <a:spcPct val="115000"/>
              </a:lnSpc>
              <a:spcAft>
                <a:spcPct val="0"/>
              </a:spcAft>
              <a:defRPr/>
            </a:pPr>
            <a:endParaRPr lang="en-US" sz="2000" dirty="0">
              <a:solidFill>
                <a:schemeClr val="accent1"/>
              </a:solidFill>
            </a:endParaRPr>
          </a:p>
          <a:p>
            <a:pPr marL="342900" lvl="1" indent="-342900" fontAlgn="base">
              <a:lnSpc>
                <a:spcPct val="115000"/>
              </a:lnSpc>
              <a:spcAft>
                <a:spcPct val="0"/>
              </a:spcAft>
              <a:buFont typeface="Wingdings" panose="05000000000000000000" pitchFamily="2" charset="2"/>
              <a:buChar char="Ø"/>
              <a:defRPr/>
            </a:pPr>
            <a:r>
              <a:rPr lang="en-US" sz="2000" dirty="0">
                <a:solidFill>
                  <a:schemeClr val="accent1"/>
                </a:solidFill>
              </a:rPr>
              <a:t>Integration of B/O concept into internal/external training</a:t>
            </a:r>
          </a:p>
          <a:p>
            <a:pPr lvl="1" fontAlgn="base">
              <a:lnSpc>
                <a:spcPct val="115000"/>
              </a:lnSpc>
              <a:spcAft>
                <a:spcPct val="0"/>
              </a:spcAft>
              <a:defRPr/>
            </a:pPr>
            <a:endParaRPr lang="en-US" sz="2000" dirty="0">
              <a:solidFill>
                <a:schemeClr val="accent1"/>
              </a:solidFill>
            </a:endParaRPr>
          </a:p>
          <a:p>
            <a:pPr marL="342900" lvl="1" indent="-342900" fontAlgn="base">
              <a:lnSpc>
                <a:spcPct val="115000"/>
              </a:lnSpc>
              <a:spcAft>
                <a:spcPct val="0"/>
              </a:spcAft>
              <a:buFont typeface="Wingdings" panose="05000000000000000000" pitchFamily="2" charset="2"/>
              <a:buChar char="Ø"/>
              <a:defRPr/>
            </a:pPr>
            <a:r>
              <a:rPr lang="en-US" sz="2000" dirty="0">
                <a:solidFill>
                  <a:schemeClr val="accent1"/>
                </a:solidFill>
              </a:rPr>
              <a:t>Cooperation with other MDBs and stakeholders</a:t>
            </a:r>
            <a:endParaRPr lang="en-US" sz="2400" dirty="0">
              <a:solidFill>
                <a:srgbClr val="00B0F0"/>
              </a:solidFill>
              <a:ea typeface="MS PGothic" pitchFamily="34" charset="-128"/>
            </a:endParaRPr>
          </a:p>
          <a:p>
            <a:pPr marL="914400" lvl="1" indent="-514350" fontAlgn="base">
              <a:spcAft>
                <a:spcPct val="0"/>
              </a:spcAft>
              <a:buFont typeface="Arial" panose="020B0604020202020204" pitchFamily="34" charset="0"/>
              <a:buChar char="•"/>
              <a:defRPr/>
            </a:pPr>
            <a:endParaRPr lang="en-GB" sz="1800" dirty="0">
              <a:solidFill>
                <a:srgbClr val="00B0F0"/>
              </a:solidFill>
              <a:ea typeface="MS PGothic" pitchFamily="34" charset="-128"/>
            </a:endParaRPr>
          </a:p>
        </p:txBody>
      </p:sp>
    </p:spTree>
    <p:extLst>
      <p:ext uri="{BB962C8B-B14F-4D97-AF65-F5344CB8AC3E}">
        <p14:creationId xmlns:p14="http://schemas.microsoft.com/office/powerpoint/2010/main" val="55148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517" y="237567"/>
            <a:ext cx="8496300" cy="802019"/>
          </a:xfrm>
          <a:noFill/>
          <a:ln>
            <a:noFill/>
          </a:ln>
          <a:effectLst/>
        </p:spPr>
        <p:txBody>
          <a:bodyPr vert="horz" wrap="square" lIns="0" tIns="0" rIns="0" bIns="18000" numCol="1" anchor="b" anchorCtr="0" compatLnSpc="1">
            <a:prstTxWarp prst="textNoShape">
              <a:avLst/>
            </a:prstTxWarp>
          </a:bodyPr>
          <a:lstStyle/>
          <a:p>
            <a:pPr algn="ctr"/>
            <a:r>
              <a:rPr lang="en-US" sz="2800" b="1" dirty="0">
                <a:solidFill>
                  <a:srgbClr val="00B0F0"/>
                </a:solidFill>
              </a:rPr>
              <a:t> Operationalization: Revision of the Regulations </a:t>
            </a:r>
            <a:br>
              <a:rPr lang="en-US" sz="2800" b="1" dirty="0">
                <a:solidFill>
                  <a:srgbClr val="00B0F0"/>
                </a:solidFill>
              </a:rPr>
            </a:br>
            <a:r>
              <a:rPr lang="en-US" sz="2000" b="1" dirty="0">
                <a:solidFill>
                  <a:srgbClr val="00B0F0"/>
                </a:solidFill>
              </a:rPr>
              <a:t>(</a:t>
            </a:r>
            <a:r>
              <a:rPr lang="en-US" sz="1600" b="1" dirty="0">
                <a:solidFill>
                  <a:srgbClr val="00B0F0"/>
                </a:solidFill>
              </a:rPr>
              <a:t>July 2016, Revised in November 2017)</a:t>
            </a:r>
            <a:endParaRPr lang="en-US" sz="3200" b="1" dirty="0">
              <a:solidFill>
                <a:srgbClr val="00B0F0"/>
              </a:solidFill>
            </a:endParaRPr>
          </a:p>
        </p:txBody>
      </p:sp>
      <p:sp>
        <p:nvSpPr>
          <p:cNvPr id="5" name="Inhaltsplatzhalter 4"/>
          <p:cNvSpPr>
            <a:spLocks noGrp="1"/>
          </p:cNvSpPr>
          <p:nvPr>
            <p:ph sz="quarter" idx="12"/>
          </p:nvPr>
        </p:nvSpPr>
        <p:spPr>
          <a:xfrm>
            <a:off x="429587" y="1132513"/>
            <a:ext cx="8056353" cy="5016617"/>
          </a:xfrm>
        </p:spPr>
        <p:txBody>
          <a:bodyPr/>
          <a:lstStyle/>
          <a:p>
            <a:pPr marL="342900" indent="-342900">
              <a:spcAft>
                <a:spcPts val="600"/>
              </a:spcAft>
              <a:buFont typeface="Wingdings" panose="05000000000000000000" pitchFamily="2" charset="2"/>
              <a:buChar char="Ø"/>
            </a:pPr>
            <a:r>
              <a:rPr lang="en-US" sz="2000" b="1" dirty="0"/>
              <a:t>Beneficial Ownership</a:t>
            </a:r>
          </a:p>
          <a:p>
            <a:pPr lvl="1">
              <a:spcAft>
                <a:spcPts val="600"/>
              </a:spcAft>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endParaRPr lang="en-AU" sz="2000" b="1" dirty="0">
              <a:solidFill>
                <a:schemeClr val="accent1"/>
              </a:solidFill>
            </a:endParaRPr>
          </a:p>
          <a:p>
            <a:pPr marL="342900" lvl="1" indent="-342900">
              <a:spcAft>
                <a:spcPts val="600"/>
              </a:spcAft>
              <a:buFont typeface="Wingdings" panose="05000000000000000000" pitchFamily="2" charset="2"/>
              <a:buChar char="Ø"/>
            </a:pPr>
            <a:r>
              <a:rPr lang="en-AU" sz="2000" b="1" dirty="0">
                <a:solidFill>
                  <a:schemeClr val="accent1"/>
                </a:solidFill>
              </a:rPr>
              <a:t>Others</a:t>
            </a:r>
          </a:p>
          <a:p>
            <a:pPr marL="704850" lvl="2" indent="-342900">
              <a:spcAft>
                <a:spcPts val="600"/>
              </a:spcAft>
              <a:buFont typeface="Wingdings" panose="05000000000000000000" pitchFamily="2" charset="2"/>
              <a:buChar char="Ø"/>
            </a:pPr>
            <a:r>
              <a:rPr lang="en-AU" sz="1800" dirty="0"/>
              <a:t>Editorial enhancements</a:t>
            </a:r>
          </a:p>
          <a:p>
            <a:pPr lvl="2" indent="0">
              <a:spcAft>
                <a:spcPts val="600"/>
              </a:spcAft>
              <a:buNone/>
            </a:pPr>
            <a:endParaRPr lang="en-US" sz="1800" dirty="0"/>
          </a:p>
          <a:p>
            <a:pPr marL="1058863" lvl="3" indent="-342900">
              <a:spcAft>
                <a:spcPts val="600"/>
              </a:spcAft>
              <a:buFont typeface="Wingdings" panose="05000000000000000000" pitchFamily="2" charset="2"/>
              <a:buChar char="Ø"/>
            </a:pPr>
            <a:endParaRPr lang="en-US" dirty="0">
              <a:solidFill>
                <a:srgbClr val="003B76"/>
              </a:solidFill>
            </a:endParaRP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pic>
        <p:nvPicPr>
          <p:cNvPr id="6" name="Picture 5"/>
          <p:cNvPicPr>
            <a:picLocks noChangeAspect="1"/>
          </p:cNvPicPr>
          <p:nvPr/>
        </p:nvPicPr>
        <p:blipFill>
          <a:blip r:embed="rId2"/>
          <a:stretch>
            <a:fillRect/>
          </a:stretch>
        </p:blipFill>
        <p:spPr>
          <a:xfrm>
            <a:off x="1275127" y="1518407"/>
            <a:ext cx="5939405" cy="3573710"/>
          </a:xfrm>
          <a:prstGeom prst="rect">
            <a:avLst/>
          </a:prstGeom>
        </p:spPr>
      </p:pic>
    </p:spTree>
    <p:extLst>
      <p:ext uri="{BB962C8B-B14F-4D97-AF65-F5344CB8AC3E}">
        <p14:creationId xmlns:p14="http://schemas.microsoft.com/office/powerpoint/2010/main" val="134381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517" y="237568"/>
            <a:ext cx="8496300" cy="576263"/>
          </a:xfrm>
          <a:noFill/>
          <a:ln>
            <a:noFill/>
          </a:ln>
          <a:effectLst/>
        </p:spPr>
        <p:txBody>
          <a:bodyPr vert="horz" wrap="square" lIns="0" tIns="0" rIns="0" bIns="18000" numCol="1" anchor="b" anchorCtr="0" compatLnSpc="1">
            <a:prstTxWarp prst="textNoShape">
              <a:avLst/>
            </a:prstTxWarp>
          </a:bodyPr>
          <a:lstStyle/>
          <a:p>
            <a:r>
              <a:rPr lang="en-US" sz="2800" b="1" dirty="0">
                <a:solidFill>
                  <a:srgbClr val="00B0F0"/>
                </a:solidFill>
              </a:rPr>
              <a:t>Operationalization: Revision of the SPDs</a:t>
            </a:r>
          </a:p>
        </p:txBody>
      </p:sp>
      <p:sp>
        <p:nvSpPr>
          <p:cNvPr id="5" name="Inhaltsplatzhalter 4"/>
          <p:cNvSpPr>
            <a:spLocks noGrp="1"/>
          </p:cNvSpPr>
          <p:nvPr>
            <p:ph sz="quarter" idx="12"/>
          </p:nvPr>
        </p:nvSpPr>
        <p:spPr>
          <a:xfrm>
            <a:off x="429587" y="1100633"/>
            <a:ext cx="8056353" cy="4752975"/>
          </a:xfrm>
        </p:spPr>
        <p:txBody>
          <a:bodyPr/>
          <a:lstStyle/>
          <a:p>
            <a:pPr marL="342900" indent="-342900">
              <a:spcAft>
                <a:spcPts val="600"/>
              </a:spcAft>
              <a:buFont typeface="Wingdings" panose="05000000000000000000" pitchFamily="2" charset="2"/>
              <a:buChar char="Ø"/>
            </a:pPr>
            <a:r>
              <a:rPr lang="en-US" sz="2000" b="1" dirty="0"/>
              <a:t>Beneficial Ownership</a:t>
            </a:r>
          </a:p>
          <a:p>
            <a:pPr marL="647700" lvl="2" indent="-285750">
              <a:spcAft>
                <a:spcPts val="600"/>
              </a:spcAft>
            </a:pPr>
            <a:r>
              <a:rPr lang="en-US" sz="1800" b="1" dirty="0">
                <a:solidFill>
                  <a:schemeClr val="accent1"/>
                </a:solidFill>
              </a:rPr>
              <a:t>For contracts identified in the Procurement Plan </a:t>
            </a:r>
          </a:p>
          <a:p>
            <a:pPr marL="1058863" lvl="3" indent="-342900">
              <a:spcAft>
                <a:spcPts val="600"/>
              </a:spcAft>
              <a:buFont typeface="Wingdings" panose="05000000000000000000" pitchFamily="2" charset="2"/>
              <a:buChar char="Ø"/>
            </a:pPr>
            <a:r>
              <a:rPr lang="en-US" sz="1600" b="1" dirty="0">
                <a:solidFill>
                  <a:srgbClr val="00B0F0"/>
                </a:solidFill>
              </a:rPr>
              <a:t>SPN </a:t>
            </a:r>
            <a:r>
              <a:rPr lang="en-US" sz="1600" dirty="0">
                <a:solidFill>
                  <a:srgbClr val="00B0F0"/>
                </a:solidFill>
              </a:rPr>
              <a:t>requires the Borrower to disclose successful bidder’s B/O information with the Contract Award Notice </a:t>
            </a:r>
          </a:p>
          <a:p>
            <a:pPr marL="1058863" lvl="3" indent="-342900">
              <a:spcAft>
                <a:spcPts val="600"/>
              </a:spcAft>
              <a:buFont typeface="Wingdings" panose="05000000000000000000" pitchFamily="2" charset="2"/>
              <a:buChar char="Ø"/>
            </a:pPr>
            <a:r>
              <a:rPr lang="en-US" sz="1600" b="1" dirty="0">
                <a:solidFill>
                  <a:srgbClr val="00B0F0"/>
                </a:solidFill>
                <a:ea typeface="MS PGothic" pitchFamily="34" charset="-128"/>
              </a:rPr>
              <a:t>ITB clause </a:t>
            </a:r>
            <a:r>
              <a:rPr lang="en-US" sz="1600" dirty="0">
                <a:solidFill>
                  <a:srgbClr val="00B0F0"/>
                </a:solidFill>
              </a:rPr>
              <a:t>requires the winning bidder to provide more detailed B/O information</a:t>
            </a:r>
          </a:p>
          <a:p>
            <a:pPr marL="1058863" lvl="3" indent="-342900">
              <a:spcAft>
                <a:spcPts val="600"/>
              </a:spcAft>
              <a:buFont typeface="Wingdings" panose="05000000000000000000" pitchFamily="2" charset="2"/>
              <a:buChar char="Ø"/>
            </a:pPr>
            <a:r>
              <a:rPr lang="en-US" sz="1600" b="1" dirty="0">
                <a:solidFill>
                  <a:srgbClr val="00B0F0"/>
                </a:solidFill>
              </a:rPr>
              <a:t>Bidder Information Form</a:t>
            </a:r>
            <a:r>
              <a:rPr lang="en-US" sz="1600" dirty="0">
                <a:solidFill>
                  <a:srgbClr val="00B0F0"/>
                </a:solidFill>
              </a:rPr>
              <a:t>: revised to include the need for additional information on B/O using the Beneficial Ownership Disclosure Form</a:t>
            </a:r>
          </a:p>
          <a:p>
            <a:pPr marL="1058863" lvl="3" indent="-342900">
              <a:spcAft>
                <a:spcPts val="600"/>
              </a:spcAft>
              <a:buFont typeface="Wingdings" panose="05000000000000000000" pitchFamily="2" charset="2"/>
              <a:buChar char="Ø"/>
            </a:pPr>
            <a:r>
              <a:rPr lang="en-US" sz="1600" b="1" dirty="0">
                <a:solidFill>
                  <a:srgbClr val="00B0F0"/>
                </a:solidFill>
              </a:rPr>
              <a:t>Letter of Acceptance</a:t>
            </a:r>
            <a:r>
              <a:rPr lang="en-US" sz="1600" dirty="0">
                <a:solidFill>
                  <a:srgbClr val="00B0F0"/>
                </a:solidFill>
              </a:rPr>
              <a:t>; requires additional information on B/O to be submitted by successful bidder within 8 Business days </a:t>
            </a:r>
          </a:p>
          <a:p>
            <a:pPr marL="1058863" lvl="3" indent="-342900">
              <a:spcAft>
                <a:spcPts val="600"/>
              </a:spcAft>
              <a:buFont typeface="Wingdings" panose="05000000000000000000" pitchFamily="2" charset="2"/>
              <a:buChar char="Ø"/>
            </a:pPr>
            <a:r>
              <a:rPr lang="en-US" sz="1600" b="1" dirty="0">
                <a:solidFill>
                  <a:srgbClr val="00B0F0"/>
                </a:solidFill>
              </a:rPr>
              <a:t>Beneficial Ownership Disclosure Form </a:t>
            </a:r>
            <a:r>
              <a:rPr lang="en-US" sz="1600" dirty="0">
                <a:solidFill>
                  <a:srgbClr val="00B0F0"/>
                </a:solidFill>
              </a:rPr>
              <a:t>(template) included in SPDs</a:t>
            </a:r>
          </a:p>
          <a:p>
            <a:pPr marL="1058863" lvl="3" indent="-342900">
              <a:spcAft>
                <a:spcPts val="600"/>
              </a:spcAft>
              <a:buFont typeface="Wingdings" panose="05000000000000000000" pitchFamily="2" charset="2"/>
              <a:buChar char="Ø"/>
            </a:pPr>
            <a:r>
              <a:rPr lang="en-US" sz="1600" b="1" dirty="0">
                <a:solidFill>
                  <a:srgbClr val="00B0F0"/>
                </a:solidFill>
              </a:rPr>
              <a:t>Contract Award Notice </a:t>
            </a:r>
            <a:r>
              <a:rPr lang="en-US" sz="1600" dirty="0">
                <a:solidFill>
                  <a:srgbClr val="00B0F0"/>
                </a:solidFill>
              </a:rPr>
              <a:t>publication includes the Beneficial Ownership Disclosure Form within 10 business days after issuance of Letter of Acceptance</a:t>
            </a:r>
            <a:endParaRPr lang="en-US" sz="2000" dirty="0">
              <a:solidFill>
                <a:srgbClr val="00B0F0"/>
              </a:solidFill>
            </a:endParaRPr>
          </a:p>
          <a:p>
            <a:pPr marL="342900" indent="-342900">
              <a:spcAft>
                <a:spcPts val="600"/>
              </a:spcAft>
              <a:buFont typeface="Wingdings" panose="05000000000000000000" pitchFamily="2" charset="2"/>
              <a:buChar char="Ø"/>
            </a:pPr>
            <a:endParaRPr lang="en-US" sz="2000" dirty="0">
              <a:solidFill>
                <a:schemeClr val="tx2"/>
              </a:solidFill>
            </a:endParaRP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244956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rPr>
              <a:t>Operationalization: B/O Disclosure Form </a:t>
            </a:r>
            <a:endParaRPr lang="en-US" sz="2800" dirty="0"/>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pPr>
                <a:defRPr/>
              </a:pPr>
              <a:t>17</a:t>
            </a:fld>
            <a:endParaRPr lang="en-US" dirty="0"/>
          </a:p>
        </p:txBody>
      </p:sp>
      <p:pic>
        <p:nvPicPr>
          <p:cNvPr id="6" name="Content Placeholder 5"/>
          <p:cNvPicPr>
            <a:picLocks noGrp="1" noChangeAspect="1"/>
          </p:cNvPicPr>
          <p:nvPr>
            <p:ph sz="quarter" idx="12"/>
          </p:nvPr>
        </p:nvPicPr>
        <p:blipFill>
          <a:blip r:embed="rId2"/>
          <a:stretch>
            <a:fillRect/>
          </a:stretch>
        </p:blipFill>
        <p:spPr>
          <a:xfrm>
            <a:off x="906011" y="836613"/>
            <a:ext cx="6920918" cy="5396407"/>
          </a:xfrm>
          <a:prstGeom prst="rect">
            <a:avLst/>
          </a:prstGeom>
        </p:spPr>
      </p:pic>
    </p:spTree>
    <p:extLst>
      <p:ext uri="{BB962C8B-B14F-4D97-AF65-F5344CB8AC3E}">
        <p14:creationId xmlns:p14="http://schemas.microsoft.com/office/powerpoint/2010/main" val="27279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517" y="237568"/>
            <a:ext cx="8496300" cy="576263"/>
          </a:xfrm>
          <a:noFill/>
          <a:ln>
            <a:noFill/>
          </a:ln>
          <a:effectLst/>
        </p:spPr>
        <p:txBody>
          <a:bodyPr vert="horz" wrap="square" lIns="0" tIns="0" rIns="0" bIns="18000" numCol="1" anchor="b" anchorCtr="0" compatLnSpc="1">
            <a:prstTxWarp prst="textNoShape">
              <a:avLst/>
            </a:prstTxWarp>
          </a:bodyPr>
          <a:lstStyle/>
          <a:p>
            <a:r>
              <a:rPr lang="en-US" sz="2800" b="1" dirty="0">
                <a:solidFill>
                  <a:srgbClr val="00B0F0"/>
                </a:solidFill>
              </a:rPr>
              <a:t>Monitoring &amp; Evaluation Framework </a:t>
            </a:r>
          </a:p>
        </p:txBody>
      </p:sp>
      <p:sp>
        <p:nvSpPr>
          <p:cNvPr id="5" name="Inhaltsplatzhalter 4"/>
          <p:cNvSpPr>
            <a:spLocks noGrp="1"/>
          </p:cNvSpPr>
          <p:nvPr>
            <p:ph sz="quarter" idx="12"/>
          </p:nvPr>
        </p:nvSpPr>
        <p:spPr>
          <a:xfrm>
            <a:off x="429587" y="1468073"/>
            <a:ext cx="8056353" cy="4385535"/>
          </a:xfrm>
        </p:spPr>
        <p:txBody>
          <a:bodyPr/>
          <a:lstStyle/>
          <a:p>
            <a:pPr marL="342900" lvl="1" indent="-342900" fontAlgn="base">
              <a:lnSpc>
                <a:spcPct val="115000"/>
              </a:lnSpc>
              <a:spcAft>
                <a:spcPct val="0"/>
              </a:spcAft>
              <a:buFont typeface="Wingdings" panose="05000000000000000000" pitchFamily="2" charset="2"/>
              <a:buChar char="Ø"/>
              <a:defRPr/>
            </a:pPr>
            <a:r>
              <a:rPr lang="en-US" sz="2400" dirty="0">
                <a:solidFill>
                  <a:srgbClr val="002345"/>
                </a:solidFill>
              </a:rPr>
              <a:t>M&amp;E framework to identify factors that have a positive and negative impact on the objectives of the pilot:</a:t>
            </a:r>
          </a:p>
          <a:p>
            <a:pPr marL="914400" lvl="1" indent="-514350" fontAlgn="base">
              <a:lnSpc>
                <a:spcPct val="115000"/>
              </a:lnSpc>
              <a:spcAft>
                <a:spcPct val="0"/>
              </a:spcAft>
              <a:buFont typeface="Wingdings" panose="05000000000000000000" pitchFamily="2" charset="2"/>
              <a:buChar char="Ø"/>
              <a:defRPr/>
            </a:pPr>
            <a:r>
              <a:rPr lang="en-US" sz="1800" dirty="0">
                <a:solidFill>
                  <a:srgbClr val="00B0F0"/>
                </a:solidFill>
                <a:ea typeface="MS PGothic" pitchFamily="34" charset="-128"/>
              </a:rPr>
              <a:t>Data will be directly collected by OPCS</a:t>
            </a:r>
          </a:p>
          <a:p>
            <a:pPr marL="914400" lvl="1" indent="-514350" fontAlgn="base">
              <a:lnSpc>
                <a:spcPct val="115000"/>
              </a:lnSpc>
              <a:spcAft>
                <a:spcPct val="0"/>
              </a:spcAft>
              <a:buFont typeface="Wingdings" panose="05000000000000000000" pitchFamily="2" charset="2"/>
              <a:buChar char="Ø"/>
              <a:defRPr/>
            </a:pPr>
            <a:r>
              <a:rPr lang="en-US" sz="1800" dirty="0">
                <a:solidFill>
                  <a:srgbClr val="00B0F0"/>
                </a:solidFill>
                <a:ea typeface="MS PGothic" pitchFamily="34" charset="-128"/>
              </a:rPr>
              <a:t>Management will learn through the process (i.e. cases of no responsiveness), and experience applying the pilot may be useful in re-defining the future scope of the B/O program</a:t>
            </a: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397495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660412"/>
          </a:xfrm>
        </p:spPr>
        <p:txBody>
          <a:bodyPr/>
          <a:lstStyle/>
          <a:p>
            <a:r>
              <a:rPr lang="en-US" sz="2800" b="1" dirty="0">
                <a:solidFill>
                  <a:srgbClr val="00B0F0"/>
                </a:solidFill>
              </a:rPr>
              <a:t>B/O Pilot… WHAT IS NOT/ does not cover</a:t>
            </a:r>
          </a:p>
        </p:txBody>
      </p:sp>
      <p:sp>
        <p:nvSpPr>
          <p:cNvPr id="4" name="Foliennummernplatzhalt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38992" y="1258348"/>
            <a:ext cx="8661728" cy="4362275"/>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The</a:t>
            </a:r>
            <a:r>
              <a:rPr kumimoji="0" lang="en-US" sz="2000" b="1" i="0" u="none" strike="noStrike" kern="0" cap="none" spc="0" normalizeH="0" noProof="0" dirty="0">
                <a:ln>
                  <a:noFill/>
                </a:ln>
                <a:solidFill>
                  <a:srgbClr val="002345"/>
                </a:solidFill>
                <a:effectLst/>
                <a:uLnTx/>
                <a:uFillTx/>
                <a:latin typeface="Arial"/>
                <a:ea typeface="MS PGothic" pitchFamily="34" charset="-128"/>
              </a:rPr>
              <a:t> Pilot</a:t>
            </a: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 is not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an </a:t>
            </a:r>
            <a:r>
              <a:rPr kumimoji="0" lang="en-US" sz="2000" b="0" i="0" u="sng" strike="noStrike" kern="0" cap="none" spc="0" normalizeH="0" baseline="0" noProof="0" dirty="0">
                <a:ln>
                  <a:noFill/>
                </a:ln>
                <a:solidFill>
                  <a:srgbClr val="002345"/>
                </a:solidFill>
                <a:effectLst/>
                <a:uLnTx/>
                <a:uFillTx/>
                <a:latin typeface="Arial"/>
                <a:ea typeface="MS PGothic" pitchFamily="34" charset="-128"/>
              </a:rPr>
              <a:t>Anti-corruption but a pro-governance instrument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but… if B/O information is misrepresented, this could be considered as a non-compliance, and reported to </a:t>
            </a:r>
            <a:r>
              <a:rPr lang="en-US" sz="2000" kern="0" dirty="0">
                <a:solidFill>
                  <a:srgbClr val="002345"/>
                </a:solidFill>
                <a:latin typeface="Arial"/>
              </a:rPr>
              <a:t>Integrity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VP</a:t>
            </a:r>
          </a:p>
          <a:p>
            <a:pPr marR="0" lvl="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The</a:t>
            </a:r>
            <a:r>
              <a:rPr kumimoji="0" lang="en-US" sz="2000" b="1" i="0" u="none" strike="noStrike" kern="0" cap="none" spc="0" normalizeH="0" noProof="0" dirty="0">
                <a:ln>
                  <a:noFill/>
                </a:ln>
                <a:solidFill>
                  <a:srgbClr val="002345"/>
                </a:solidFill>
                <a:effectLst/>
                <a:uLnTx/>
                <a:uFillTx/>
                <a:latin typeface="Arial"/>
                <a:ea typeface="MS PGothic" pitchFamily="34" charset="-128"/>
              </a:rPr>
              <a:t> Pilot</a:t>
            </a: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 is not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an </a:t>
            </a:r>
            <a:r>
              <a:rPr kumimoji="0" lang="en-US" sz="2000" b="0" i="0" u="sng" strike="noStrike" kern="0" cap="none" spc="0" normalizeH="0" baseline="0" noProof="0" dirty="0">
                <a:ln>
                  <a:noFill/>
                </a:ln>
                <a:solidFill>
                  <a:srgbClr val="002345"/>
                </a:solidFill>
                <a:effectLst/>
                <a:uLnTx/>
                <a:uFillTx/>
                <a:latin typeface="Arial"/>
                <a:ea typeface="MS PGothic" pitchFamily="34" charset="-128"/>
              </a:rPr>
              <a:t>Eligibility test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or post qualification requirement</a:t>
            </a: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The</a:t>
            </a:r>
            <a:r>
              <a:rPr kumimoji="0" lang="en-US" sz="2000" b="1" i="0" u="none" strike="noStrike" kern="0" cap="none" spc="0" normalizeH="0" noProof="0" dirty="0">
                <a:ln>
                  <a:noFill/>
                </a:ln>
                <a:solidFill>
                  <a:srgbClr val="002345"/>
                </a:solidFill>
                <a:effectLst/>
                <a:uLnTx/>
                <a:uFillTx/>
                <a:latin typeface="Arial"/>
                <a:ea typeface="MS PGothic" pitchFamily="34" charset="-128"/>
              </a:rPr>
              <a:t> Pilot i</a:t>
            </a: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s not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an administrative process prior contract award (</a:t>
            </a:r>
            <a:r>
              <a:rPr kumimoji="0" lang="en-US" sz="2000" b="0" i="0" u="sng" strike="noStrike" kern="0" cap="none" spc="0" normalizeH="0" baseline="0" noProof="0" dirty="0">
                <a:ln>
                  <a:noFill/>
                </a:ln>
                <a:solidFill>
                  <a:srgbClr val="002345"/>
                </a:solidFill>
                <a:effectLst/>
                <a:uLnTx/>
                <a:uFillTx/>
                <a:latin typeface="Arial"/>
                <a:ea typeface="MS PGothic" pitchFamily="34" charset="-128"/>
              </a:rPr>
              <a:t>mandatory verification</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a:t>
            </a:r>
          </a:p>
          <a:p>
            <a:pPr marR="0" lvl="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lang="en-US" sz="2000" b="1" kern="0" dirty="0">
                <a:solidFill>
                  <a:srgbClr val="002345"/>
                </a:solidFill>
                <a:latin typeface="Arial"/>
              </a:rPr>
              <a:t>The Pilot </a:t>
            </a:r>
            <a:r>
              <a:rPr kumimoji="0" lang="en-US" sz="2000" b="1" i="0" u="none" strike="noStrike" kern="0" cap="none" spc="0" normalizeH="0" baseline="0" noProof="0" dirty="0">
                <a:ln>
                  <a:noFill/>
                </a:ln>
                <a:solidFill>
                  <a:srgbClr val="002345"/>
                </a:solidFill>
                <a:effectLst/>
                <a:uLnTx/>
                <a:uFillTx/>
                <a:latin typeface="Arial"/>
                <a:ea typeface="MS PGothic" pitchFamily="34" charset="-128"/>
              </a:rPr>
              <a:t>does not </a:t>
            </a:r>
            <a:r>
              <a:rPr kumimoji="0" lang="en-US" sz="2000" b="0" i="0" u="none" strike="noStrike" kern="0" cap="none" spc="0" normalizeH="0" baseline="0" noProof="0" dirty="0">
                <a:ln>
                  <a:noFill/>
                </a:ln>
                <a:solidFill>
                  <a:srgbClr val="002345"/>
                </a:solidFill>
                <a:effectLst/>
                <a:uLnTx/>
                <a:uFillTx/>
                <a:latin typeface="Arial"/>
                <a:ea typeface="MS PGothic" pitchFamily="34" charset="-128"/>
              </a:rPr>
              <a:t>cover/target Politically Exposed Persons (PEPs)</a:t>
            </a: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S PGothic" pitchFamily="34" charset="-128"/>
            </a:endParaRPr>
          </a:p>
        </p:txBody>
      </p:sp>
    </p:spTree>
    <p:extLst>
      <p:ext uri="{BB962C8B-B14F-4D97-AF65-F5344CB8AC3E}">
        <p14:creationId xmlns:p14="http://schemas.microsoft.com/office/powerpoint/2010/main" val="389474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5"/>
          <p:cNvSpPr>
            <a:spLocks noGrp="1"/>
          </p:cNvSpPr>
          <p:nvPr>
            <p:ph type="title"/>
          </p:nvPr>
        </p:nvSpPr>
        <p:spPr>
          <a:xfrm>
            <a:off x="395691" y="302004"/>
            <a:ext cx="8461375" cy="6878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p>
            <a:pPr defTabSz="342545" eaLnBrk="1" hangingPunct="1"/>
            <a:r>
              <a:rPr lang="en-US" sz="2800" b="1" kern="1200" dirty="0">
                <a:solidFill>
                  <a:srgbClr val="00B0F0"/>
                </a:solidFill>
                <a:latin typeface="Arial"/>
                <a:ea typeface="+mj-ea"/>
                <a:cs typeface="Arial"/>
              </a:rPr>
              <a:t>Regulatory Framework</a:t>
            </a:r>
          </a:p>
        </p:txBody>
      </p:sp>
      <p:sp>
        <p:nvSpPr>
          <p:cNvPr id="23" name="Text Placeholder 2"/>
          <p:cNvSpPr>
            <a:spLocks noGrp="1"/>
          </p:cNvSpPr>
          <p:nvPr>
            <p:ph type="body" sz="quarter" idx="4294967295"/>
          </p:nvPr>
        </p:nvSpPr>
        <p:spPr>
          <a:xfrm>
            <a:off x="312234" y="1393584"/>
            <a:ext cx="4479573" cy="4508287"/>
          </a:xfrm>
          <a:prstGeom prst="rect">
            <a:avLst/>
          </a:prstGeom>
        </p:spPr>
        <p:txBody>
          <a:bodyPr>
            <a:noAutofit/>
          </a:bodyPr>
          <a:lstStyle/>
          <a:p>
            <a:pPr marL="457200" indent="-457200">
              <a:buFont typeface="Arial" panose="020B0604020202020204" pitchFamily="34" charset="0"/>
              <a:buChar char="•"/>
            </a:pPr>
            <a:r>
              <a:rPr lang="en-NZ" sz="2000" dirty="0">
                <a:solidFill>
                  <a:schemeClr val="tx1"/>
                </a:solidFill>
              </a:rPr>
              <a:t>Articles of Agreement </a:t>
            </a:r>
            <a:r>
              <a:rPr lang="en-NZ" sz="2000" dirty="0">
                <a:solidFill>
                  <a:schemeClr val="tx1"/>
                </a:solidFill>
                <a:hlinkClick r:id="rId3"/>
              </a:rPr>
              <a:t>IBRD </a:t>
            </a:r>
            <a:r>
              <a:rPr lang="en-NZ" sz="2000" dirty="0">
                <a:solidFill>
                  <a:schemeClr val="tx1"/>
                </a:solidFill>
              </a:rPr>
              <a:t>&amp; </a:t>
            </a:r>
            <a:r>
              <a:rPr lang="en-NZ" sz="2000" dirty="0">
                <a:solidFill>
                  <a:schemeClr val="tx1"/>
                </a:solidFill>
                <a:hlinkClick r:id="rId4"/>
              </a:rPr>
              <a:t>IDA</a:t>
            </a:r>
            <a:endParaRPr lang="en-NZ" sz="2000" dirty="0">
              <a:solidFill>
                <a:schemeClr val="tx1"/>
              </a:solidFill>
            </a:endParaRPr>
          </a:p>
          <a:p>
            <a:pPr marL="457200" indent="-457200">
              <a:buFont typeface="Arial" panose="020B0604020202020204" pitchFamily="34" charset="0"/>
              <a:buChar char="•"/>
            </a:pPr>
            <a:r>
              <a:rPr lang="en-NZ" sz="2000" dirty="0">
                <a:solidFill>
                  <a:schemeClr val="tx1"/>
                </a:solidFill>
                <a:hlinkClick r:id="rId5"/>
              </a:rPr>
              <a:t>Policy</a:t>
            </a:r>
            <a:r>
              <a:rPr lang="en-NZ" sz="2000" dirty="0">
                <a:solidFill>
                  <a:schemeClr val="tx1"/>
                </a:solidFill>
              </a:rPr>
              <a:t>: Core Procurement Principles</a:t>
            </a:r>
          </a:p>
          <a:p>
            <a:pPr marL="457200" indent="-457200">
              <a:buFont typeface="Arial" panose="020B0604020202020204" pitchFamily="34" charset="0"/>
              <a:buChar char="•"/>
            </a:pPr>
            <a:r>
              <a:rPr lang="en-NZ" sz="2000" dirty="0">
                <a:solidFill>
                  <a:schemeClr val="tx1"/>
                </a:solidFill>
                <a:hlinkClick r:id="rId6"/>
              </a:rPr>
              <a:t>Procurement Regulations</a:t>
            </a:r>
            <a:endParaRPr lang="en-NZ" sz="2000" dirty="0">
              <a:solidFill>
                <a:schemeClr val="tx1"/>
              </a:solidFill>
            </a:endParaRPr>
          </a:p>
          <a:p>
            <a:pPr marL="457200" indent="-457200">
              <a:buFont typeface="Arial" panose="020B0604020202020204" pitchFamily="34" charset="0"/>
              <a:buChar char="•"/>
            </a:pPr>
            <a:r>
              <a:rPr lang="en-NZ" sz="2000" dirty="0">
                <a:solidFill>
                  <a:schemeClr val="tx1"/>
                </a:solidFill>
              </a:rPr>
              <a:t>Standard Procurement Documents</a:t>
            </a:r>
          </a:p>
        </p:txBody>
      </p:sp>
      <p:pic>
        <p:nvPicPr>
          <p:cNvPr id="24" name="Picture 23"/>
          <p:cNvPicPr>
            <a:picLocks noChangeAspect="1"/>
          </p:cNvPicPr>
          <p:nvPr/>
        </p:nvPicPr>
        <p:blipFill>
          <a:blip r:embed="rId7"/>
          <a:stretch>
            <a:fillRect/>
          </a:stretch>
        </p:blipFill>
        <p:spPr>
          <a:xfrm>
            <a:off x="4791807" y="1487078"/>
            <a:ext cx="4069895" cy="4090295"/>
          </a:xfrm>
          <a:prstGeom prst="rect">
            <a:avLst/>
          </a:prstGeom>
        </p:spPr>
      </p:pic>
      <p:pic>
        <p:nvPicPr>
          <p:cNvPr id="9" name="Picture 8"/>
          <p:cNvPicPr>
            <a:picLocks noChangeAspect="1"/>
          </p:cNvPicPr>
          <p:nvPr/>
        </p:nvPicPr>
        <p:blipFill>
          <a:blip r:embed="rId8"/>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altLang="en-US" sz="1100" b="1" i="0" u="none" strike="noStrike" kern="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rPr>
              <a:t> </a:t>
            </a:r>
            <a:fld id="{C17D4279-5C75-407D-866B-2EA7252BBFA1}" type="slidenum">
              <a:rPr kumimoji="0" lang="en-NZ" altLang="en-US" sz="1100" b="1" i="0" u="none" strike="noStrike" kern="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NZ" altLang="en-US" sz="1100" b="1" i="0" u="none" strike="noStrike" kern="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51616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2800" b="1" dirty="0">
                <a:solidFill>
                  <a:srgbClr val="00B0F0"/>
                </a:solidFill>
              </a:rPr>
              <a:t>Key stages in Procurement and B/O</a:t>
            </a:r>
          </a:p>
        </p:txBody>
      </p:sp>
      <p:sp>
        <p:nvSpPr>
          <p:cNvPr id="4" name="Foliennummernplatzhalt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1400" b="0" i="0" u="none" strike="noStrike" kern="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5" name="Content Placeholder 2"/>
          <p:cNvSpPr txBox="1">
            <a:spLocks/>
          </p:cNvSpPr>
          <p:nvPr/>
        </p:nvSpPr>
        <p:spPr>
          <a:xfrm>
            <a:off x="287887" y="857366"/>
            <a:ext cx="8648295" cy="5424835"/>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marR="0" lvl="0" indent="0" algn="l" defTabSz="914400" rtl="0" eaLnBrk="1" fontAlgn="base" latinLnBrk="0" hangingPunct="1">
              <a:lnSpc>
                <a:spcPct val="115000"/>
              </a:lnSpc>
              <a:spcBef>
                <a:spcPct val="2000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a:ea typeface="MS PGothic" pitchFamily="34" charset="-128"/>
              <a:cs typeface="ＭＳ Ｐゴシック" charset="0"/>
            </a:endParaRPr>
          </a:p>
          <a:p>
            <a:pPr marL="0" marR="0" lvl="0" indent="0" algn="l" defTabSz="914400" rtl="0" eaLnBrk="1" fontAlgn="base" latinLnBrk="0" hangingPunct="1">
              <a:lnSpc>
                <a:spcPct val="115000"/>
              </a:lnSpc>
              <a:spcBef>
                <a:spcPct val="2000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a:ea typeface="MS PGothic" pitchFamily="34" charset="-128"/>
              <a:cs typeface="ＭＳ Ｐゴシック" charset="0"/>
            </a:endParaRPr>
          </a:p>
        </p:txBody>
      </p:sp>
      <p:pic>
        <p:nvPicPr>
          <p:cNvPr id="3" name="Picture 2"/>
          <p:cNvPicPr>
            <a:picLocks noChangeAspect="1"/>
          </p:cNvPicPr>
          <p:nvPr/>
        </p:nvPicPr>
        <p:blipFill>
          <a:blip r:embed="rId2"/>
          <a:stretch>
            <a:fillRect/>
          </a:stretch>
        </p:blipFill>
        <p:spPr>
          <a:xfrm>
            <a:off x="0" y="857365"/>
            <a:ext cx="9144000" cy="5224653"/>
          </a:xfrm>
          <a:prstGeom prst="rect">
            <a:avLst/>
          </a:prstGeom>
        </p:spPr>
      </p:pic>
    </p:spTree>
    <p:extLst>
      <p:ext uri="{BB962C8B-B14F-4D97-AF65-F5344CB8AC3E}">
        <p14:creationId xmlns:p14="http://schemas.microsoft.com/office/powerpoint/2010/main" val="68586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920256" y="2595399"/>
            <a:ext cx="5305797" cy="2026762"/>
          </a:xfrm>
        </p:spPr>
        <p:txBody>
          <a:bodyPr/>
          <a:lstStyle/>
          <a:p>
            <a:pPr marL="0" indent="0"/>
            <a:br>
              <a:rPr lang="en-US" sz="3600" b="1" dirty="0"/>
            </a:br>
            <a:br>
              <a:rPr lang="en-US" sz="3600" b="1" dirty="0"/>
            </a:br>
            <a:r>
              <a:rPr lang="en-US" sz="3600" b="1" dirty="0"/>
              <a:t>Questions</a:t>
            </a:r>
            <a:br>
              <a:rPr lang="en-US" sz="3600" b="1" dirty="0">
                <a:solidFill>
                  <a:srgbClr val="FF0000"/>
                </a:solidFill>
              </a:rPr>
            </a:br>
            <a:endParaRPr lang="en-US" dirty="0"/>
          </a:p>
        </p:txBody>
      </p:sp>
    </p:spTree>
    <p:extLst>
      <p:ext uri="{BB962C8B-B14F-4D97-AF65-F5344CB8AC3E}">
        <p14:creationId xmlns:p14="http://schemas.microsoft.com/office/powerpoint/2010/main" val="262659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1" dirty="0">
              <a:solidFill>
                <a:srgbClr val="FF0000"/>
              </a:solidFill>
            </a:endParaRPr>
          </a:p>
        </p:txBody>
      </p:sp>
      <p:sp>
        <p:nvSpPr>
          <p:cNvPr id="5" name="Subtitle 4"/>
          <p:cNvSpPr>
            <a:spLocks noGrp="1"/>
          </p:cNvSpPr>
          <p:nvPr>
            <p:ph type="subTitle" idx="1"/>
          </p:nvPr>
        </p:nvSpPr>
        <p:spPr>
          <a:xfrm>
            <a:off x="1152968" y="2513174"/>
            <a:ext cx="7018734" cy="3516152"/>
          </a:xfrm>
        </p:spPr>
        <p:txBody>
          <a:bodyPr/>
          <a:lstStyle/>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lgn="ctr"/>
            <a:endParaRPr lang="en-US" sz="2400" b="1" dirty="0">
              <a:solidFill>
                <a:schemeClr val="accent1"/>
              </a:solidFill>
            </a:endParaRPr>
          </a:p>
          <a:p>
            <a:pPr lvl="1"/>
            <a:r>
              <a:rPr lang="en-US" sz="2000" b="1" dirty="0">
                <a:solidFill>
                  <a:schemeClr val="accent1"/>
                </a:solidFill>
                <a:latin typeface="Andes" panose="02000000000000000000" pitchFamily="50" charset="0"/>
              </a:rPr>
              <a:t>Contact for World Bank Procurement Framework:</a:t>
            </a:r>
          </a:p>
          <a:p>
            <a:pPr lvl="1"/>
            <a:endParaRPr lang="en-US" sz="1600" dirty="0">
              <a:solidFill>
                <a:srgbClr val="005BBB"/>
              </a:solidFill>
            </a:endParaRPr>
          </a:p>
          <a:p>
            <a:pPr lvl="1"/>
            <a:r>
              <a:rPr lang="en-US" sz="1400" dirty="0">
                <a:solidFill>
                  <a:srgbClr val="005BBB"/>
                </a:solidFill>
              </a:rPr>
              <a:t>Enzo de Laurentiis 					         Diomedes Berroa</a:t>
            </a:r>
          </a:p>
          <a:p>
            <a:pPr lvl="1"/>
            <a:r>
              <a:rPr lang="en-US" sz="1400" dirty="0">
                <a:solidFill>
                  <a:srgbClr val="005BBB"/>
                </a:solidFill>
              </a:rPr>
              <a:t>Chief Procurement Officer 					Lead Procurement Specialist</a:t>
            </a:r>
          </a:p>
          <a:p>
            <a:pPr lvl="1"/>
            <a:r>
              <a:rPr lang="en-US" sz="1400" dirty="0">
                <a:solidFill>
                  <a:srgbClr val="005BBB"/>
                </a:solidFill>
                <a:hlinkClick r:id="rId3"/>
              </a:rPr>
              <a:t>Elaurentiis@worldbank.org</a:t>
            </a:r>
            <a:r>
              <a:rPr lang="en-US" sz="1400" dirty="0">
                <a:solidFill>
                  <a:srgbClr val="005BBB"/>
                </a:solidFill>
              </a:rPr>
              <a:t>                                        </a:t>
            </a:r>
            <a:r>
              <a:rPr lang="en-US" sz="1400" dirty="0">
                <a:solidFill>
                  <a:srgbClr val="005BBB"/>
                </a:solidFill>
                <a:hlinkClick r:id="rId4"/>
              </a:rPr>
              <a:t>dberroa@worldbank.org</a:t>
            </a:r>
            <a:endParaRPr lang="en-US" sz="1400" dirty="0">
              <a:solidFill>
                <a:srgbClr val="005BBB"/>
              </a:solidFill>
            </a:endParaRPr>
          </a:p>
          <a:p>
            <a:pPr lvl="1"/>
            <a:r>
              <a:rPr lang="en-US" sz="1400" dirty="0">
                <a:solidFill>
                  <a:srgbClr val="005BBB"/>
                </a:solidFill>
              </a:rPr>
              <a:t>Tel: +1-202-473-0538						Tel: +1-202 458-9432</a:t>
            </a:r>
          </a:p>
          <a:p>
            <a:pPr lvl="1"/>
            <a:r>
              <a:rPr lang="en-US" sz="1400" dirty="0">
                <a:solidFill>
                  <a:srgbClr val="005BBB"/>
                </a:solidFill>
              </a:rPr>
              <a:t>					</a:t>
            </a:r>
          </a:p>
          <a:p>
            <a:pPr lvl="1" algn="ctr"/>
            <a:r>
              <a:rPr lang="en-US" sz="1400" dirty="0">
                <a:solidFill>
                  <a:srgbClr val="005BBB"/>
                </a:solidFill>
              </a:rPr>
              <a:t>World Bank Group</a:t>
            </a:r>
          </a:p>
          <a:p>
            <a:pPr lvl="1" algn="ctr"/>
            <a:r>
              <a:rPr lang="en-US" sz="1400" dirty="0">
                <a:solidFill>
                  <a:srgbClr val="005BBB"/>
                </a:solidFill>
              </a:rPr>
              <a:t>1818 H Street NW</a:t>
            </a:r>
          </a:p>
          <a:p>
            <a:pPr lvl="1" algn="ctr"/>
            <a:r>
              <a:rPr lang="en-US" sz="1400" dirty="0">
                <a:solidFill>
                  <a:srgbClr val="005BBB"/>
                </a:solidFill>
              </a:rPr>
              <a:t>Mail Stop MC 10-1018 </a:t>
            </a:r>
          </a:p>
          <a:p>
            <a:pPr lvl="1" algn="ctr">
              <a:defRPr/>
            </a:pPr>
            <a:r>
              <a:rPr lang="en-US" sz="1400" dirty="0">
                <a:solidFill>
                  <a:srgbClr val="005BBB"/>
                </a:solidFill>
              </a:rPr>
              <a:t>Washington DC 20433</a:t>
            </a:r>
          </a:p>
          <a:p>
            <a:pPr lvl="1" algn="ctr">
              <a:defRPr/>
            </a:pPr>
            <a:r>
              <a:rPr lang="en-US" sz="1400" dirty="0">
                <a:solidFill>
                  <a:srgbClr val="005BBB"/>
                </a:solidFill>
              </a:rPr>
              <a:t>USA</a:t>
            </a:r>
          </a:p>
          <a:p>
            <a:pPr lvl="1" algn="ctr">
              <a:defRPr/>
            </a:pPr>
            <a:r>
              <a:rPr lang="en-US" sz="1400" dirty="0">
                <a:solidFill>
                  <a:schemeClr val="accent1"/>
                </a:solidFill>
                <a:hlinkClick r:id="rId5"/>
              </a:rPr>
              <a:t>Procurement Website</a:t>
            </a:r>
            <a:endParaRPr lang="en-US" sz="1400" dirty="0">
              <a:solidFill>
                <a:schemeClr val="accent1"/>
              </a:solidFill>
            </a:endParaRPr>
          </a:p>
          <a:p>
            <a:pPr lvl="0">
              <a:defRPr/>
            </a:pPr>
            <a:endParaRPr lang="en-US" dirty="0"/>
          </a:p>
        </p:txBody>
      </p:sp>
      <p:pic>
        <p:nvPicPr>
          <p:cNvPr id="6" name="Picture 3" descr="U:\1405265\1405265 WBG Logo\LOGO FILES\Horizontal\WBG_Horizontal_Color\WBG_Horizontal-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102" y="335860"/>
            <a:ext cx="3615235" cy="70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31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920256" y="2595399"/>
            <a:ext cx="5305797" cy="2026762"/>
          </a:xfrm>
        </p:spPr>
        <p:txBody>
          <a:bodyPr/>
          <a:lstStyle/>
          <a:p>
            <a:pPr marL="0" indent="0"/>
            <a:br>
              <a:rPr lang="en-US" sz="3600" b="1"/>
            </a:br>
            <a:br>
              <a:rPr lang="en-US" sz="3600" b="1"/>
            </a:br>
            <a:r>
              <a:rPr lang="en-US" sz="3600" b="1"/>
              <a:t>Mandatory Direct Payment</a:t>
            </a:r>
            <a:br>
              <a:rPr lang="en-US" sz="3600" b="1">
                <a:solidFill>
                  <a:srgbClr val="FF0000"/>
                </a:solidFill>
              </a:rPr>
            </a:br>
            <a:endParaRPr lang="en-US"/>
          </a:p>
        </p:txBody>
      </p:sp>
    </p:spTree>
    <p:extLst>
      <p:ext uri="{BB962C8B-B14F-4D97-AF65-F5344CB8AC3E}">
        <p14:creationId xmlns:p14="http://schemas.microsoft.com/office/powerpoint/2010/main" val="9679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3200" b="1">
                <a:solidFill>
                  <a:srgbClr val="00B0F0"/>
                </a:solidFill>
              </a:rPr>
              <a:t>Background</a:t>
            </a:r>
            <a:endParaRPr lang="en-US" sz="2400" b="1">
              <a:solidFill>
                <a:srgbClr val="00B0F0"/>
              </a:solidFill>
            </a:endParaRPr>
          </a:p>
        </p:txBody>
      </p:sp>
      <p:sp>
        <p:nvSpPr>
          <p:cNvPr id="6" name="Content Placeholder 2"/>
          <p:cNvSpPr txBox="1">
            <a:spLocks/>
          </p:cNvSpPr>
          <p:nvPr/>
        </p:nvSpPr>
        <p:spPr>
          <a:xfrm>
            <a:off x="323850" y="1100831"/>
            <a:ext cx="7963623" cy="4972798"/>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Increased concern that payment risks are affecting competition</a:t>
            </a:r>
          </a:p>
          <a:p>
            <a:pPr marL="0" marR="0" lvl="0" indent="0" algn="l" defTabSz="457200" rtl="0" eaLnBrk="1" fontAlgn="base" latinLnBrk="0" hangingPunct="1">
              <a:lnSpc>
                <a:spcPct val="115000"/>
              </a:lnSpc>
              <a:spcBef>
                <a:spcPct val="20000"/>
              </a:spcBef>
              <a:spcAft>
                <a:spcPct val="0"/>
              </a:spcAft>
              <a:buClrTx/>
              <a:buSzTx/>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Bank’s commitment to continue s</a:t>
            </a:r>
            <a:r>
              <a:rPr kumimoji="0" lang="en-US" sz="2000" b="0" i="0" u="none" strike="noStrike" kern="1200" cap="none" spc="0" normalizeH="0" baseline="0" noProof="0" dirty="0">
                <a:ln>
                  <a:noFill/>
                </a:ln>
                <a:solidFill>
                  <a:srgbClr val="002345"/>
                </a:solidFill>
                <a:effectLst/>
                <a:uLnTx/>
                <a:uFillTx/>
                <a:latin typeface="Arial"/>
                <a:ea typeface="MS PGothic" pitchFamily="34" charset="-128"/>
                <a:cs typeface="+mn-cs"/>
              </a:rPr>
              <a:t>upporting effective procurement by improving the participation of contractors, suppliers, consultants (regardless their nationalities)</a:t>
            </a:r>
          </a:p>
          <a:p>
            <a:pPr marL="0" marR="0" lvl="0" indent="0" algn="l" defTabSz="457200" rtl="0" eaLnBrk="1" fontAlgn="base" latinLnBrk="0" hangingPunct="1">
              <a:lnSpc>
                <a:spcPct val="115000"/>
              </a:lnSpc>
              <a:spcBef>
                <a:spcPct val="20000"/>
              </a:spcBef>
              <a:spcAft>
                <a:spcPct val="0"/>
              </a:spcAft>
              <a:buClrTx/>
              <a:buSzTx/>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cs typeface="+mn-cs"/>
            </a:endParaRPr>
          </a:p>
          <a:p>
            <a:pPr lvl="0">
              <a:buClrTx/>
              <a:buFont typeface="Wingdings" panose="05000000000000000000" pitchFamily="2" charset="2"/>
              <a:buChar char="Ø"/>
            </a:pPr>
            <a:r>
              <a:rPr lang="en-US" sz="2000" dirty="0">
                <a:solidFill>
                  <a:srgbClr val="002345"/>
                </a:solidFill>
                <a:cs typeface="+mn-cs"/>
              </a:rPr>
              <a:t>The Bank launched a mandatory Direct Payment Pilot as part of a broader effort to foster competition in particularly difficult environments and will be monitored and evaluated for its effectiveness</a:t>
            </a: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cs typeface="+mn-cs"/>
            </a:endParaRP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285750" marR="0" lvl="0" indent="-285750" algn="l" defTabSz="457200" rtl="0" eaLnBrk="1" fontAlgn="base" latinLnBrk="0" hangingPunct="1">
              <a:lnSpc>
                <a:spcPct val="115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Arial"/>
              <a:ea typeface="MS PGothic" pitchFamily="34" charset="-128"/>
            </a:endParaRP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241924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3202"/>
            <a:ext cx="8496300" cy="576263"/>
          </a:xfrm>
        </p:spPr>
        <p:txBody>
          <a:bodyPr/>
          <a:lstStyle/>
          <a:p>
            <a:r>
              <a:rPr lang="en-US" sz="3200" b="1" dirty="0">
                <a:solidFill>
                  <a:srgbClr val="00B0F0"/>
                </a:solidFill>
              </a:rPr>
              <a:t>Scope of the Pilot </a:t>
            </a:r>
            <a:endParaRPr lang="en-US" sz="2400" b="1" dirty="0">
              <a:solidFill>
                <a:srgbClr val="00B0F0"/>
              </a:solidFill>
            </a:endParaRPr>
          </a:p>
        </p:txBody>
      </p:sp>
      <p:sp>
        <p:nvSpPr>
          <p:cNvPr id="6" name="Content Placeholder 2"/>
          <p:cNvSpPr txBox="1">
            <a:spLocks/>
          </p:cNvSpPr>
          <p:nvPr/>
        </p:nvSpPr>
        <p:spPr>
          <a:xfrm>
            <a:off x="508408" y="779465"/>
            <a:ext cx="7963623" cy="5580637"/>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Pilot applies to IPF projects under preparation, which meet the following criteria: </a:t>
            </a:r>
          </a:p>
          <a:p>
            <a:pPr marL="914400" marR="0" lvl="1" indent="-514350" algn="l" defTabSz="457200" rtl="0" eaLnBrk="1" fontAlgn="base" latinLnBrk="0" hangingPunct="1">
              <a:lnSpc>
                <a:spcPct val="100000"/>
              </a:lnSpc>
              <a:spcBef>
                <a:spcPts val="0"/>
              </a:spcBef>
              <a:spcAft>
                <a:spcPct val="0"/>
              </a:spcAft>
              <a:buClrTx/>
              <a:buSzTx/>
              <a:buFont typeface="+mj-lt"/>
              <a:buAutoNum type="romanLcPeriod"/>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financed under IDA18, and </a:t>
            </a:r>
          </a:p>
          <a:p>
            <a:pPr marL="914400" marR="0" lvl="1" indent="-514350" algn="l" defTabSz="457200" rtl="0" eaLnBrk="1" fontAlgn="base" latinLnBrk="0" hangingPunct="1">
              <a:lnSpc>
                <a:spcPct val="100000"/>
              </a:lnSpc>
              <a:spcBef>
                <a:spcPts val="0"/>
              </a:spcBef>
              <a:spcAft>
                <a:spcPct val="0"/>
              </a:spcAft>
              <a:buClrTx/>
              <a:buSzTx/>
              <a:buFont typeface="+mj-lt"/>
              <a:buAutoNum type="romanLcPeriod"/>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triggers paragraph 12 of Section III of the IPF Policy (fragile and conflict-affected states/situations and small states - FCS) and </a:t>
            </a:r>
          </a:p>
          <a:p>
            <a:pPr marL="914400" marR="0" lvl="1" indent="-514350" algn="l" defTabSz="457200" rtl="0" eaLnBrk="1" fontAlgn="base" latinLnBrk="0" hangingPunct="1">
              <a:lnSpc>
                <a:spcPct val="100000"/>
              </a:lnSpc>
              <a:spcBef>
                <a:spcPts val="0"/>
              </a:spcBef>
              <a:spcAft>
                <a:spcPct val="0"/>
              </a:spcAft>
              <a:buClrTx/>
              <a:buSzTx/>
              <a:buFont typeface="+mj-lt"/>
              <a:buAutoNum type="romanLcPeriod"/>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the Decision Review is held on or after November 1, 2017</a:t>
            </a:r>
          </a:p>
          <a:p>
            <a:pPr marL="0" marR="0" lvl="0" indent="0" algn="l" defTabSz="457200" rtl="0" eaLnBrk="1" fontAlgn="base" latinLnBrk="0" hangingPunct="1">
              <a:lnSpc>
                <a:spcPct val="115000"/>
              </a:lnSpc>
              <a:spcBef>
                <a:spcPct val="20000"/>
              </a:spcBef>
              <a:spcAft>
                <a:spcPct val="0"/>
              </a:spcAft>
              <a:buClrTx/>
              <a:buSzTx/>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2345"/>
                </a:solidFill>
                <a:effectLst/>
                <a:uLnTx/>
                <a:uFillTx/>
                <a:latin typeface="Arial"/>
                <a:ea typeface="MS PGothic" pitchFamily="34" charset="-128"/>
              </a:rPr>
              <a:t>Borrowers will not have a choice of disbursement method</a:t>
            </a:r>
            <a:r>
              <a:rPr kumimoji="0" lang="en-US" sz="2000" b="0" i="0" strike="noStrike" kern="1200" cap="none" spc="0" normalizeH="0" baseline="0" noProof="0" dirty="0">
                <a:ln>
                  <a:noFill/>
                </a:ln>
                <a:solidFill>
                  <a:srgbClr val="002345"/>
                </a:solidFill>
                <a:effectLst/>
                <a:uLnTx/>
                <a:uFillTx/>
                <a:latin typeface="Arial"/>
                <a:ea typeface="MS PGothic" pitchFamily="34" charset="-128"/>
              </a:rPr>
              <a:t>. U</a:t>
            </a: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nless the Special Commitment disbursement method is used, borrowers are required to use the Direct Payment method for disbursement under contracts for goods, works, or non-consulting services and consulting services procured/ or selected through international (open or limited) competition or Direct Selection</a:t>
            </a: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285750" marR="0" lvl="0" indent="-285750" algn="l" defTabSz="457200" rtl="0" eaLnBrk="1" fontAlgn="base" latinLnBrk="0" hangingPunct="1">
              <a:lnSpc>
                <a:spcPct val="115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285750" marR="0" lvl="0" indent="-285750" algn="l" defTabSz="457200" rtl="0" eaLnBrk="1" fontAlgn="base" latinLnBrk="0" hangingPunct="1">
              <a:lnSpc>
                <a:spcPct val="115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Arial"/>
              <a:ea typeface="MS PGothic" pitchFamily="34" charset="-128"/>
            </a:endParaRP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305150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51673"/>
            <a:ext cx="8496300" cy="675791"/>
          </a:xfrm>
        </p:spPr>
        <p:txBody>
          <a:bodyPr/>
          <a:lstStyle/>
          <a:p>
            <a:r>
              <a:rPr lang="en-US" sz="2800" b="1" dirty="0">
                <a:solidFill>
                  <a:srgbClr val="00B0F0"/>
                </a:solidFill>
              </a:rPr>
              <a:t>Which selection methods are subject to this Pilot? </a:t>
            </a:r>
            <a:endParaRPr lang="en-US" sz="2000" b="1" dirty="0">
              <a:solidFill>
                <a:srgbClr val="00B0F0"/>
              </a:solidFill>
            </a:endParaRPr>
          </a:p>
        </p:txBody>
      </p:sp>
      <p:sp>
        <p:nvSpPr>
          <p:cNvPr id="6" name="Content Placeholder 2"/>
          <p:cNvSpPr txBox="1">
            <a:spLocks/>
          </p:cNvSpPr>
          <p:nvPr/>
        </p:nvSpPr>
        <p:spPr>
          <a:xfrm>
            <a:off x="508408" y="1233996"/>
            <a:ext cx="7963623" cy="5126106"/>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All approaching the international market (with open or limited competition) and direct selection</a:t>
            </a: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In addition, considering that the objective of the pilot is to improve the participation of contractors, suppliers, consultants (regardless their nationalities), it is expected that the decision on whether this Pilot </a:t>
            </a:r>
            <a:r>
              <a:rPr kumimoji="0" lang="en-US" sz="2000" b="0" i="0" u="sng" strike="noStrike" kern="1200" cap="none" spc="0" normalizeH="0" baseline="0" noProof="0" dirty="0">
                <a:ln>
                  <a:noFill/>
                </a:ln>
                <a:solidFill>
                  <a:srgbClr val="002345"/>
                </a:solidFill>
                <a:effectLst/>
                <a:uLnTx/>
                <a:uFillTx/>
                <a:latin typeface="Arial"/>
                <a:ea typeface="MS PGothic" pitchFamily="34" charset="-128"/>
              </a:rPr>
              <a:t>also</a:t>
            </a: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 covers Direct Selection awards to national firms and individuals should be made taking into account specific risks for payment associated with low-capacity environment, governance issues, etc. The procurement plan shall reflect these decisions</a:t>
            </a: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highlight>
                <a:srgbClr val="FFFF00"/>
              </a:highlight>
              <a:uLnTx/>
              <a:uFillTx/>
              <a:latin typeface="Arial"/>
              <a:ea typeface="MS PGothic" pitchFamily="34" charset="-128"/>
            </a:endParaRPr>
          </a:p>
          <a:p>
            <a:pPr marL="285750" marR="0" lvl="0" indent="-285750" algn="l" defTabSz="457200" rtl="0" eaLnBrk="1" fontAlgn="base" latinLnBrk="0" hangingPunct="1">
              <a:lnSpc>
                <a:spcPct val="115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highlight>
                <a:srgbClr val="FFFF00"/>
              </a:highlight>
              <a:uLnTx/>
              <a:uFillTx/>
              <a:latin typeface="Arial"/>
              <a:ea typeface="MS PGothic" pitchFamily="34" charset="-128"/>
            </a:endParaRP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endParaRPr>
          </a:p>
          <a:p>
            <a:pPr marL="285750" marR="0" lvl="0" indent="-285750" algn="l" defTabSz="457200" rtl="0" eaLnBrk="1" fontAlgn="base" latinLnBrk="0" hangingPunct="1">
              <a:lnSpc>
                <a:spcPct val="115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Arial"/>
              <a:ea typeface="MS PGothic" pitchFamily="34" charset="-128"/>
            </a:endParaRP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399296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63115"/>
            <a:ext cx="8496300" cy="576263"/>
          </a:xfrm>
        </p:spPr>
        <p:txBody>
          <a:bodyPr/>
          <a:lstStyle/>
          <a:p>
            <a:r>
              <a:rPr lang="en-US" sz="3200" b="1" dirty="0">
                <a:solidFill>
                  <a:srgbClr val="00B0F0"/>
                </a:solidFill>
              </a:rPr>
              <a:t>Pilot Coverage</a:t>
            </a:r>
            <a:endParaRPr lang="en-US" sz="2400" b="1" dirty="0">
              <a:solidFill>
                <a:srgbClr val="00B0F0"/>
              </a:solidFill>
            </a:endParaRPr>
          </a:p>
        </p:txBody>
      </p:sp>
      <p:sp>
        <p:nvSpPr>
          <p:cNvPr id="6" name="Content Placeholder 2"/>
          <p:cNvSpPr txBox="1">
            <a:spLocks/>
          </p:cNvSpPr>
          <p:nvPr/>
        </p:nvSpPr>
        <p:spPr>
          <a:xfrm>
            <a:off x="323850" y="880845"/>
            <a:ext cx="8464300" cy="4516778"/>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Approach facilitates monitoring and management of unexpected consequences</a:t>
            </a: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Hands on Expanded Implementation Support (HEIS) is available to borrowers in fragile and conflict-affected states/situations and small states</a:t>
            </a:r>
          </a:p>
          <a:p>
            <a:pPr marL="0" marR="0" lvl="0" indent="0" algn="l" defTabSz="457200" rtl="0" eaLnBrk="1" fontAlgn="base" latinLnBrk="0" hangingPunct="1">
              <a:lnSpc>
                <a:spcPct val="115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2345"/>
              </a:solidFill>
              <a:effectLst/>
              <a:uLnTx/>
              <a:uFillTx/>
              <a:latin typeface="Arial"/>
              <a:ea typeface="MS PGothic" pitchFamily="34" charset="-128"/>
            </a:endParaRPr>
          </a:p>
          <a:p>
            <a:pPr marL="342900" marR="0" lvl="0"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Through HEIS, the Bank may help borrowers to advance procurement</a:t>
            </a: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382388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850" y="110923"/>
            <a:ext cx="8496300" cy="576263"/>
          </a:xfrm>
        </p:spPr>
        <p:txBody>
          <a:bodyPr/>
          <a:lstStyle/>
          <a:p>
            <a:r>
              <a:rPr lang="en-US" sz="3200" b="1" dirty="0">
                <a:solidFill>
                  <a:srgbClr val="00B0F0"/>
                </a:solidFill>
              </a:rPr>
              <a:t>Operationalization and M&amp;E</a:t>
            </a:r>
            <a:endParaRPr lang="en-US" sz="2400" b="1" dirty="0">
              <a:solidFill>
                <a:srgbClr val="00B0F0"/>
              </a:solidFill>
            </a:endParaRPr>
          </a:p>
        </p:txBody>
      </p:sp>
      <p:sp>
        <p:nvSpPr>
          <p:cNvPr id="6" name="Content Placeholder 2"/>
          <p:cNvSpPr txBox="1">
            <a:spLocks/>
          </p:cNvSpPr>
          <p:nvPr/>
        </p:nvSpPr>
        <p:spPr>
          <a:xfrm>
            <a:off x="323850" y="779466"/>
            <a:ext cx="8464300" cy="5062042"/>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342900" marR="0" lvl="0" indent="-342900" algn="l" defTabSz="457200" rtl="0" eaLnBrk="1" fontAlgn="base" latinLnBrk="0" hangingPunct="1">
              <a:lnSpc>
                <a:spcPct val="115000"/>
              </a:lnSpc>
              <a:spcBef>
                <a:spcPct val="2000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rPr>
              <a:t>Changes/updates to:</a:t>
            </a:r>
          </a:p>
          <a:p>
            <a:pPr marL="914400" marR="0" lvl="1" indent="-514350" algn="l" defTabSz="4572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Disbursement and Financial Information Letter (DFIL)</a:t>
            </a:r>
          </a:p>
          <a:p>
            <a:pPr marL="914400" marR="0" lvl="1" indent="-514350" algn="l" defTabSz="4572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hlinkClick r:id="rId2"/>
              </a:rPr>
              <a:t>IPF Instructions for the preparation of FCS projects </a:t>
            </a: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and </a:t>
            </a: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hlinkClick r:id="rId3"/>
              </a:rPr>
              <a:t>Additional Financing Processing Instructions for IPF</a:t>
            </a:r>
            <a:endPar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endParaRPr>
          </a:p>
          <a:p>
            <a:pPr marL="914400" marR="0" lvl="1" indent="-514350" algn="l" defTabSz="4572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hlinkClick r:id="rId4"/>
              </a:rPr>
              <a:t>Guidance on preparing Minutes of Negotiation</a:t>
            </a:r>
            <a:endPar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endParaRPr>
          </a:p>
          <a:p>
            <a:pPr marL="914400" marR="0" lvl="1" indent="-5143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hlinkClick r:id="rId5"/>
              </a:rPr>
              <a:t>Standard Procurement Documents</a:t>
            </a: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 (SPDs)</a:t>
            </a:r>
          </a:p>
          <a:p>
            <a:pPr marL="342900" marR="0" lvl="1"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Arial"/>
              <a:ea typeface="MS PGothic" pitchFamily="34" charset="-128"/>
              <a:cs typeface="+mn-cs"/>
            </a:endParaRPr>
          </a:p>
          <a:p>
            <a:pPr marL="342900" marR="0" lvl="1" indent="-342900" algn="l" defTabSz="457200" rtl="0" eaLnBrk="1" fontAlgn="base" latinLnBrk="0" hangingPunct="1">
              <a:lnSpc>
                <a:spcPct val="115000"/>
              </a:lnSpc>
              <a:spcBef>
                <a:spcPct val="2000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2345"/>
                </a:solidFill>
                <a:effectLst/>
                <a:uLnTx/>
                <a:uFillTx/>
                <a:latin typeface="Arial"/>
                <a:ea typeface="MS PGothic" pitchFamily="34" charset="-128"/>
                <a:cs typeface="+mn-cs"/>
              </a:rPr>
              <a:t>An M&amp;E framework has been designed to monitor progress of the pilot</a:t>
            </a:r>
          </a:p>
          <a:p>
            <a:pPr marL="914400" marR="0" lvl="1" indent="-51435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Around the same principles of (and will be integrated with) the overall M&amp;E framework of the Procurement Framework</a:t>
            </a:r>
          </a:p>
          <a:p>
            <a:pPr marL="914400" marR="0" lvl="1" indent="-51435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F0"/>
                </a:solidFill>
                <a:effectLst/>
                <a:uLnTx/>
                <a:uFillTx/>
                <a:latin typeface="Arial"/>
                <a:ea typeface="MS PGothic" pitchFamily="34" charset="-128"/>
                <a:cs typeface="+mn-cs"/>
              </a:rPr>
              <a:t>Quantitative and qualitative data will be collected to monitor performance and to identify factors that may have a positive or negative impact on success</a:t>
            </a:r>
          </a:p>
        </p:txBody>
      </p:sp>
      <p:sp>
        <p:nvSpPr>
          <p:cNvPr id="3" name="Slide Number Placeholder 2"/>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62D93A-3BA0-8848-BFA3-D7046C1B555D}" type="slidenum">
              <a:rPr kumimoji="0" lang="en-US" sz="900" b="0" i="0" u="none" strike="noStrike" kern="1200" cap="none" spc="0" normalizeH="0" baseline="0" noProof="0" smtClean="0">
                <a:ln>
                  <a:noFill/>
                </a:ln>
                <a:solidFill>
                  <a:prstClr val="black">
                    <a:lumMod val="75000"/>
                    <a:lumOff val="25000"/>
                  </a:prst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337433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818817" y="2185895"/>
            <a:ext cx="6784856" cy="1941921"/>
          </a:xfrm>
        </p:spPr>
        <p:txBody>
          <a:bodyPr anchor="t"/>
          <a:lstStyle/>
          <a:p>
            <a:pPr marL="0" indent="0"/>
            <a:br>
              <a:rPr lang="en-US" sz="3200" b="1" dirty="0"/>
            </a:br>
            <a:r>
              <a:rPr lang="en-US" sz="4400" b="1" dirty="0">
                <a:solidFill>
                  <a:srgbClr val="00ADE4"/>
                </a:solidFill>
              </a:rPr>
              <a:t>Beneficial Ownership</a:t>
            </a:r>
            <a:br>
              <a:rPr lang="en-US" sz="3200" b="1" dirty="0"/>
            </a:br>
            <a:br>
              <a:rPr lang="en-US" sz="3600" b="1" dirty="0"/>
            </a:br>
            <a:br>
              <a:rPr lang="en-US" sz="3600" b="1" dirty="0"/>
            </a:br>
            <a:br>
              <a:rPr lang="en-US" sz="3600" b="1" dirty="0">
                <a:solidFill>
                  <a:srgbClr val="FF0000"/>
                </a:solidFill>
              </a:rPr>
            </a:br>
            <a:endParaRPr lang="en-US" dirty="0"/>
          </a:p>
        </p:txBody>
      </p:sp>
    </p:spTree>
    <p:extLst>
      <p:ext uri="{BB962C8B-B14F-4D97-AF65-F5344CB8AC3E}">
        <p14:creationId xmlns:p14="http://schemas.microsoft.com/office/powerpoint/2010/main" val="4200550456"/>
      </p:ext>
    </p:extLst>
  </p:cSld>
  <p:clrMapOvr>
    <a:masterClrMapping/>
  </p:clrMapOvr>
</p:sld>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3905</TotalTime>
  <Words>1258</Words>
  <Application>Microsoft Office PowerPoint</Application>
  <PresentationFormat>On-screen Show (4:3)</PresentationFormat>
  <Paragraphs>168</Paragraphs>
  <Slides>22</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ＭＳ Ｐゴシック</vt:lpstr>
      <vt:lpstr>ＭＳ Ｐゴシック</vt:lpstr>
      <vt:lpstr>Andes</vt:lpstr>
      <vt:lpstr>Andes ExtraLight</vt:lpstr>
      <vt:lpstr>Arial</vt:lpstr>
      <vt:lpstr>Arial Bold</vt:lpstr>
      <vt:lpstr>Calibri</vt:lpstr>
      <vt:lpstr>Times New Roman</vt:lpstr>
      <vt:lpstr>Trebuchet MS</vt:lpstr>
      <vt:lpstr>Wingdings</vt:lpstr>
      <vt:lpstr>WBG Slide</vt:lpstr>
      <vt:lpstr>Full Page Interior</vt:lpstr>
      <vt:lpstr>2_WBG Slide</vt:lpstr>
      <vt:lpstr>1_WBG Slide</vt:lpstr>
      <vt:lpstr>1_WBG-Any_Logo</vt:lpstr>
      <vt:lpstr>2016 Procurement Framework  Mandatory Direct Payment &amp;  Beneficial Ownership</vt:lpstr>
      <vt:lpstr>Regulatory Framework</vt:lpstr>
      <vt:lpstr>  Mandatory Direct Payment </vt:lpstr>
      <vt:lpstr>Background</vt:lpstr>
      <vt:lpstr>Scope of the Pilot </vt:lpstr>
      <vt:lpstr>Which selection methods are subject to this Pilot? </vt:lpstr>
      <vt:lpstr>Pilot Coverage</vt:lpstr>
      <vt:lpstr>Operationalization and M&amp;E</vt:lpstr>
      <vt:lpstr> Beneficial Ownership    </vt:lpstr>
      <vt:lpstr>Background</vt:lpstr>
      <vt:lpstr>B/O Pilot</vt:lpstr>
      <vt:lpstr>B/O Pilot</vt:lpstr>
      <vt:lpstr>B/O Pilot</vt:lpstr>
      <vt:lpstr> Operationalization</vt:lpstr>
      <vt:lpstr> Operationalization: Revision of the Regulations  (July 2016, Revised in November 2017)</vt:lpstr>
      <vt:lpstr>Operationalization: Revision of the SPDs</vt:lpstr>
      <vt:lpstr>Operationalization: B/O Disclosure Form </vt:lpstr>
      <vt:lpstr>Monitoring &amp; Evaluation Framework </vt:lpstr>
      <vt:lpstr>B/O Pilot… WHAT IS NOT/ does not cover</vt:lpstr>
      <vt:lpstr>Key stages in Procurement and B/O</vt:lpstr>
      <vt:lpstr>  Questions </vt:lpstr>
      <vt:lpstr>PowerPoint Presentation</vt:lpstr>
    </vt:vector>
  </TitlesOfParts>
  <Company>Rivia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c:creator>
  <dc:description>Presentation Template;_x000d_
Version 001;_x000d_
2012-11-16;</dc:description>
  <cp:lastModifiedBy>Nancy Bikondo-Omosa</cp:lastModifiedBy>
  <cp:revision>800</cp:revision>
  <cp:lastPrinted>2017-11-13T19:17:44Z</cp:lastPrinted>
  <dcterms:created xsi:type="dcterms:W3CDTF">2012-11-07T14:44:50Z</dcterms:created>
  <dcterms:modified xsi:type="dcterms:W3CDTF">2018-03-30T18:08:12Z</dcterms:modified>
</cp:coreProperties>
</file>