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3.xml" ContentType="application/vnd.openxmlformats-officedocument.them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5117" r:id="rId1"/>
    <p:sldMasterId id="2147485181" r:id="rId2"/>
    <p:sldMasterId id="2147485185" r:id="rId3"/>
  </p:sldMasterIdLst>
  <p:notesMasterIdLst>
    <p:notesMasterId r:id="rId12"/>
  </p:notesMasterIdLst>
  <p:handoutMasterIdLst>
    <p:handoutMasterId r:id="rId13"/>
  </p:handoutMasterIdLst>
  <p:sldIdLst>
    <p:sldId id="878" r:id="rId4"/>
    <p:sldId id="854" r:id="rId5"/>
    <p:sldId id="869" r:id="rId6"/>
    <p:sldId id="872" r:id="rId7"/>
    <p:sldId id="876" r:id="rId8"/>
    <p:sldId id="874" r:id="rId9"/>
    <p:sldId id="877" r:id="rId10"/>
    <p:sldId id="875" r:id="rId11"/>
  </p:sldIdLst>
  <p:sldSz cx="12192000" cy="6858000"/>
  <p:notesSz cx="9872663" cy="6797675"/>
  <p:custShowLst>
    <p:custShow name="Format Guide Workshop" id="0">
      <p:sldLst/>
    </p:custShow>
  </p:custShowLst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6021DA0-0847-4AA0-B7D6-4B1C2226C5FA}">
          <p14:sldIdLst>
            <p14:sldId id="878"/>
            <p14:sldId id="854"/>
            <p14:sldId id="869"/>
            <p14:sldId id="872"/>
            <p14:sldId id="876"/>
          </p14:sldIdLst>
        </p14:section>
        <p14:section name="Dr Emmanuel Muvunyi" id="{A4B770F5-E1B2-4DD7-919A-AEE12EA2D79E}">
          <p14:sldIdLst>
            <p14:sldId id="874"/>
            <p14:sldId id="877"/>
          </p14:sldIdLst>
        </p14:section>
        <p14:section name="Patrick Nyirishema" id="{CA13FF6A-117C-45EA-820D-832B7EA39653}">
          <p14:sldIdLst>
            <p14:sldId id="8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D1C"/>
    <a:srgbClr val="FFF05F"/>
    <a:srgbClr val="E0006F"/>
    <a:srgbClr val="F2F2F2"/>
    <a:srgbClr val="3F90C9"/>
    <a:srgbClr val="0E5D7F"/>
    <a:srgbClr val="3FB576"/>
    <a:srgbClr val="808080"/>
    <a:srgbClr val="B3E2F7"/>
    <a:srgbClr val="7BCC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939" autoAdjust="0"/>
    <p:restoredTop sz="91725" autoAdjust="0"/>
  </p:normalViewPr>
  <p:slideViewPr>
    <p:cSldViewPr snapToGrid="0">
      <p:cViewPr varScale="1">
        <p:scale>
          <a:sx n="74" d="100"/>
          <a:sy n="74" d="100"/>
        </p:scale>
        <p:origin x="96" y="21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327"/>
    </p:cViewPr>
  </p:sorterViewPr>
  <p:notesViewPr>
    <p:cSldViewPr snapToGrid="0">
      <p:cViewPr varScale="1">
        <p:scale>
          <a:sx n="105" d="100"/>
          <a:sy n="105" d="100"/>
        </p:scale>
        <p:origin x="120" y="180"/>
      </p:cViewPr>
      <p:guideLst/>
    </p:cSldViewPr>
  </p:notesViewPr>
  <p:gridSpacing cx="39601" cy="396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gif"/><Relationship Id="rId1" Type="http://schemas.openxmlformats.org/officeDocument/2006/relationships/image" Target="../media/image21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gif"/><Relationship Id="rId1" Type="http://schemas.openxmlformats.org/officeDocument/2006/relationships/image" Target="../media/image21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A6DC1-794B-4B64-BAF5-055FB64652C6}" type="doc">
      <dgm:prSet loTypeId="urn:microsoft.com/office/officeart/2005/8/layout/vLis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EFA780A-0975-467D-A45A-C96A231EAA74}">
      <dgm:prSet custT="1"/>
      <dgm:spPr/>
      <dgm:t>
        <a:bodyPr/>
        <a:lstStyle/>
        <a:p>
          <a:pPr rtl="0"/>
          <a:r>
            <a:rPr lang="en-US" sz="2000" b="1" dirty="0" smtClean="0"/>
            <a:t>Cybersecurity and data privacy</a:t>
          </a:r>
          <a:r>
            <a:rPr lang="en-US" sz="2200" dirty="0" smtClean="0"/>
            <a:t>	</a:t>
          </a:r>
          <a:endParaRPr lang="en-US" sz="2200" dirty="0"/>
        </a:p>
      </dgm:t>
    </dgm:pt>
    <dgm:pt modelId="{C84DEF1E-4C3F-4D1A-B6D0-D9A9A8E1B062}" type="parTrans" cxnId="{FD7D4454-8CA0-4889-8A0A-736CF2EE79FF}">
      <dgm:prSet/>
      <dgm:spPr/>
      <dgm:t>
        <a:bodyPr/>
        <a:lstStyle/>
        <a:p>
          <a:endParaRPr lang="en-US"/>
        </a:p>
      </dgm:t>
    </dgm:pt>
    <dgm:pt modelId="{A862484C-EFB5-446B-AE93-706556AB3494}" type="sibTrans" cxnId="{FD7D4454-8CA0-4889-8A0A-736CF2EE79FF}">
      <dgm:prSet/>
      <dgm:spPr/>
      <dgm:t>
        <a:bodyPr/>
        <a:lstStyle/>
        <a:p>
          <a:endParaRPr lang="en-US"/>
        </a:p>
      </dgm:t>
    </dgm:pt>
    <dgm:pt modelId="{91A0B13D-DDD6-45AB-80B3-0925408BD472}">
      <dgm:prSet custT="1"/>
      <dgm:spPr/>
      <dgm:t>
        <a:bodyPr/>
        <a:lstStyle/>
        <a:p>
          <a:pPr rtl="0"/>
          <a:r>
            <a:rPr lang="en-US" sz="1600" dirty="0" smtClean="0"/>
            <a:t>Data protection regulation | Cybersecurity regulation | Network security regulation | NPKI regulation	 | MPA (Digital Object Architecture) </a:t>
          </a:r>
          <a:endParaRPr lang="en-US" sz="1600" dirty="0"/>
        </a:p>
      </dgm:t>
    </dgm:pt>
    <dgm:pt modelId="{09637C07-A7D1-4784-9502-07EEBB0E3D6B}" type="parTrans" cxnId="{9113AC18-C995-4056-BC93-618A53090A60}">
      <dgm:prSet/>
      <dgm:spPr/>
      <dgm:t>
        <a:bodyPr/>
        <a:lstStyle/>
        <a:p>
          <a:endParaRPr lang="en-US"/>
        </a:p>
      </dgm:t>
    </dgm:pt>
    <dgm:pt modelId="{802AE652-2500-4938-9A6B-084CD76E81FE}" type="sibTrans" cxnId="{9113AC18-C995-4056-BC93-618A53090A60}">
      <dgm:prSet/>
      <dgm:spPr/>
      <dgm:t>
        <a:bodyPr/>
        <a:lstStyle/>
        <a:p>
          <a:endParaRPr lang="en-US"/>
        </a:p>
      </dgm:t>
    </dgm:pt>
    <dgm:pt modelId="{B246C05E-9397-45F6-B7E3-780D16F20194}">
      <dgm:prSet custT="1"/>
      <dgm:spPr/>
      <dgm:t>
        <a:bodyPr/>
        <a:lstStyle/>
        <a:p>
          <a:pPr rtl="0"/>
          <a:r>
            <a:rPr lang="en-US" sz="1600" b="1" dirty="0" smtClean="0"/>
            <a:t>Smart cities	</a:t>
          </a:r>
          <a:endParaRPr lang="en-US" sz="1600" b="1" dirty="0"/>
        </a:p>
      </dgm:t>
    </dgm:pt>
    <dgm:pt modelId="{1B8D6A2F-2B56-40A6-B795-3FD81E5BC7F1}" type="parTrans" cxnId="{F7584B4E-D71B-439A-84EB-044758FDFD33}">
      <dgm:prSet/>
      <dgm:spPr/>
      <dgm:t>
        <a:bodyPr/>
        <a:lstStyle/>
        <a:p>
          <a:endParaRPr lang="en-US"/>
        </a:p>
      </dgm:t>
    </dgm:pt>
    <dgm:pt modelId="{DCABFB82-7F01-4AD2-A615-8BBA336D24F1}" type="sibTrans" cxnId="{F7584B4E-D71B-439A-84EB-044758FDFD33}">
      <dgm:prSet/>
      <dgm:spPr/>
      <dgm:t>
        <a:bodyPr/>
        <a:lstStyle/>
        <a:p>
          <a:endParaRPr lang="en-US"/>
        </a:p>
      </dgm:t>
    </dgm:pt>
    <dgm:pt modelId="{C4EF2660-DCC4-4C42-A913-7501FCD0A836}">
      <dgm:prSet custT="1"/>
      <dgm:spPr/>
      <dgm:t>
        <a:bodyPr/>
        <a:lstStyle/>
        <a:p>
          <a:pPr rtl="0"/>
          <a:r>
            <a:rPr lang="en-US" sz="1600" dirty="0" smtClean="0"/>
            <a:t>Smart public transport (Tap &amp; Go, e-ticketing, Bus Information System, smart meters) | Towards</a:t>
          </a:r>
          <a:r>
            <a:rPr lang="en-US" sz="1600" baseline="0" dirty="0" smtClean="0"/>
            <a:t> a green &amp; smart transport powered by Big Data and AI </a:t>
          </a:r>
          <a:r>
            <a:rPr lang="en-US" sz="1600" dirty="0" smtClean="0"/>
            <a:t>	</a:t>
          </a:r>
          <a:endParaRPr lang="en-US" sz="1600" dirty="0"/>
        </a:p>
      </dgm:t>
    </dgm:pt>
    <dgm:pt modelId="{28648389-923A-4DED-B366-246AEFB5E2CD}" type="parTrans" cxnId="{289E5B6D-0F59-49AC-987D-24AFB531749B}">
      <dgm:prSet/>
      <dgm:spPr/>
      <dgm:t>
        <a:bodyPr/>
        <a:lstStyle/>
        <a:p>
          <a:endParaRPr lang="en-US"/>
        </a:p>
      </dgm:t>
    </dgm:pt>
    <dgm:pt modelId="{154641C1-69AB-4BC3-8D9F-2FEEBEFAA32C}" type="sibTrans" cxnId="{289E5B6D-0F59-49AC-987D-24AFB531749B}">
      <dgm:prSet/>
      <dgm:spPr/>
      <dgm:t>
        <a:bodyPr/>
        <a:lstStyle/>
        <a:p>
          <a:endParaRPr lang="en-US"/>
        </a:p>
      </dgm:t>
    </dgm:pt>
    <dgm:pt modelId="{1DE949B4-2040-4A95-AA43-734D86FDB9F8}">
      <dgm:prSet custT="1"/>
      <dgm:spPr/>
      <dgm:t>
        <a:bodyPr/>
        <a:lstStyle/>
        <a:p>
          <a:pPr rtl="0"/>
          <a:r>
            <a:rPr lang="en-US" sz="1600" dirty="0" smtClean="0"/>
            <a:t>Optimization of routes based on CDR </a:t>
          </a:r>
          <a:endParaRPr lang="en-US" sz="1600" dirty="0"/>
        </a:p>
      </dgm:t>
    </dgm:pt>
    <dgm:pt modelId="{267A5ED5-AC15-4840-B2A3-6DD4F6E3244B}" type="parTrans" cxnId="{6C8CAB70-40B4-4875-8A2A-1C0F186AE26E}">
      <dgm:prSet/>
      <dgm:spPr/>
      <dgm:t>
        <a:bodyPr/>
        <a:lstStyle/>
        <a:p>
          <a:endParaRPr lang="en-US"/>
        </a:p>
      </dgm:t>
    </dgm:pt>
    <dgm:pt modelId="{4417D685-924E-4A05-AABB-77B92615EA39}" type="sibTrans" cxnId="{6C8CAB70-40B4-4875-8A2A-1C0F186AE26E}">
      <dgm:prSet/>
      <dgm:spPr/>
      <dgm:t>
        <a:bodyPr/>
        <a:lstStyle/>
        <a:p>
          <a:endParaRPr lang="en-US"/>
        </a:p>
      </dgm:t>
    </dgm:pt>
    <dgm:pt modelId="{65CD834D-7449-46C4-B4C4-A1C362518760}">
      <dgm:prSet custT="1"/>
      <dgm:spPr/>
      <dgm:t>
        <a:bodyPr/>
        <a:lstStyle/>
        <a:p>
          <a:pPr rtl="0"/>
          <a:r>
            <a:rPr lang="en-US" sz="1800" b="1" dirty="0" smtClean="0"/>
            <a:t>Smart and Dynamic Regulation: an imperative</a:t>
          </a:r>
          <a:r>
            <a:rPr lang="en-US" sz="1800" b="1" baseline="0" dirty="0" smtClean="0"/>
            <a:t> for</a:t>
          </a:r>
          <a:r>
            <a:rPr lang="en-US" sz="1800" b="1" dirty="0" smtClean="0"/>
            <a:t> the 4</a:t>
          </a:r>
          <a:r>
            <a:rPr lang="en-US" sz="1800" b="1" baseline="30000" dirty="0" smtClean="0"/>
            <a:t>th</a:t>
          </a:r>
          <a:r>
            <a:rPr lang="en-US" sz="1800" b="1" dirty="0" smtClean="0"/>
            <a:t> IR</a:t>
          </a:r>
          <a:endParaRPr lang="en-US" sz="1800" b="1" dirty="0"/>
        </a:p>
      </dgm:t>
    </dgm:pt>
    <dgm:pt modelId="{C63226A1-8D1C-495C-B180-27A1ECAADBFB}" type="parTrans" cxnId="{4747E039-E925-41BF-93B9-6D33D4CDEBF5}">
      <dgm:prSet/>
      <dgm:spPr/>
      <dgm:t>
        <a:bodyPr/>
        <a:lstStyle/>
        <a:p>
          <a:endParaRPr lang="en-US"/>
        </a:p>
      </dgm:t>
    </dgm:pt>
    <dgm:pt modelId="{3E739DA7-AC38-4CE5-B4D7-4708EDB41385}" type="sibTrans" cxnId="{4747E039-E925-41BF-93B9-6D33D4CDEBF5}">
      <dgm:prSet/>
      <dgm:spPr/>
      <dgm:t>
        <a:bodyPr/>
        <a:lstStyle/>
        <a:p>
          <a:endParaRPr lang="en-US"/>
        </a:p>
      </dgm:t>
    </dgm:pt>
    <dgm:pt modelId="{31F7D46B-5729-43B8-8200-B37F916D9F47}">
      <dgm:prSet custT="1"/>
      <dgm:spPr/>
      <dgm:t>
        <a:bodyPr/>
        <a:lstStyle/>
        <a:p>
          <a:pPr rtl="0"/>
          <a:r>
            <a:rPr lang="en-US" sz="1600" dirty="0" smtClean="0"/>
            <a:t>Regulatory sandbox | AI Pan-African center of excellence | Kigali Innovation city &amp; business incubation center | Space and satellite technologies initiatives </a:t>
          </a:r>
          <a:endParaRPr lang="en-US" sz="1600" dirty="0"/>
        </a:p>
      </dgm:t>
    </dgm:pt>
    <dgm:pt modelId="{1973A327-E741-419E-834F-FC5EF652B980}" type="parTrans" cxnId="{52D446AC-FB9A-414D-A909-397377E524F0}">
      <dgm:prSet/>
      <dgm:spPr/>
      <dgm:t>
        <a:bodyPr/>
        <a:lstStyle/>
        <a:p>
          <a:endParaRPr lang="en-US"/>
        </a:p>
      </dgm:t>
    </dgm:pt>
    <dgm:pt modelId="{C0B8DAAF-33E2-4783-BC52-826E11008068}" type="sibTrans" cxnId="{52D446AC-FB9A-414D-A909-397377E524F0}">
      <dgm:prSet/>
      <dgm:spPr/>
      <dgm:t>
        <a:bodyPr/>
        <a:lstStyle/>
        <a:p>
          <a:endParaRPr lang="en-US"/>
        </a:p>
      </dgm:t>
    </dgm:pt>
    <dgm:pt modelId="{09D45482-BA81-43D7-B525-7FDBB5AF4CBE}">
      <dgm:prSet custT="1"/>
      <dgm:spPr/>
      <dgm:t>
        <a:bodyPr/>
        <a:lstStyle/>
        <a:p>
          <a:pPr rtl="0"/>
          <a:r>
            <a:rPr lang="en-US" sz="2000" b="1" dirty="0" smtClean="0"/>
            <a:t>Education and capacity development</a:t>
          </a:r>
          <a:r>
            <a:rPr lang="en-US" sz="2300" b="1" dirty="0" smtClean="0"/>
            <a:t>	</a:t>
          </a:r>
          <a:endParaRPr lang="en-US" sz="2300" b="1" dirty="0"/>
        </a:p>
      </dgm:t>
    </dgm:pt>
    <dgm:pt modelId="{8871D2DF-75BC-4DF8-AC62-AF4C149FD02F}" type="parTrans" cxnId="{5C58908B-0F9B-44E1-8592-BF4C932ABB61}">
      <dgm:prSet/>
      <dgm:spPr/>
      <dgm:t>
        <a:bodyPr/>
        <a:lstStyle/>
        <a:p>
          <a:endParaRPr lang="en-US"/>
        </a:p>
      </dgm:t>
    </dgm:pt>
    <dgm:pt modelId="{B4F20AD3-C95C-4EBE-BF09-7EA750F4A79E}" type="sibTrans" cxnId="{5C58908B-0F9B-44E1-8592-BF4C932ABB61}">
      <dgm:prSet/>
      <dgm:spPr/>
      <dgm:t>
        <a:bodyPr/>
        <a:lstStyle/>
        <a:p>
          <a:endParaRPr lang="en-US"/>
        </a:p>
      </dgm:t>
    </dgm:pt>
    <dgm:pt modelId="{6A8496FF-FC72-4EB5-AA5C-0004B33E7CD8}">
      <dgm:prSet custT="1"/>
      <dgm:spPr/>
      <dgm:t>
        <a:bodyPr/>
        <a:lstStyle/>
        <a:p>
          <a:pPr rtl="0"/>
          <a:r>
            <a:rPr lang="en-US" sz="1600" dirty="0" smtClean="0"/>
            <a:t>Masters in economic regulation | Space sciences and satellites scholarships</a:t>
          </a:r>
          <a:endParaRPr lang="en-US" sz="1600" dirty="0"/>
        </a:p>
      </dgm:t>
    </dgm:pt>
    <dgm:pt modelId="{A86E1190-77AA-4601-9393-85444B26B2C7}" type="parTrans" cxnId="{42C744EE-056B-412D-88F0-990C580194B6}">
      <dgm:prSet/>
      <dgm:spPr/>
      <dgm:t>
        <a:bodyPr/>
        <a:lstStyle/>
        <a:p>
          <a:endParaRPr lang="en-US"/>
        </a:p>
      </dgm:t>
    </dgm:pt>
    <dgm:pt modelId="{D29ABB18-91CA-4AC8-8F8B-43C0B686399A}" type="sibTrans" cxnId="{42C744EE-056B-412D-88F0-990C580194B6}">
      <dgm:prSet/>
      <dgm:spPr/>
      <dgm:t>
        <a:bodyPr/>
        <a:lstStyle/>
        <a:p>
          <a:endParaRPr lang="en-US"/>
        </a:p>
      </dgm:t>
    </dgm:pt>
    <dgm:pt modelId="{3E57EC37-6818-4621-BCA5-9E443CC71572}">
      <dgm:prSet/>
      <dgm:spPr/>
      <dgm:t>
        <a:bodyPr/>
        <a:lstStyle/>
        <a:p>
          <a:pPr rtl="0"/>
          <a:r>
            <a:rPr lang="en-US" b="1" dirty="0" smtClean="0"/>
            <a:t>Standardization</a:t>
          </a:r>
          <a:r>
            <a:rPr lang="en-US" dirty="0" smtClean="0"/>
            <a:t>	</a:t>
          </a:r>
          <a:endParaRPr lang="en-US" dirty="0"/>
        </a:p>
      </dgm:t>
    </dgm:pt>
    <dgm:pt modelId="{EEB97037-28CD-4CD5-A5A5-B8920293DDA1}" type="parTrans" cxnId="{CF9C94CB-2738-4469-8ED6-B792140165CB}">
      <dgm:prSet/>
      <dgm:spPr/>
      <dgm:t>
        <a:bodyPr/>
        <a:lstStyle/>
        <a:p>
          <a:endParaRPr lang="en-US"/>
        </a:p>
      </dgm:t>
    </dgm:pt>
    <dgm:pt modelId="{A47067F8-6826-4172-A7BA-61315EED2A34}" type="sibTrans" cxnId="{CF9C94CB-2738-4469-8ED6-B792140165CB}">
      <dgm:prSet/>
      <dgm:spPr/>
      <dgm:t>
        <a:bodyPr/>
        <a:lstStyle/>
        <a:p>
          <a:endParaRPr lang="en-US"/>
        </a:p>
      </dgm:t>
    </dgm:pt>
    <dgm:pt modelId="{E2D0CBAA-8C01-49DA-A064-F06916E12305}">
      <dgm:prSet/>
      <dgm:spPr/>
      <dgm:t>
        <a:bodyPr/>
        <a:lstStyle/>
        <a:p>
          <a:pPr rtl="0"/>
          <a:r>
            <a:rPr lang="en-US" dirty="0" smtClean="0"/>
            <a:t>ITU Study Groups (Security, </a:t>
          </a:r>
          <a:r>
            <a:rPr lang="en-US" dirty="0" err="1" smtClean="0"/>
            <a:t>IoT</a:t>
          </a:r>
          <a:r>
            <a:rPr lang="en-US" dirty="0" smtClean="0"/>
            <a:t>, Big data)	| ATU (4IR work group) | United Nations Economic Commission for Africa (AI) | EACO</a:t>
          </a:r>
          <a:endParaRPr lang="en-US" dirty="0"/>
        </a:p>
      </dgm:t>
    </dgm:pt>
    <dgm:pt modelId="{4BD026E8-A26E-4604-A8DE-81DDB7057472}" type="parTrans" cxnId="{D8885E9B-B705-4028-8B02-27FCA734F798}">
      <dgm:prSet/>
      <dgm:spPr/>
      <dgm:t>
        <a:bodyPr/>
        <a:lstStyle/>
        <a:p>
          <a:endParaRPr lang="en-US"/>
        </a:p>
      </dgm:t>
    </dgm:pt>
    <dgm:pt modelId="{5EABEC85-C2D5-4673-81F3-454EA5FCB2F5}" type="sibTrans" cxnId="{D8885E9B-B705-4028-8B02-27FCA734F798}">
      <dgm:prSet/>
      <dgm:spPr/>
      <dgm:t>
        <a:bodyPr/>
        <a:lstStyle/>
        <a:p>
          <a:endParaRPr lang="en-US"/>
        </a:p>
      </dgm:t>
    </dgm:pt>
    <dgm:pt modelId="{3A31CDF0-6F24-AD4B-9F62-344784A2A2E4}">
      <dgm:prSet custT="1"/>
      <dgm:spPr/>
      <dgm:t>
        <a:bodyPr/>
        <a:lstStyle/>
        <a:p>
          <a:pPr rtl="0"/>
          <a:r>
            <a:rPr lang="en-US" sz="1600" dirty="0" smtClean="0"/>
            <a:t>AIMS, CMU and UR providing</a:t>
          </a:r>
          <a:r>
            <a:rPr lang="en-US" sz="1600" baseline="0" dirty="0" smtClean="0"/>
            <a:t> various programs relevant to the 4</a:t>
          </a:r>
          <a:r>
            <a:rPr lang="en-US" sz="1600" baseline="30000" dirty="0" smtClean="0"/>
            <a:t>th</a:t>
          </a:r>
          <a:r>
            <a:rPr lang="en-US" sz="1600" baseline="0" dirty="0" smtClean="0"/>
            <a:t> IR</a:t>
          </a:r>
          <a:endParaRPr lang="en-US" sz="1600" dirty="0"/>
        </a:p>
      </dgm:t>
    </dgm:pt>
    <dgm:pt modelId="{2F71465B-A98B-AB40-B713-484AC196E719}" type="parTrans" cxnId="{F73DEE4E-EC5E-7D4B-A6EB-B27EEAC92A7B}">
      <dgm:prSet/>
      <dgm:spPr/>
      <dgm:t>
        <a:bodyPr/>
        <a:lstStyle/>
        <a:p>
          <a:endParaRPr lang="en-US"/>
        </a:p>
      </dgm:t>
    </dgm:pt>
    <dgm:pt modelId="{E49721D2-7CB6-B044-A049-D92912620D3D}" type="sibTrans" cxnId="{F73DEE4E-EC5E-7D4B-A6EB-B27EEAC92A7B}">
      <dgm:prSet/>
      <dgm:spPr/>
      <dgm:t>
        <a:bodyPr/>
        <a:lstStyle/>
        <a:p>
          <a:endParaRPr lang="en-US"/>
        </a:p>
      </dgm:t>
    </dgm:pt>
    <dgm:pt modelId="{291A5F99-59CF-4A51-974E-9A42DFDC4BE7}" type="pres">
      <dgm:prSet presAssocID="{230A6DC1-794B-4B64-BAF5-055FB64652C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ECE326-D075-476D-907C-7B2572B16F69}" type="pres">
      <dgm:prSet presAssocID="{5EFA780A-0975-467D-A45A-C96A231EAA74}" presName="composite" presStyleCnt="0"/>
      <dgm:spPr/>
    </dgm:pt>
    <dgm:pt modelId="{BDB67201-2B32-4FA9-9C71-49370B5BCAE7}" type="pres">
      <dgm:prSet presAssocID="{5EFA780A-0975-467D-A45A-C96A231EAA74}" presName="imgShp" presStyleLbl="fgImgPlace1" presStyleIdx="0" presStyleCnt="5" custLinFactY="100000" custLinFactNeighborX="-8139" custLinFactNeighborY="16122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814D6280-1076-4586-A1CE-F2D5A86E8BBC}" type="pres">
      <dgm:prSet presAssocID="{5EFA780A-0975-467D-A45A-C96A231EAA74}" presName="txShp" presStyleLbl="node1" presStyleIdx="0" presStyleCnt="5" custScaleX="113199" custLinFactY="100000" custLinFactNeighborX="9362" custLinFactNeighborY="155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4ED2D-EE3D-40FD-8FD8-B55065F34A70}" type="pres">
      <dgm:prSet presAssocID="{A862484C-EFB5-446B-AE93-706556AB3494}" presName="spacing" presStyleCnt="0"/>
      <dgm:spPr/>
    </dgm:pt>
    <dgm:pt modelId="{EFC8C6C8-35F0-4BE6-A09F-C6139557555D}" type="pres">
      <dgm:prSet presAssocID="{B246C05E-9397-45F6-B7E3-780D16F20194}" presName="composite" presStyleCnt="0"/>
      <dgm:spPr/>
    </dgm:pt>
    <dgm:pt modelId="{B5734E8F-3BFD-4558-9FC3-C9D7E56A8D5F}" type="pres">
      <dgm:prSet presAssocID="{B246C05E-9397-45F6-B7E3-780D16F20194}" presName="imgShp" presStyleLbl="fgImgPlace1" presStyleIdx="1" presStyleCnt="5" custLinFactNeighborX="-492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  <dgm:t>
        <a:bodyPr/>
        <a:lstStyle/>
        <a:p>
          <a:endParaRPr lang="en-US"/>
        </a:p>
      </dgm:t>
    </dgm:pt>
    <dgm:pt modelId="{5055C71E-AB6E-4222-8886-9DED6DCB4C55}" type="pres">
      <dgm:prSet presAssocID="{B246C05E-9397-45F6-B7E3-780D16F20194}" presName="txShp" presStyleLbl="node1" presStyleIdx="1" presStyleCnt="5" custScaleX="112789" custLinFactNeighborX="9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89341-3B96-4637-9B0A-F517CCA1B9F1}" type="pres">
      <dgm:prSet presAssocID="{DCABFB82-7F01-4AD2-A615-8BBA336D24F1}" presName="spacing" presStyleCnt="0"/>
      <dgm:spPr/>
    </dgm:pt>
    <dgm:pt modelId="{C2ED2B26-E8B8-4351-920B-529AE95CFB61}" type="pres">
      <dgm:prSet presAssocID="{65CD834D-7449-46C4-B4C4-A1C362518760}" presName="composite" presStyleCnt="0"/>
      <dgm:spPr/>
    </dgm:pt>
    <dgm:pt modelId="{D4516472-B034-4E98-9DAB-82E476880C01}" type="pres">
      <dgm:prSet presAssocID="{65CD834D-7449-46C4-B4C4-A1C362518760}" presName="imgShp" presStyleLbl="fgImgPlace1" presStyleIdx="2" presStyleCnt="5" custLinFactY="-100000" custLinFactNeighborX="-4158" custLinFactNeighborY="-15910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E2DB11CE-B5E8-426C-BB24-C7357F959D50}" type="pres">
      <dgm:prSet presAssocID="{65CD834D-7449-46C4-B4C4-A1C362518760}" presName="txShp" presStyleLbl="node1" presStyleIdx="2" presStyleCnt="5" custScaleX="113736" custLinFactY="-100000" custLinFactNeighborX="8722" custLinFactNeighborY="-158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DC2E1-0C42-4C59-BA52-3D76E165F3BC}" type="pres">
      <dgm:prSet presAssocID="{3E739DA7-AC38-4CE5-B4D7-4708EDB41385}" presName="spacing" presStyleCnt="0"/>
      <dgm:spPr/>
    </dgm:pt>
    <dgm:pt modelId="{3E6BE173-D682-42C3-9D4C-02F40DA4B5F8}" type="pres">
      <dgm:prSet presAssocID="{09D45482-BA81-43D7-B525-7FDBB5AF4CBE}" presName="composite" presStyleCnt="0"/>
      <dgm:spPr/>
    </dgm:pt>
    <dgm:pt modelId="{D28C381C-2B0F-44AB-8873-2A96D8A4B162}" type="pres">
      <dgm:prSet presAssocID="{09D45482-BA81-43D7-B525-7FDBB5AF4CBE}" presName="imgShp" presStyleLbl="fgImgPlace1" presStyleIdx="3" presStyleCnt="5" custLinFactNeighborX="-985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D15593E-6E02-48AA-8E97-BB003ACB716B}" type="pres">
      <dgm:prSet presAssocID="{09D45482-BA81-43D7-B525-7FDBB5AF4CBE}" presName="txShp" presStyleLbl="node1" presStyleIdx="3" presStyleCnt="5" custScaleX="113480" custLinFactNeighborX="93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EF79B-3F77-4364-B60A-F264CFD26398}" type="pres">
      <dgm:prSet presAssocID="{B4F20AD3-C95C-4EBE-BF09-7EA750F4A79E}" presName="spacing" presStyleCnt="0"/>
      <dgm:spPr/>
    </dgm:pt>
    <dgm:pt modelId="{813ADC39-3307-40FD-9BA8-D01471ED6544}" type="pres">
      <dgm:prSet presAssocID="{3E57EC37-6818-4621-BCA5-9E443CC71572}" presName="composite" presStyleCnt="0"/>
      <dgm:spPr/>
    </dgm:pt>
    <dgm:pt modelId="{E4FE6BD1-5FEC-4E26-866E-311C70CCCCFA}" type="pres">
      <dgm:prSet presAssocID="{3E57EC37-6818-4621-BCA5-9E443CC71572}" presName="imgShp" presStyleLbl="fgImgPlace1" presStyleIdx="4" presStyleCnt="5" custLinFactNeighborX="-1970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en-US"/>
        </a:p>
      </dgm:t>
    </dgm:pt>
    <dgm:pt modelId="{1C507912-BF29-4928-9A52-251438F74595}" type="pres">
      <dgm:prSet presAssocID="{3E57EC37-6818-4621-BCA5-9E443CC71572}" presName="txShp" presStyleLbl="node1" presStyleIdx="4" presStyleCnt="5" custScaleX="114856" custLinFactNeighborX="8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9E5B6D-0F59-49AC-987D-24AFB531749B}" srcId="{B246C05E-9397-45F6-B7E3-780D16F20194}" destId="{C4EF2660-DCC4-4C42-A913-7501FCD0A836}" srcOrd="0" destOrd="0" parTransId="{28648389-923A-4DED-B366-246AEFB5E2CD}" sibTransId="{154641C1-69AB-4BC3-8D9F-2FEEBEFAA32C}"/>
    <dgm:cxn modelId="{F7584B4E-D71B-439A-84EB-044758FDFD33}" srcId="{230A6DC1-794B-4B64-BAF5-055FB64652C6}" destId="{B246C05E-9397-45F6-B7E3-780D16F20194}" srcOrd="1" destOrd="0" parTransId="{1B8D6A2F-2B56-40A6-B795-3FD81E5BC7F1}" sibTransId="{DCABFB82-7F01-4AD2-A615-8BBA336D24F1}"/>
    <dgm:cxn modelId="{5C58908B-0F9B-44E1-8592-BF4C932ABB61}" srcId="{230A6DC1-794B-4B64-BAF5-055FB64652C6}" destId="{09D45482-BA81-43D7-B525-7FDBB5AF4CBE}" srcOrd="3" destOrd="0" parTransId="{8871D2DF-75BC-4DF8-AC62-AF4C149FD02F}" sibTransId="{B4F20AD3-C95C-4EBE-BF09-7EA750F4A79E}"/>
    <dgm:cxn modelId="{CF9C94CB-2738-4469-8ED6-B792140165CB}" srcId="{230A6DC1-794B-4B64-BAF5-055FB64652C6}" destId="{3E57EC37-6818-4621-BCA5-9E443CC71572}" srcOrd="4" destOrd="0" parTransId="{EEB97037-28CD-4CD5-A5A5-B8920293DDA1}" sibTransId="{A47067F8-6826-4172-A7BA-61315EED2A34}"/>
    <dgm:cxn modelId="{01A10F6C-617F-4468-A561-CCB81B5B17C9}" type="presOf" srcId="{C4EF2660-DCC4-4C42-A913-7501FCD0A836}" destId="{5055C71E-AB6E-4222-8886-9DED6DCB4C55}" srcOrd="0" destOrd="1" presId="urn:microsoft.com/office/officeart/2005/8/layout/vList3"/>
    <dgm:cxn modelId="{EAD7A623-FBD1-426F-AA71-292EE889EDE1}" type="presOf" srcId="{6A8496FF-FC72-4EB5-AA5C-0004B33E7CD8}" destId="{8D15593E-6E02-48AA-8E97-BB003ACB716B}" srcOrd="0" destOrd="1" presId="urn:microsoft.com/office/officeart/2005/8/layout/vList3"/>
    <dgm:cxn modelId="{6C8CAB70-40B4-4875-8A2A-1C0F186AE26E}" srcId="{B246C05E-9397-45F6-B7E3-780D16F20194}" destId="{1DE949B4-2040-4A95-AA43-734D86FDB9F8}" srcOrd="1" destOrd="0" parTransId="{267A5ED5-AC15-4840-B2A3-6DD4F6E3244B}" sibTransId="{4417D685-924E-4A05-AABB-77B92615EA39}"/>
    <dgm:cxn modelId="{D8885E9B-B705-4028-8B02-27FCA734F798}" srcId="{3E57EC37-6818-4621-BCA5-9E443CC71572}" destId="{E2D0CBAA-8C01-49DA-A064-F06916E12305}" srcOrd="0" destOrd="0" parTransId="{4BD026E8-A26E-4604-A8DE-81DDB7057472}" sibTransId="{5EABEC85-C2D5-4673-81F3-454EA5FCB2F5}"/>
    <dgm:cxn modelId="{FD7D4454-8CA0-4889-8A0A-736CF2EE79FF}" srcId="{230A6DC1-794B-4B64-BAF5-055FB64652C6}" destId="{5EFA780A-0975-467D-A45A-C96A231EAA74}" srcOrd="0" destOrd="0" parTransId="{C84DEF1E-4C3F-4D1A-B6D0-D9A9A8E1B062}" sibTransId="{A862484C-EFB5-446B-AE93-706556AB3494}"/>
    <dgm:cxn modelId="{95F166C0-A521-4D91-BA81-E8521EFD1260}" type="presOf" srcId="{5EFA780A-0975-467D-A45A-C96A231EAA74}" destId="{814D6280-1076-4586-A1CE-F2D5A86E8BBC}" srcOrd="0" destOrd="0" presId="urn:microsoft.com/office/officeart/2005/8/layout/vList3"/>
    <dgm:cxn modelId="{A36B7085-1D72-4D59-9994-BEA4613351DF}" type="presOf" srcId="{31F7D46B-5729-43B8-8200-B37F916D9F47}" destId="{E2DB11CE-B5E8-426C-BB24-C7357F959D50}" srcOrd="0" destOrd="1" presId="urn:microsoft.com/office/officeart/2005/8/layout/vList3"/>
    <dgm:cxn modelId="{92B21E66-BA8A-4B9C-B7E4-E0EA7564E0A3}" type="presOf" srcId="{1DE949B4-2040-4A95-AA43-734D86FDB9F8}" destId="{5055C71E-AB6E-4222-8886-9DED6DCB4C55}" srcOrd="0" destOrd="2" presId="urn:microsoft.com/office/officeart/2005/8/layout/vList3"/>
    <dgm:cxn modelId="{4747E039-E925-41BF-93B9-6D33D4CDEBF5}" srcId="{230A6DC1-794B-4B64-BAF5-055FB64652C6}" destId="{65CD834D-7449-46C4-B4C4-A1C362518760}" srcOrd="2" destOrd="0" parTransId="{C63226A1-8D1C-495C-B180-27A1ECAADBFB}" sibTransId="{3E739DA7-AC38-4CE5-B4D7-4708EDB41385}"/>
    <dgm:cxn modelId="{84A1FC11-1633-441C-8F06-27FA8F06D4BA}" type="presOf" srcId="{E2D0CBAA-8C01-49DA-A064-F06916E12305}" destId="{1C507912-BF29-4928-9A52-251438F74595}" srcOrd="0" destOrd="1" presId="urn:microsoft.com/office/officeart/2005/8/layout/vList3"/>
    <dgm:cxn modelId="{9045BF14-2D34-457D-8DDD-4E40E80D2DCD}" type="presOf" srcId="{65CD834D-7449-46C4-B4C4-A1C362518760}" destId="{E2DB11CE-B5E8-426C-BB24-C7357F959D50}" srcOrd="0" destOrd="0" presId="urn:microsoft.com/office/officeart/2005/8/layout/vList3"/>
    <dgm:cxn modelId="{F01D350A-4489-48A2-A8F0-F69CA54A14A6}" type="presOf" srcId="{3E57EC37-6818-4621-BCA5-9E443CC71572}" destId="{1C507912-BF29-4928-9A52-251438F74595}" srcOrd="0" destOrd="0" presId="urn:microsoft.com/office/officeart/2005/8/layout/vList3"/>
    <dgm:cxn modelId="{8DD0231E-116A-4B7A-964D-2AD98580B8E3}" type="presOf" srcId="{91A0B13D-DDD6-45AB-80B3-0925408BD472}" destId="{814D6280-1076-4586-A1CE-F2D5A86E8BBC}" srcOrd="0" destOrd="1" presId="urn:microsoft.com/office/officeart/2005/8/layout/vList3"/>
    <dgm:cxn modelId="{F73DEE4E-EC5E-7D4B-A6EB-B27EEAC92A7B}" srcId="{09D45482-BA81-43D7-B525-7FDBB5AF4CBE}" destId="{3A31CDF0-6F24-AD4B-9F62-344784A2A2E4}" srcOrd="1" destOrd="0" parTransId="{2F71465B-A98B-AB40-B713-484AC196E719}" sibTransId="{E49721D2-7CB6-B044-A049-D92912620D3D}"/>
    <dgm:cxn modelId="{239E07E3-96D7-4E40-8BA8-7DBB2B8D548F}" type="presOf" srcId="{230A6DC1-794B-4B64-BAF5-055FB64652C6}" destId="{291A5F99-59CF-4A51-974E-9A42DFDC4BE7}" srcOrd="0" destOrd="0" presId="urn:microsoft.com/office/officeart/2005/8/layout/vList3"/>
    <dgm:cxn modelId="{5BCBC9DB-2AA4-4CB3-9548-0CF8BD7A490F}" type="presOf" srcId="{B246C05E-9397-45F6-B7E3-780D16F20194}" destId="{5055C71E-AB6E-4222-8886-9DED6DCB4C55}" srcOrd="0" destOrd="0" presId="urn:microsoft.com/office/officeart/2005/8/layout/vList3"/>
    <dgm:cxn modelId="{52D446AC-FB9A-414D-A909-397377E524F0}" srcId="{65CD834D-7449-46C4-B4C4-A1C362518760}" destId="{31F7D46B-5729-43B8-8200-B37F916D9F47}" srcOrd="0" destOrd="0" parTransId="{1973A327-E741-419E-834F-FC5EF652B980}" sibTransId="{C0B8DAAF-33E2-4783-BC52-826E11008068}"/>
    <dgm:cxn modelId="{9113AC18-C995-4056-BC93-618A53090A60}" srcId="{5EFA780A-0975-467D-A45A-C96A231EAA74}" destId="{91A0B13D-DDD6-45AB-80B3-0925408BD472}" srcOrd="0" destOrd="0" parTransId="{09637C07-A7D1-4784-9502-07EEBB0E3D6B}" sibTransId="{802AE652-2500-4938-9A6B-084CD76E81FE}"/>
    <dgm:cxn modelId="{274489DD-B70B-A347-81F1-8DFF1D396620}" type="presOf" srcId="{3A31CDF0-6F24-AD4B-9F62-344784A2A2E4}" destId="{8D15593E-6E02-48AA-8E97-BB003ACB716B}" srcOrd="0" destOrd="2" presId="urn:microsoft.com/office/officeart/2005/8/layout/vList3"/>
    <dgm:cxn modelId="{4F941634-D175-4748-8D1D-577766D7B44C}" type="presOf" srcId="{09D45482-BA81-43D7-B525-7FDBB5AF4CBE}" destId="{8D15593E-6E02-48AA-8E97-BB003ACB716B}" srcOrd="0" destOrd="0" presId="urn:microsoft.com/office/officeart/2005/8/layout/vList3"/>
    <dgm:cxn modelId="{42C744EE-056B-412D-88F0-990C580194B6}" srcId="{09D45482-BA81-43D7-B525-7FDBB5AF4CBE}" destId="{6A8496FF-FC72-4EB5-AA5C-0004B33E7CD8}" srcOrd="0" destOrd="0" parTransId="{A86E1190-77AA-4601-9393-85444B26B2C7}" sibTransId="{D29ABB18-91CA-4AC8-8F8B-43C0B686399A}"/>
    <dgm:cxn modelId="{D59A6A8A-538B-464F-9C50-EF057C6670A7}" type="presParOf" srcId="{291A5F99-59CF-4A51-974E-9A42DFDC4BE7}" destId="{4DECE326-D075-476D-907C-7B2572B16F69}" srcOrd="0" destOrd="0" presId="urn:microsoft.com/office/officeart/2005/8/layout/vList3"/>
    <dgm:cxn modelId="{0CD8AE55-F4BC-4A2F-9F7B-527718C09E46}" type="presParOf" srcId="{4DECE326-D075-476D-907C-7B2572B16F69}" destId="{BDB67201-2B32-4FA9-9C71-49370B5BCAE7}" srcOrd="0" destOrd="0" presId="urn:microsoft.com/office/officeart/2005/8/layout/vList3"/>
    <dgm:cxn modelId="{159ABDE5-CE66-4152-A5BB-7F19E54EBB33}" type="presParOf" srcId="{4DECE326-D075-476D-907C-7B2572B16F69}" destId="{814D6280-1076-4586-A1CE-F2D5A86E8BBC}" srcOrd="1" destOrd="0" presId="urn:microsoft.com/office/officeart/2005/8/layout/vList3"/>
    <dgm:cxn modelId="{37631655-7D60-4B43-A89B-983360350BBA}" type="presParOf" srcId="{291A5F99-59CF-4A51-974E-9A42DFDC4BE7}" destId="{FCF4ED2D-EE3D-40FD-8FD8-B55065F34A70}" srcOrd="1" destOrd="0" presId="urn:microsoft.com/office/officeart/2005/8/layout/vList3"/>
    <dgm:cxn modelId="{02CE491D-E344-4DDC-9402-B92A00C61E6D}" type="presParOf" srcId="{291A5F99-59CF-4A51-974E-9A42DFDC4BE7}" destId="{EFC8C6C8-35F0-4BE6-A09F-C6139557555D}" srcOrd="2" destOrd="0" presId="urn:microsoft.com/office/officeart/2005/8/layout/vList3"/>
    <dgm:cxn modelId="{B89768A5-BFF3-4BAB-B511-68D5220C5002}" type="presParOf" srcId="{EFC8C6C8-35F0-4BE6-A09F-C6139557555D}" destId="{B5734E8F-3BFD-4558-9FC3-C9D7E56A8D5F}" srcOrd="0" destOrd="0" presId="urn:microsoft.com/office/officeart/2005/8/layout/vList3"/>
    <dgm:cxn modelId="{5B5747BF-1952-4E16-AA54-E98E6F3691C7}" type="presParOf" srcId="{EFC8C6C8-35F0-4BE6-A09F-C6139557555D}" destId="{5055C71E-AB6E-4222-8886-9DED6DCB4C55}" srcOrd="1" destOrd="0" presId="urn:microsoft.com/office/officeart/2005/8/layout/vList3"/>
    <dgm:cxn modelId="{746190D6-0FC0-4A3C-81C8-6730364097E7}" type="presParOf" srcId="{291A5F99-59CF-4A51-974E-9A42DFDC4BE7}" destId="{41889341-3B96-4637-9B0A-F517CCA1B9F1}" srcOrd="3" destOrd="0" presId="urn:microsoft.com/office/officeart/2005/8/layout/vList3"/>
    <dgm:cxn modelId="{4F17D2A5-5F17-4A88-9A0E-ACF384CCD1EA}" type="presParOf" srcId="{291A5F99-59CF-4A51-974E-9A42DFDC4BE7}" destId="{C2ED2B26-E8B8-4351-920B-529AE95CFB61}" srcOrd="4" destOrd="0" presId="urn:microsoft.com/office/officeart/2005/8/layout/vList3"/>
    <dgm:cxn modelId="{9A48C63F-ECBD-4DB5-8FBB-F1FBC5FDCFE0}" type="presParOf" srcId="{C2ED2B26-E8B8-4351-920B-529AE95CFB61}" destId="{D4516472-B034-4E98-9DAB-82E476880C01}" srcOrd="0" destOrd="0" presId="urn:microsoft.com/office/officeart/2005/8/layout/vList3"/>
    <dgm:cxn modelId="{32C504AB-AC05-4AF1-8825-1C596B03F6F3}" type="presParOf" srcId="{C2ED2B26-E8B8-4351-920B-529AE95CFB61}" destId="{E2DB11CE-B5E8-426C-BB24-C7357F959D50}" srcOrd="1" destOrd="0" presId="urn:microsoft.com/office/officeart/2005/8/layout/vList3"/>
    <dgm:cxn modelId="{A0468E59-6A2D-4E94-BD24-D8EF1650392D}" type="presParOf" srcId="{291A5F99-59CF-4A51-974E-9A42DFDC4BE7}" destId="{C94DC2E1-0C42-4C59-BA52-3D76E165F3BC}" srcOrd="5" destOrd="0" presId="urn:microsoft.com/office/officeart/2005/8/layout/vList3"/>
    <dgm:cxn modelId="{63E1903C-036A-41C0-B426-2C2758DDCE77}" type="presParOf" srcId="{291A5F99-59CF-4A51-974E-9A42DFDC4BE7}" destId="{3E6BE173-D682-42C3-9D4C-02F40DA4B5F8}" srcOrd="6" destOrd="0" presId="urn:microsoft.com/office/officeart/2005/8/layout/vList3"/>
    <dgm:cxn modelId="{54E0143D-A71C-4C1F-A5A4-6D13B1E976D6}" type="presParOf" srcId="{3E6BE173-D682-42C3-9D4C-02F40DA4B5F8}" destId="{D28C381C-2B0F-44AB-8873-2A96D8A4B162}" srcOrd="0" destOrd="0" presId="urn:microsoft.com/office/officeart/2005/8/layout/vList3"/>
    <dgm:cxn modelId="{2921E56E-44A0-4545-81A2-54DCE0790FA2}" type="presParOf" srcId="{3E6BE173-D682-42C3-9D4C-02F40DA4B5F8}" destId="{8D15593E-6E02-48AA-8E97-BB003ACB716B}" srcOrd="1" destOrd="0" presId="urn:microsoft.com/office/officeart/2005/8/layout/vList3"/>
    <dgm:cxn modelId="{302120BB-5ED2-41CC-B42E-320C569C573F}" type="presParOf" srcId="{291A5F99-59CF-4A51-974E-9A42DFDC4BE7}" destId="{91FEF79B-3F77-4364-B60A-F264CFD26398}" srcOrd="7" destOrd="0" presId="urn:microsoft.com/office/officeart/2005/8/layout/vList3"/>
    <dgm:cxn modelId="{2AC1F2AD-9982-412A-83E2-C2B395C54104}" type="presParOf" srcId="{291A5F99-59CF-4A51-974E-9A42DFDC4BE7}" destId="{813ADC39-3307-40FD-9BA8-D01471ED6544}" srcOrd="8" destOrd="0" presId="urn:microsoft.com/office/officeart/2005/8/layout/vList3"/>
    <dgm:cxn modelId="{4E8A28CD-280B-4313-B4F2-4D7BBB09FAE7}" type="presParOf" srcId="{813ADC39-3307-40FD-9BA8-D01471ED6544}" destId="{E4FE6BD1-5FEC-4E26-866E-311C70CCCCFA}" srcOrd="0" destOrd="0" presId="urn:microsoft.com/office/officeart/2005/8/layout/vList3"/>
    <dgm:cxn modelId="{3EC71462-6988-4E2C-8843-A5D31CF715BD}" type="presParOf" srcId="{813ADC39-3307-40FD-9BA8-D01471ED6544}" destId="{1C507912-BF29-4928-9A52-251438F7459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D6280-1076-4586-A1CE-F2D5A86E8BBC}">
      <dsp:nvSpPr>
        <dsp:cNvPr id="0" name=""/>
        <dsp:cNvSpPr/>
      </dsp:nvSpPr>
      <dsp:spPr>
        <a:xfrm rot="10800000">
          <a:off x="2124918" y="2697446"/>
          <a:ext cx="8546838" cy="105488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5174" tIns="76200" rIns="14224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Cybersecurity and data privacy</a:t>
          </a:r>
          <a:r>
            <a:rPr lang="en-US" sz="2200" kern="1200" dirty="0" smtClean="0"/>
            <a:t>	</a:t>
          </a:r>
          <a:endParaRPr lang="en-US" sz="22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Data protection regulation | Cybersecurity regulation | Network security regulation | NPKI regulation	 | MPA (Digital Object Architecture) </a:t>
          </a:r>
          <a:endParaRPr lang="en-US" sz="1600" kern="1200" dirty="0"/>
        </a:p>
      </dsp:txBody>
      <dsp:txXfrm rot="10800000">
        <a:off x="2388639" y="2697446"/>
        <a:ext cx="8283117" cy="1054883"/>
      </dsp:txXfrm>
    </dsp:sp>
    <dsp:sp modelId="{BDB67201-2B32-4FA9-9C71-49370B5BCAE7}">
      <dsp:nvSpPr>
        <dsp:cNvPr id="0" name=""/>
        <dsp:cNvSpPr/>
      </dsp:nvSpPr>
      <dsp:spPr>
        <a:xfrm>
          <a:off x="1303043" y="2756731"/>
          <a:ext cx="1054883" cy="105488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055C71E-AB6E-4222-8886-9DED6DCB4C55}">
      <dsp:nvSpPr>
        <dsp:cNvPr id="0" name=""/>
        <dsp:cNvSpPr/>
      </dsp:nvSpPr>
      <dsp:spPr>
        <a:xfrm rot="10800000">
          <a:off x="2169276" y="1370917"/>
          <a:ext cx="8515881" cy="105488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5174" tIns="60960" rIns="113792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Smart cities	</a:t>
          </a:r>
          <a:endParaRPr lang="en-US" sz="16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Smart public transport (Tap &amp; Go, e-ticketing, Bus Information System, smart meters) | Towards</a:t>
          </a:r>
          <a:r>
            <a:rPr lang="en-US" sz="1600" kern="1200" baseline="0" dirty="0" smtClean="0"/>
            <a:t> a green &amp; smart transport powered by Big Data and AI </a:t>
          </a:r>
          <a:r>
            <a:rPr lang="en-US" sz="1600" kern="1200" dirty="0" smtClean="0"/>
            <a:t>	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Optimization of routes based on CDR </a:t>
          </a:r>
          <a:endParaRPr lang="en-US" sz="1600" kern="1200" dirty="0"/>
        </a:p>
      </dsp:txBody>
      <dsp:txXfrm rot="10800000">
        <a:off x="2432997" y="1370917"/>
        <a:ext cx="8252160" cy="1054883"/>
      </dsp:txXfrm>
    </dsp:sp>
    <dsp:sp modelId="{B5734E8F-3BFD-4558-9FC3-C9D7E56A8D5F}">
      <dsp:nvSpPr>
        <dsp:cNvPr id="0" name=""/>
        <dsp:cNvSpPr/>
      </dsp:nvSpPr>
      <dsp:spPr>
        <a:xfrm>
          <a:off x="1344686" y="1370917"/>
          <a:ext cx="1054883" cy="105488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2DB11CE-B5E8-426C-BB24-C7357F959D50}">
      <dsp:nvSpPr>
        <dsp:cNvPr id="0" name=""/>
        <dsp:cNvSpPr/>
      </dsp:nvSpPr>
      <dsp:spPr>
        <a:xfrm rot="10800000">
          <a:off x="2046187" y="18554"/>
          <a:ext cx="8587383" cy="1054883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5174" tIns="68580" rIns="128016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Smart and Dynamic Regulation: an imperative</a:t>
          </a:r>
          <a:r>
            <a:rPr lang="en-US" sz="1800" b="1" kern="1200" baseline="0" dirty="0" smtClean="0"/>
            <a:t> for</a:t>
          </a:r>
          <a:r>
            <a:rPr lang="en-US" sz="1800" b="1" kern="1200" dirty="0" smtClean="0"/>
            <a:t> the 4</a:t>
          </a:r>
          <a:r>
            <a:rPr lang="en-US" sz="1800" b="1" kern="1200" baseline="30000" dirty="0" smtClean="0"/>
            <a:t>th</a:t>
          </a:r>
          <a:r>
            <a:rPr lang="en-US" sz="1800" b="1" kern="1200" dirty="0" smtClean="0"/>
            <a:t> IR</a:t>
          </a:r>
          <a:endParaRPr lang="en-US" sz="18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Regulatory sandbox | AI Pan-African center of excellence | Kigali Innovation city &amp; business incubation center | Space and satellite technologies initiatives </a:t>
          </a:r>
          <a:endParaRPr lang="en-US" sz="1600" kern="1200" dirty="0"/>
        </a:p>
      </dsp:txBody>
      <dsp:txXfrm rot="10800000">
        <a:off x="2309908" y="18554"/>
        <a:ext cx="8323662" cy="1054883"/>
      </dsp:txXfrm>
    </dsp:sp>
    <dsp:sp modelId="{D4516472-B034-4E98-9DAB-82E476880C01}">
      <dsp:nvSpPr>
        <dsp:cNvPr id="0" name=""/>
        <dsp:cNvSpPr/>
      </dsp:nvSpPr>
      <dsp:spPr>
        <a:xfrm>
          <a:off x="1334902" y="7415"/>
          <a:ext cx="1054883" cy="105488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D15593E-6E02-48AA-8E97-BB003ACB716B}">
      <dsp:nvSpPr>
        <dsp:cNvPr id="0" name=""/>
        <dsp:cNvSpPr/>
      </dsp:nvSpPr>
      <dsp:spPr>
        <a:xfrm rot="10800000">
          <a:off x="2108855" y="4110465"/>
          <a:ext cx="8568054" cy="105488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5174" tIns="76200" rIns="14224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Education and capacity development</a:t>
          </a:r>
          <a:r>
            <a:rPr lang="en-US" sz="2300" b="1" kern="1200" dirty="0" smtClean="0"/>
            <a:t>	</a:t>
          </a:r>
          <a:endParaRPr lang="en-US" sz="23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Masters in economic regulation | Space sciences and satellites scholarships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AIMS, CMU and UR providing</a:t>
          </a:r>
          <a:r>
            <a:rPr lang="en-US" sz="1600" kern="1200" baseline="0" dirty="0" smtClean="0"/>
            <a:t> various programs relevant to the 4</a:t>
          </a:r>
          <a:r>
            <a:rPr lang="en-US" sz="1600" kern="1200" baseline="30000" dirty="0" smtClean="0"/>
            <a:t>th</a:t>
          </a:r>
          <a:r>
            <a:rPr lang="en-US" sz="1600" kern="1200" baseline="0" dirty="0" smtClean="0"/>
            <a:t> IR</a:t>
          </a:r>
          <a:endParaRPr lang="en-US" sz="1600" kern="1200" dirty="0"/>
        </a:p>
      </dsp:txBody>
      <dsp:txXfrm rot="10800000">
        <a:off x="2372576" y="4110465"/>
        <a:ext cx="8304333" cy="1054883"/>
      </dsp:txXfrm>
    </dsp:sp>
    <dsp:sp modelId="{D28C381C-2B0F-44AB-8873-2A96D8A4B162}">
      <dsp:nvSpPr>
        <dsp:cNvPr id="0" name=""/>
        <dsp:cNvSpPr/>
      </dsp:nvSpPr>
      <dsp:spPr>
        <a:xfrm>
          <a:off x="1279690" y="4110465"/>
          <a:ext cx="1054883" cy="105488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C507912-BF29-4928-9A52-251438F74595}">
      <dsp:nvSpPr>
        <dsp:cNvPr id="0" name=""/>
        <dsp:cNvSpPr/>
      </dsp:nvSpPr>
      <dsp:spPr>
        <a:xfrm rot="10800000">
          <a:off x="1955217" y="5480239"/>
          <a:ext cx="8671946" cy="1054883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5174" tIns="83820" rIns="156464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Standardization</a:t>
          </a:r>
          <a:r>
            <a:rPr lang="en-US" sz="2200" kern="1200" dirty="0" smtClean="0"/>
            <a:t>	</a:t>
          </a:r>
          <a:endParaRPr lang="en-US" sz="22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ITU Study Groups (Security, </a:t>
          </a:r>
          <a:r>
            <a:rPr lang="en-US" sz="1700" kern="1200" dirty="0" err="1" smtClean="0"/>
            <a:t>IoT</a:t>
          </a:r>
          <a:r>
            <a:rPr lang="en-US" sz="1700" kern="1200" dirty="0" smtClean="0"/>
            <a:t>, Big data)	| ATU (4IR work group) | United Nations Economic Commission for Africa (AI) | EACO</a:t>
          </a:r>
          <a:endParaRPr lang="en-US" sz="1700" kern="1200" dirty="0"/>
        </a:p>
      </dsp:txBody>
      <dsp:txXfrm rot="10800000">
        <a:off x="2218938" y="5480239"/>
        <a:ext cx="8408225" cy="1054883"/>
      </dsp:txXfrm>
    </dsp:sp>
    <dsp:sp modelId="{E4FE6BD1-5FEC-4E26-866E-311C70CCCCFA}">
      <dsp:nvSpPr>
        <dsp:cNvPr id="0" name=""/>
        <dsp:cNvSpPr/>
      </dsp:nvSpPr>
      <dsp:spPr>
        <a:xfrm>
          <a:off x="1166507" y="5480239"/>
          <a:ext cx="1054883" cy="105488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278154" cy="341065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227" y="2"/>
            <a:ext cx="4278154" cy="341065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7691E93-EF64-46CC-85E2-BBB5BEDB9501}" type="datetimeFigureOut">
              <a:rPr lang="en-US" sz="800"/>
              <a:t>5/20/2019</a:t>
            </a:fld>
            <a:endParaRPr lang="en-US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456613"/>
            <a:ext cx="4278154" cy="34106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227" y="6456613"/>
            <a:ext cx="4278154" cy="34106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DCECA85-2A7A-423F-89EA-6868CB52DF19}" type="slidenum">
              <a:rPr lang="en-US" sz="800"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709377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5288332"/>
            <a:ext cx="9870379" cy="15093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92" tIns="46246" rIns="92492" bIns="46246" rtlCol="0" anchor="ctr"/>
          <a:lstStyle/>
          <a:p>
            <a:pPr algn="ctr"/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17088" y="2"/>
            <a:ext cx="4161068" cy="341065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8" y="2"/>
            <a:ext cx="4163349" cy="341065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800"/>
            </a:lvl1pPr>
          </a:lstStyle>
          <a:p>
            <a:fld id="{3AD9BDA7-98EF-4344-B91C-30A07E8A84B0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27050" y="204788"/>
            <a:ext cx="8818563" cy="4960937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32603" y="5370467"/>
            <a:ext cx="9607458" cy="659636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17088" y="6456613"/>
            <a:ext cx="4161068" cy="34106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8" y="6456613"/>
            <a:ext cx="4147834" cy="34106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800"/>
            </a:lvl1pPr>
          </a:lstStyle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6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Aft>
        <a:spcPts val="600"/>
      </a:spcAft>
      <a:buFont typeface="Arial" panose="020B0604020202020204" pitchFamily="34" charset="0"/>
      <a:buChar char="​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1430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2286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435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6858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000" i="1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 mod="1">
    <p:ext uri="{620B2872-D7B9-4A21-9093-7833F8D536E1}">
      <p15:sldGuideLst xmlns:p15="http://schemas.microsoft.com/office/powerpoint/2012/main">
        <p15:guide id="1" orient="horz" pos="2142" userDrawn="1">
          <p15:clr>
            <a:srgbClr val="F26B43"/>
          </p15:clr>
        </p15:guide>
        <p15:guide id="2" pos="311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F99D1C"/>
                </a:solidFill>
              </a:rPr>
              <a:t>Innovation </a:t>
            </a:r>
            <a:r>
              <a:rPr lang="en-US" sz="1200" dirty="0">
                <a:solidFill>
                  <a:srgbClr val="FFFFFF"/>
                </a:solidFill>
              </a:rPr>
              <a:t>and </a:t>
            </a:r>
            <a:r>
              <a:rPr lang="en-US" sz="1200" dirty="0">
                <a:solidFill>
                  <a:srgbClr val="F99D1C"/>
                </a:solidFill>
              </a:rPr>
              <a:t>knowledge hub </a:t>
            </a:r>
            <a:r>
              <a:rPr lang="en-US" sz="1200" dirty="0">
                <a:solidFill>
                  <a:srgbClr val="FFFFFF"/>
                </a:solidFill>
              </a:rPr>
              <a:t>combining world-class learning institutions, companies, innovation friendly financing and strong government commitment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02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Notes view: </a:t>
            </a:r>
            <a:fld id="{128CEAFE-FA94-43E5-B0FF-D47E1CCDD1B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76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image" Target="../media/image3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0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1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2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6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8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2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3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6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9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0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7" Type="http://schemas.openxmlformats.org/officeDocument/2006/relationships/image" Target="../media/image4.png"/><Relationship Id="rId2" Type="http://schemas.openxmlformats.org/officeDocument/2006/relationships/tags" Target="../tags/tag15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5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6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7" Type="http://schemas.openxmlformats.org/officeDocument/2006/relationships/image" Target="../media/image4.png"/><Relationship Id="rId2" Type="http://schemas.openxmlformats.org/officeDocument/2006/relationships/tags" Target="../tags/tag15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9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9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0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4.png"/><Relationship Id="rId2" Type="http://schemas.openxmlformats.org/officeDocument/2006/relationships/tags" Target="../tags/tag5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0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image" Target="../media/image4.png"/><Relationship Id="rId2" Type="http://schemas.openxmlformats.org/officeDocument/2006/relationships/tags" Target="../tags/tag6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3.png"/><Relationship Id="rId2" Type="http://schemas.openxmlformats.org/officeDocument/2006/relationships/tags" Target="../tags/tag9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2.jpe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3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4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5.bin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99.xml"/><Relationship Id="rId7" Type="http://schemas.openxmlformats.org/officeDocument/2006/relationships/image" Target="../media/image3.jpeg"/><Relationship Id="rId2" Type="http://schemas.openxmlformats.org/officeDocument/2006/relationships/tags" Target="../tags/tag9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5.png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0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8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9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0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9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1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6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7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608744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1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TitleAndEndImages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6"/>
          <a:stretch/>
        </p:blipFill>
        <p:spPr>
          <a:xfrm>
            <a:off x="0" y="0"/>
            <a:ext cx="12192000" cy="527685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73272"/>
            <a:ext cx="580573" cy="6858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957600" y="6207842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957600" y="5495706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957600" y="1886242"/>
            <a:ext cx="6868800" cy="313842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957600" y="912886"/>
            <a:ext cx="4345900" cy="894745"/>
            <a:chOff x="957601" y="-996122"/>
            <a:chExt cx="4345900" cy="894745"/>
          </a:xfrm>
        </p:grpSpPr>
        <p:pic>
          <p:nvPicPr>
            <p:cNvPr id="16" name="Picture 2" descr="Image result for Rwanda Development Board logo 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214"/>
            <a:stretch/>
          </p:blipFill>
          <p:spPr bwMode="auto">
            <a:xfrm>
              <a:off x="957601" y="-996122"/>
              <a:ext cx="642600" cy="894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Image result for Rwanda Development Board logo 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81"/>
            <a:stretch/>
          </p:blipFill>
          <p:spPr bwMode="auto">
            <a:xfrm>
              <a:off x="1591296" y="-996122"/>
              <a:ext cx="3712205" cy="894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1518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80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48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06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8018"/>
            <a:ext cx="1365250" cy="33829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/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94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1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82962"/>
            <a:ext cx="1298575" cy="35718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/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92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1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8018"/>
            <a:ext cx="1365250" cy="33829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/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74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9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8018"/>
            <a:ext cx="1365250" cy="33829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/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62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9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25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/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67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0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575757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9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/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2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400" dirty="0">
                <a:solidFill>
                  <a:srgbClr val="0E5D7F"/>
                </a:solidFill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/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71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/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66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10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75757"/>
                </a:solidFill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75757"/>
                  </a:solidFill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75757"/>
                  </a:solidFill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75757"/>
                  </a:solidFill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75757"/>
                  </a:solidFill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75757"/>
                  </a:solidFill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75757"/>
                  </a:solidFill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75757"/>
                  </a:solidFill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75757"/>
                  </a:solidFill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75757"/>
                  </a:solidFill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75757"/>
                  </a:solidFill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75757"/>
                  </a:solidFill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575757"/>
                </a:solidFill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75757"/>
                </a:solidFill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75757"/>
                </a:solidFill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75757"/>
                  </a:solidFill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75757"/>
                  </a:solidFill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75757"/>
                  </a:solidFill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75757"/>
                  </a:solidFill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75757"/>
                  </a:solidFill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000" dirty="0">
                  <a:solidFill>
                    <a:prstClr val="white">
                      <a:lumMod val="50000"/>
                    </a:prstClr>
                  </a:solidFill>
                  <a:sym typeface="Trebuchet MS" panose="020B0603020202020204" pitchFamily="34" charset="0"/>
                </a:rPr>
                <a:t>1. </a:t>
              </a:r>
              <a:r>
                <a:rPr lang="en-US" sz="1000" dirty="0" err="1">
                  <a:solidFill>
                    <a:prstClr val="white">
                      <a:lumMod val="50000"/>
                    </a:prstClr>
                  </a:solidFill>
                  <a:sym typeface="Trebuchet MS" panose="020B0603020202020204" pitchFamily="34" charset="0"/>
                </a:rPr>
                <a:t>xxxx</a:t>
              </a:r>
              <a:r>
                <a:rPr lang="en-US" sz="1000" dirty="0">
                  <a:solidFill>
                    <a:prstClr val="white">
                      <a:lumMod val="50000"/>
                    </a:prstClr>
                  </a:solidFill>
                  <a:sym typeface="Trebuchet MS" panose="020B0603020202020204" pitchFamily="34" charset="0"/>
                </a:rPr>
                <a:t>  2. </a:t>
              </a:r>
              <a:r>
                <a:rPr lang="en-US" sz="1000" dirty="0" err="1">
                  <a:solidFill>
                    <a:prstClr val="white">
                      <a:lumMod val="50000"/>
                    </a:prstClr>
                  </a:solidFill>
                  <a:sym typeface="Trebuchet MS" panose="020B0603020202020204" pitchFamily="34" charset="0"/>
                </a:rPr>
                <a:t>xxxx</a:t>
              </a:r>
              <a:r>
                <a:rPr lang="en-US" sz="1000" dirty="0">
                  <a:solidFill>
                    <a:prstClr val="white">
                      <a:lumMod val="50000"/>
                    </a:prstClr>
                  </a:solidFill>
                  <a:sym typeface="Trebuchet MS" panose="020B0603020202020204" pitchFamily="34" charset="0"/>
                </a:rPr>
                <a:t>  3. List footnotes in numerical order. Footnote numbers are not bracketed. Use 10pt font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>
                  <a:solidFill>
                    <a:prstClr val="white">
                      <a:lumMod val="50000"/>
                    </a:prstClr>
                  </a:solidFill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>
                  <a:solidFill>
                    <a:prstClr val="white">
                      <a:lumMod val="50000"/>
                    </a:prstClr>
                  </a:solidFill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62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4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3488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5400" dirty="0">
                <a:solidFill>
                  <a:prstClr val="white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60331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6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5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7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9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81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prstClr val="white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97665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4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34884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rgbClr val="3EB5EA"/>
              </a:solidFill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solidFill>
                  <a:srgbClr val="3EB5EA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62131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6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6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8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rgbClr val="3EB5EA"/>
                </a:solidFill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37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1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prstClr val="white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7136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3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400" dirty="0">
                <a:solidFill>
                  <a:srgbClr val="0E5D7F"/>
                </a:solidFill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70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95662"/>
            <a:ext cx="1298575" cy="35718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20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9606"/>
            <a:ext cx="1365250" cy="33829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87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07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9606"/>
            <a:ext cx="1365250" cy="33829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28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5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5731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66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17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07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25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31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  2.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99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itleAndEndImages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6"/>
          <a:stretch/>
        </p:blipFill>
        <p:spPr>
          <a:xfrm>
            <a:off x="0" y="0"/>
            <a:ext cx="12192000" cy="527685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73272"/>
            <a:ext cx="580573" cy="6858000"/>
          </a:xfrm>
          <a:prstGeom prst="rect">
            <a:avLst/>
          </a:prstGeom>
        </p:spPr>
      </p:pic>
      <p:sp>
        <p:nvSpPr>
          <p:cNvPr id="28" name="Rectangle 27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957600" y="6207842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957600" y="5495706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957600" y="1886242"/>
            <a:ext cx="6868800" cy="313842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957600" y="912886"/>
            <a:ext cx="4345900" cy="894745"/>
            <a:chOff x="957601" y="-996122"/>
            <a:chExt cx="4345900" cy="894745"/>
          </a:xfrm>
        </p:grpSpPr>
        <p:pic>
          <p:nvPicPr>
            <p:cNvPr id="33" name="Picture 2" descr="Image result for Rwanda Development Board logo png"/>
            <p:cNvPicPr>
              <a:picLocks noChangeAspect="1" noChangeArrowheads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214"/>
            <a:stretch/>
          </p:blipFill>
          <p:spPr bwMode="auto">
            <a:xfrm>
              <a:off x="957601" y="-996122"/>
              <a:ext cx="642600" cy="894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Image result for Rwanda Development Board logo png"/>
            <p:cNvPicPr>
              <a:picLocks noChangeAspect="1" noChangeArrowheads="1"/>
            </p:cNvPicPr>
            <p:nvPr userDrawn="1"/>
          </p:nvPicPr>
          <p:blipFill rotWithShape="1"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81"/>
            <a:stretch/>
          </p:blipFill>
          <p:spPr bwMode="auto">
            <a:xfrm>
              <a:off x="1591296" y="-996122"/>
              <a:ext cx="3712205" cy="894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69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90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7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52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36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94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92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4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16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7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8018"/>
            <a:ext cx="1365250" cy="33829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3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1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82962"/>
            <a:ext cx="1298575" cy="35718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32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5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8018"/>
            <a:ext cx="1365250" cy="33829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80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2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8018"/>
            <a:ext cx="1365250" cy="33829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8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3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7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19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4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37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chemeClr val="tx2"/>
                </a:solidFill>
                <a:latin typeface="+mn-lt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90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05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82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18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  2.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75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1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3488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chemeClr val="bg1"/>
                </a:solidFill>
                <a:latin typeface="+mj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7031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634920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3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2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6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07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8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27019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1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34884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accent4"/>
              </a:solidFill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6557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00617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3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14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5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33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27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8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8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0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65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5082-BB7B-484E-B0AB-A042371DB2C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1E615-FC72-4F42-9B20-5E679A6E2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05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7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3545939" y="323"/>
            <a:ext cx="8646061" cy="6857352"/>
          </a:xfrm>
          <a:prstGeom prst="rect">
            <a:avLst/>
          </a:prstGeom>
        </p:spPr>
      </p:pic>
      <p:sp>
        <p:nvSpPr>
          <p:cNvPr id="11" name="doc id" hidden="1"/>
          <p:cNvSpPr>
            <a:spLocks noChangeArrowheads="1"/>
          </p:cNvSpPr>
          <p:nvPr/>
        </p:nvSpPr>
        <p:spPr bwMode="auto">
          <a:xfrm>
            <a:off x="11593259" y="33706"/>
            <a:ext cx="365485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r>
              <a:rPr lang="en-US" sz="816" dirty="0">
                <a:solidFill>
                  <a:srgbClr val="FFFFFF"/>
                </a:solidFill>
              </a:rPr>
              <a:t>DOC ID</a:t>
            </a:r>
          </a:p>
        </p:txBody>
      </p:sp>
      <p:sp>
        <p:nvSpPr>
          <p:cNvPr id="16" name="Arrow: Pentagon 13">
            <a:extLst>
              <a:ext uri="{FF2B5EF4-FFF2-40B4-BE49-F238E27FC236}">
                <a16:creationId xmlns:a16="http://schemas.microsoft.com/office/drawing/2014/main" id="{C9907117-86CE-4218-85F7-E37201B3E545}"/>
              </a:ext>
            </a:extLst>
          </p:cNvPr>
          <p:cNvSpPr/>
          <p:nvPr/>
        </p:nvSpPr>
        <p:spPr bwMode="ltGray">
          <a:xfrm>
            <a:off x="1672936" y="-1"/>
            <a:ext cx="6997711" cy="6857998"/>
          </a:xfrm>
          <a:prstGeom prst="homePlate">
            <a:avLst/>
          </a:prstGeom>
          <a:gradFill flip="none" rotWithShape="1">
            <a:gsLst>
              <a:gs pos="0">
                <a:srgbClr val="92D050">
                  <a:alpha val="14000"/>
                </a:srgbClr>
              </a:gs>
              <a:gs pos="100000">
                <a:schemeClr val="accent3">
                  <a:alpha val="64000"/>
                </a:schemeClr>
              </a:gs>
            </a:gsLst>
            <a:lin ang="135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32" dirty="0">
              <a:solidFill>
                <a:srgbClr val="000000"/>
              </a:solidFill>
            </a:endParaRPr>
          </a:p>
        </p:txBody>
      </p:sp>
      <p:sp>
        <p:nvSpPr>
          <p:cNvPr id="17" name="Arrow: Pentagon 12">
            <a:extLst>
              <a:ext uri="{FF2B5EF4-FFF2-40B4-BE49-F238E27FC236}">
                <a16:creationId xmlns:a16="http://schemas.microsoft.com/office/drawing/2014/main" id="{DC6896B7-686F-40E2-B627-90E370168BEB}"/>
              </a:ext>
            </a:extLst>
          </p:cNvPr>
          <p:cNvSpPr/>
          <p:nvPr/>
        </p:nvSpPr>
        <p:spPr bwMode="ltGray">
          <a:xfrm>
            <a:off x="1672936" y="-1"/>
            <a:ext cx="6997711" cy="6857998"/>
          </a:xfrm>
          <a:prstGeom prst="homePlate">
            <a:avLst/>
          </a:prstGeom>
          <a:solidFill>
            <a:srgbClr val="92D050">
              <a:alpha val="5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32" dirty="0">
              <a:solidFill>
                <a:srgbClr val="000000"/>
              </a:solidFill>
            </a:endParaRPr>
          </a:p>
        </p:txBody>
      </p:sp>
      <p:sp>
        <p:nvSpPr>
          <p:cNvPr id="18" name="Arrow: Pentagon 5">
            <a:extLst>
              <a:ext uri="{FF2B5EF4-FFF2-40B4-BE49-F238E27FC236}">
                <a16:creationId xmlns:a16="http://schemas.microsoft.com/office/drawing/2014/main" id="{9B872624-1429-4E66-9638-9EC6CCF74134}"/>
              </a:ext>
            </a:extLst>
          </p:cNvPr>
          <p:cNvSpPr/>
          <p:nvPr/>
        </p:nvSpPr>
        <p:spPr bwMode="ltGray">
          <a:xfrm>
            <a:off x="0" y="0"/>
            <a:ext cx="6997711" cy="6857998"/>
          </a:xfrm>
          <a:prstGeom prst="homePlate">
            <a:avLst/>
          </a:prstGeom>
          <a:gradFill flip="none" rotWithShape="1">
            <a:gsLst>
              <a:gs pos="0">
                <a:srgbClr val="FFFF00"/>
              </a:gs>
              <a:gs pos="100000">
                <a:schemeClr val="accent3"/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32" dirty="0">
              <a:solidFill>
                <a:srgbClr val="000000"/>
              </a:solidFill>
            </a:endParaRPr>
          </a:p>
        </p:txBody>
      </p:sp>
      <p:sp>
        <p:nvSpPr>
          <p:cNvPr id="19" name="Arrow: Pentagon 5">
            <a:extLst>
              <a:ext uri="{FF2B5EF4-FFF2-40B4-BE49-F238E27FC236}">
                <a16:creationId xmlns:a16="http://schemas.microsoft.com/office/drawing/2014/main" id="{9B872624-1429-4E66-9638-9EC6CCF74134}"/>
              </a:ext>
            </a:extLst>
          </p:cNvPr>
          <p:cNvSpPr/>
          <p:nvPr/>
        </p:nvSpPr>
        <p:spPr bwMode="ltGray">
          <a:xfrm>
            <a:off x="-17278" y="3"/>
            <a:ext cx="6997711" cy="6857998"/>
          </a:xfrm>
          <a:prstGeom prst="homePlate">
            <a:avLst/>
          </a:prstGeom>
          <a:blipFill dpi="0" rotWithShape="1">
            <a:blip r:embed="rId7"/>
            <a:srcRect/>
            <a:stretch>
              <a:fillRect l="-26188" r="-26188"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32" dirty="0">
              <a:solidFill>
                <a:srgbClr val="00000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D20D602-92AA-4DC7-B871-D4607191529A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5" y="1420023"/>
            <a:ext cx="3083920" cy="470219"/>
          </a:xfrm>
          <a:prstGeom prst="rect">
            <a:avLst/>
          </a:prstGeom>
          <a:noFill/>
          <a:ln>
            <a:noFill/>
          </a:ln>
        </p:spPr>
      </p:pic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 bwMode="auto">
          <a:xfrm>
            <a:off x="360687" y="2711223"/>
            <a:ext cx="5820626" cy="50244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65" b="0" baseline="0">
                <a:solidFill>
                  <a:schemeClr val="accent4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60687" y="4087313"/>
            <a:ext cx="5820626" cy="219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28" cap="all" baseline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dirty="0"/>
              <a:t>Click to edit Master subtitle style</a:t>
            </a:r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auto">
          <a:xfrm>
            <a:off x="360687" y="5176396"/>
            <a:ext cx="5820626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28" dirty="0">
                <a:solidFill>
                  <a:srgbClr val="000000"/>
                </a:solidFill>
                <a:latin typeface="Arial"/>
              </a:rPr>
              <a:t>Document type | Date</a:t>
            </a:r>
          </a:p>
        </p:txBody>
      </p:sp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360687" y="6415250"/>
            <a:ext cx="900888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16" b="1" dirty="0">
                <a:solidFill>
                  <a:srgbClr val="FFFFFF"/>
                </a:solidFill>
                <a:latin typeface="Arial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360687" y="6540860"/>
            <a:ext cx="2660985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16">
                <a:solidFill>
                  <a:srgbClr val="FFFFFF"/>
                </a:solidFill>
                <a:latin typeface="Arial"/>
              </a:rPr>
              <a:t>Last Modified 25 Mar 2018 14:42 E. Africa Standard Time</a:t>
            </a:r>
            <a:endParaRPr lang="en-US" sz="816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360687" y="6666472"/>
            <a:ext cx="2731517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16" dirty="0">
                <a:solidFill>
                  <a:srgbClr val="FFFFFF"/>
                </a:solidFill>
                <a:latin typeface="Arial"/>
              </a:rPr>
              <a:t>Printed 1/30/2018 5:47 PM Central America Standard Time</a:t>
            </a:r>
          </a:p>
        </p:txBody>
      </p:sp>
    </p:spTree>
    <p:extLst>
      <p:ext uri="{BB962C8B-B14F-4D97-AF65-F5344CB8AC3E}">
        <p14:creationId xmlns:p14="http://schemas.microsoft.com/office/powerpoint/2010/main" val="39244131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0003650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97" name="think-cell Slide" r:id="rId4" imgW="347" imgH="346" progId="TCLayout.ActiveDocument.1">
                  <p:embed/>
                </p:oleObj>
              </mc:Choice>
              <mc:Fallback>
                <p:oleObj name="think-cell Slide" r:id="rId4" imgW="347" imgH="3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10995478" y="51833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endParaRPr lang="en-US" sz="816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268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21" name="think-cell Slide" r:id="rId4" imgW="347" imgH="346" progId="TCLayout.ActiveDocument.1">
                  <p:embed/>
                </p:oleObj>
              </mc:Choice>
              <mc:Fallback>
                <p:oleObj name="think-cell Slide" r:id="rId4" imgW="347" imgH="3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41376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2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TitleAndEndImages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6"/>
          <a:stretch/>
        </p:blipFill>
        <p:spPr>
          <a:xfrm>
            <a:off x="0" y="0"/>
            <a:ext cx="12192000" cy="527685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73272"/>
            <a:ext cx="580573" cy="6858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957600" y="6207842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957600" y="5495706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957600" y="1886242"/>
            <a:ext cx="6868800" cy="313842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957600" y="912886"/>
            <a:ext cx="4345900" cy="894745"/>
            <a:chOff x="957601" y="-996122"/>
            <a:chExt cx="4345900" cy="894745"/>
          </a:xfrm>
        </p:grpSpPr>
        <p:pic>
          <p:nvPicPr>
            <p:cNvPr id="16" name="Picture 2" descr="Image result for Rwanda Development Board logo 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214"/>
            <a:stretch/>
          </p:blipFill>
          <p:spPr bwMode="auto">
            <a:xfrm>
              <a:off x="957601" y="-996122"/>
              <a:ext cx="642600" cy="894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Image result for Rwanda Development Board logo 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81"/>
            <a:stretch/>
          </p:blipFill>
          <p:spPr bwMode="auto">
            <a:xfrm>
              <a:off x="1591296" y="-996122"/>
              <a:ext cx="3712205" cy="894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6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4226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9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/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26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48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/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2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/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99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71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17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98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/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06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95662"/>
            <a:ext cx="1298575" cy="35718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/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1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49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49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9606"/>
            <a:ext cx="1365250" cy="33829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/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75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9606"/>
            <a:ext cx="1365250" cy="33829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/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08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0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/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05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65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575757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02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/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6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79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/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86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52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75757"/>
                </a:solidFill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75757"/>
                  </a:solidFill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75757"/>
                  </a:solidFill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75757"/>
                  </a:solidFill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75757"/>
                  </a:solidFill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75757"/>
                  </a:solidFill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75757"/>
                  </a:solidFill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75757"/>
                  </a:solidFill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75757"/>
                  </a:solidFill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75757"/>
                  </a:solidFill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75757"/>
                  </a:solidFill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75757"/>
                  </a:solidFill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575757"/>
                </a:solidFill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75757"/>
                </a:solidFill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75757"/>
                </a:solidFill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75757"/>
                  </a:solidFill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75757"/>
                  </a:solidFill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75757"/>
                  </a:solidFill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75757"/>
                  </a:solidFill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75757"/>
                  </a:solidFill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000" dirty="0">
                  <a:solidFill>
                    <a:prstClr val="white">
                      <a:lumMod val="50000"/>
                    </a:prstClr>
                  </a:solidFill>
                  <a:sym typeface="Trebuchet MS" panose="020B0603020202020204" pitchFamily="34" charset="0"/>
                </a:rPr>
                <a:t>1. </a:t>
              </a:r>
              <a:r>
                <a:rPr lang="en-US" sz="1000" dirty="0" err="1">
                  <a:solidFill>
                    <a:prstClr val="white">
                      <a:lumMod val="50000"/>
                    </a:prstClr>
                  </a:solidFill>
                  <a:sym typeface="Trebuchet MS" panose="020B0603020202020204" pitchFamily="34" charset="0"/>
                </a:rPr>
                <a:t>xxxx</a:t>
              </a:r>
              <a:r>
                <a:rPr lang="en-US" sz="1000" dirty="0">
                  <a:solidFill>
                    <a:prstClr val="white">
                      <a:lumMod val="50000"/>
                    </a:prstClr>
                  </a:solidFill>
                  <a:sym typeface="Trebuchet MS" panose="020B0603020202020204" pitchFamily="34" charset="0"/>
                </a:rPr>
                <a:t>  2. </a:t>
              </a:r>
              <a:r>
                <a:rPr lang="en-US" sz="1000" dirty="0" err="1">
                  <a:solidFill>
                    <a:prstClr val="white">
                      <a:lumMod val="50000"/>
                    </a:prstClr>
                  </a:solidFill>
                  <a:sym typeface="Trebuchet MS" panose="020B0603020202020204" pitchFamily="34" charset="0"/>
                </a:rPr>
                <a:t>xxxx</a:t>
              </a:r>
              <a:r>
                <a:rPr lang="en-US" sz="1000" dirty="0">
                  <a:solidFill>
                    <a:prstClr val="white">
                      <a:lumMod val="50000"/>
                    </a:prstClr>
                  </a:solidFill>
                  <a:sym typeface="Trebuchet MS" panose="020B0603020202020204" pitchFamily="34" charset="0"/>
                </a:rPr>
                <a:t>  3. List footnotes in numerical order. Footnote numbers are not bracketed. Use 10pt font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>
                  <a:solidFill>
                    <a:prstClr val="white">
                      <a:lumMod val="50000"/>
                    </a:prstClr>
                  </a:solidFill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>
                  <a:solidFill>
                    <a:prstClr val="white">
                      <a:lumMod val="50000"/>
                    </a:prstClr>
                  </a:solidFill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37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itleAndEndImages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6"/>
          <a:stretch/>
        </p:blipFill>
        <p:spPr>
          <a:xfrm>
            <a:off x="0" y="0"/>
            <a:ext cx="12192000" cy="527685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73272"/>
            <a:ext cx="580573" cy="6858000"/>
          </a:xfrm>
          <a:prstGeom prst="rect">
            <a:avLst/>
          </a:prstGeom>
        </p:spPr>
      </p:pic>
      <p:sp>
        <p:nvSpPr>
          <p:cNvPr id="28" name="Rectangle 27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957600" y="6207842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957600" y="5495706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957600" y="1886242"/>
            <a:ext cx="6868800" cy="313842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957600" y="912886"/>
            <a:ext cx="4345900" cy="894745"/>
            <a:chOff x="957601" y="-996122"/>
            <a:chExt cx="4345900" cy="894745"/>
          </a:xfrm>
        </p:grpSpPr>
        <p:pic>
          <p:nvPicPr>
            <p:cNvPr id="33" name="Picture 2" descr="Image result for Rwanda Development Board logo png"/>
            <p:cNvPicPr>
              <a:picLocks noChangeAspect="1" noChangeArrowheads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214"/>
            <a:stretch/>
          </p:blipFill>
          <p:spPr bwMode="auto">
            <a:xfrm>
              <a:off x="957601" y="-996122"/>
              <a:ext cx="642600" cy="894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Image result for Rwanda Development Board logo png"/>
            <p:cNvPicPr>
              <a:picLocks noChangeAspect="1" noChangeArrowheads="1"/>
            </p:cNvPicPr>
            <p:nvPr userDrawn="1"/>
          </p:nvPicPr>
          <p:blipFill rotWithShape="1"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81"/>
            <a:stretch/>
          </p:blipFill>
          <p:spPr bwMode="auto">
            <a:xfrm>
              <a:off x="1591296" y="-996122"/>
              <a:ext cx="3712205" cy="894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834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26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5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89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/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80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/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37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/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34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Qatar visit_v27.pptx</a:t>
            </a:r>
            <a:endParaRPr lang="en-US" sz="7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36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vmlDrawing" Target="../drawings/vmlDrawing1.v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image" Target="../media/image1.emf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tags" Target="../tags/tag77.xml"/><Relationship Id="rId26" Type="http://schemas.openxmlformats.org/officeDocument/2006/relationships/tags" Target="../tags/tag85.xml"/><Relationship Id="rId3" Type="http://schemas.openxmlformats.org/officeDocument/2006/relationships/slideLayout" Target="../slideLayouts/slideLayout65.xml"/><Relationship Id="rId21" Type="http://schemas.openxmlformats.org/officeDocument/2006/relationships/tags" Target="../tags/tag80.xml"/><Relationship Id="rId34" Type="http://schemas.openxmlformats.org/officeDocument/2006/relationships/tags" Target="../tags/tag93.xml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25" Type="http://schemas.openxmlformats.org/officeDocument/2006/relationships/tags" Target="../tags/tag84.xml"/><Relationship Id="rId33" Type="http://schemas.openxmlformats.org/officeDocument/2006/relationships/tags" Target="../tags/tag92.xml"/><Relationship Id="rId2" Type="http://schemas.openxmlformats.org/officeDocument/2006/relationships/slideLayout" Target="../slideLayouts/slideLayout64.xml"/><Relationship Id="rId16" Type="http://schemas.openxmlformats.org/officeDocument/2006/relationships/tags" Target="../tags/tag75.xml"/><Relationship Id="rId20" Type="http://schemas.openxmlformats.org/officeDocument/2006/relationships/tags" Target="../tags/tag79.xml"/><Relationship Id="rId29" Type="http://schemas.openxmlformats.org/officeDocument/2006/relationships/tags" Target="../tags/tag88.xml"/><Relationship Id="rId1" Type="http://schemas.openxmlformats.org/officeDocument/2006/relationships/slideLayout" Target="../slideLayouts/slideLayout63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tags" Target="../tags/tag83.xml"/><Relationship Id="rId32" Type="http://schemas.openxmlformats.org/officeDocument/2006/relationships/tags" Target="../tags/tag91.xml"/><Relationship Id="rId37" Type="http://schemas.openxmlformats.org/officeDocument/2006/relationships/image" Target="../media/image10.png"/><Relationship Id="rId5" Type="http://schemas.openxmlformats.org/officeDocument/2006/relationships/vmlDrawing" Target="../drawings/vmlDrawing12.vml"/><Relationship Id="rId15" Type="http://schemas.openxmlformats.org/officeDocument/2006/relationships/tags" Target="../tags/tag74.xml"/><Relationship Id="rId23" Type="http://schemas.openxmlformats.org/officeDocument/2006/relationships/tags" Target="../tags/tag82.xml"/><Relationship Id="rId28" Type="http://schemas.openxmlformats.org/officeDocument/2006/relationships/tags" Target="../tags/tag87.xml"/><Relationship Id="rId36" Type="http://schemas.openxmlformats.org/officeDocument/2006/relationships/image" Target="../media/image9.emf"/><Relationship Id="rId10" Type="http://schemas.openxmlformats.org/officeDocument/2006/relationships/tags" Target="../tags/tag69.xml"/><Relationship Id="rId19" Type="http://schemas.openxmlformats.org/officeDocument/2006/relationships/tags" Target="../tags/tag78.xml"/><Relationship Id="rId31" Type="http://schemas.openxmlformats.org/officeDocument/2006/relationships/tags" Target="../tags/tag90.xml"/><Relationship Id="rId4" Type="http://schemas.openxmlformats.org/officeDocument/2006/relationships/theme" Target="../theme/theme2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tags" Target="../tags/tag81.xml"/><Relationship Id="rId27" Type="http://schemas.openxmlformats.org/officeDocument/2006/relationships/tags" Target="../tags/tag86.xml"/><Relationship Id="rId30" Type="http://schemas.openxmlformats.org/officeDocument/2006/relationships/tags" Target="../tags/tag89.xml"/><Relationship Id="rId35" Type="http://schemas.openxmlformats.org/officeDocument/2006/relationships/oleObject" Target="../embeddings/oleObject12.bin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9" Type="http://schemas.openxmlformats.org/officeDocument/2006/relationships/slideLayout" Target="../slideLayouts/slideLayout104.xml"/><Relationship Id="rId21" Type="http://schemas.openxmlformats.org/officeDocument/2006/relationships/slideLayout" Target="../slideLayouts/slideLayout86.xml"/><Relationship Id="rId34" Type="http://schemas.openxmlformats.org/officeDocument/2006/relationships/slideLayout" Target="../slideLayouts/slideLayout99.xml"/><Relationship Id="rId42" Type="http://schemas.openxmlformats.org/officeDocument/2006/relationships/slideLayout" Target="../slideLayouts/slideLayout107.xml"/><Relationship Id="rId47" Type="http://schemas.openxmlformats.org/officeDocument/2006/relationships/slideLayout" Target="../slideLayouts/slideLayout112.xml"/><Relationship Id="rId50" Type="http://schemas.openxmlformats.org/officeDocument/2006/relationships/slideLayout" Target="../slideLayouts/slideLayout115.xml"/><Relationship Id="rId55" Type="http://schemas.openxmlformats.org/officeDocument/2006/relationships/slideLayout" Target="../slideLayouts/slideLayout120.xml"/><Relationship Id="rId63" Type="http://schemas.openxmlformats.org/officeDocument/2006/relationships/vmlDrawing" Target="../drawings/vmlDrawing16.vml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slideLayout" Target="../slideLayouts/slideLayout94.xml"/><Relationship Id="rId41" Type="http://schemas.openxmlformats.org/officeDocument/2006/relationships/slideLayout" Target="../slideLayouts/slideLayout106.xml"/><Relationship Id="rId54" Type="http://schemas.openxmlformats.org/officeDocument/2006/relationships/slideLayout" Target="../slideLayouts/slideLayout119.xml"/><Relationship Id="rId62" Type="http://schemas.openxmlformats.org/officeDocument/2006/relationships/theme" Target="../theme/theme3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32" Type="http://schemas.openxmlformats.org/officeDocument/2006/relationships/slideLayout" Target="../slideLayouts/slideLayout97.xml"/><Relationship Id="rId37" Type="http://schemas.openxmlformats.org/officeDocument/2006/relationships/slideLayout" Target="../slideLayouts/slideLayout102.xml"/><Relationship Id="rId40" Type="http://schemas.openxmlformats.org/officeDocument/2006/relationships/slideLayout" Target="../slideLayouts/slideLayout105.xml"/><Relationship Id="rId45" Type="http://schemas.openxmlformats.org/officeDocument/2006/relationships/slideLayout" Target="../slideLayouts/slideLayout110.xml"/><Relationship Id="rId53" Type="http://schemas.openxmlformats.org/officeDocument/2006/relationships/slideLayout" Target="../slideLayouts/slideLayout118.xml"/><Relationship Id="rId58" Type="http://schemas.openxmlformats.org/officeDocument/2006/relationships/slideLayout" Target="../slideLayouts/slideLayout123.xml"/><Relationship Id="rId66" Type="http://schemas.openxmlformats.org/officeDocument/2006/relationships/image" Target="../media/image1.emf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36" Type="http://schemas.openxmlformats.org/officeDocument/2006/relationships/slideLayout" Target="../slideLayouts/slideLayout101.xml"/><Relationship Id="rId49" Type="http://schemas.openxmlformats.org/officeDocument/2006/relationships/slideLayout" Target="../slideLayouts/slideLayout114.xml"/><Relationship Id="rId57" Type="http://schemas.openxmlformats.org/officeDocument/2006/relationships/slideLayout" Target="../slideLayouts/slideLayout122.xml"/><Relationship Id="rId61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31" Type="http://schemas.openxmlformats.org/officeDocument/2006/relationships/slideLayout" Target="../slideLayouts/slideLayout96.xml"/><Relationship Id="rId44" Type="http://schemas.openxmlformats.org/officeDocument/2006/relationships/slideLayout" Target="../slideLayouts/slideLayout109.xml"/><Relationship Id="rId52" Type="http://schemas.openxmlformats.org/officeDocument/2006/relationships/slideLayout" Target="../slideLayouts/slideLayout117.xml"/><Relationship Id="rId60" Type="http://schemas.openxmlformats.org/officeDocument/2006/relationships/slideLayout" Target="../slideLayouts/slideLayout125.xml"/><Relationship Id="rId65" Type="http://schemas.openxmlformats.org/officeDocument/2006/relationships/oleObject" Target="../embeddings/oleObject16.bin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slideLayout" Target="../slideLayouts/slideLayout95.xml"/><Relationship Id="rId35" Type="http://schemas.openxmlformats.org/officeDocument/2006/relationships/slideLayout" Target="../slideLayouts/slideLayout100.xml"/><Relationship Id="rId43" Type="http://schemas.openxmlformats.org/officeDocument/2006/relationships/slideLayout" Target="../slideLayouts/slideLayout108.xml"/><Relationship Id="rId48" Type="http://schemas.openxmlformats.org/officeDocument/2006/relationships/slideLayout" Target="../slideLayouts/slideLayout113.xml"/><Relationship Id="rId56" Type="http://schemas.openxmlformats.org/officeDocument/2006/relationships/slideLayout" Target="../slideLayouts/slideLayout121.xml"/><Relationship Id="rId64" Type="http://schemas.openxmlformats.org/officeDocument/2006/relationships/tags" Target="../tags/tag97.xml"/><Relationship Id="rId8" Type="http://schemas.openxmlformats.org/officeDocument/2006/relationships/slideLayout" Target="../slideLayouts/slideLayout73.xml"/><Relationship Id="rId51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33" Type="http://schemas.openxmlformats.org/officeDocument/2006/relationships/slideLayout" Target="../slideLayouts/slideLayout98.xml"/><Relationship Id="rId38" Type="http://schemas.openxmlformats.org/officeDocument/2006/relationships/slideLayout" Target="../slideLayouts/slideLayout103.xml"/><Relationship Id="rId46" Type="http://schemas.openxmlformats.org/officeDocument/2006/relationships/slideLayout" Target="../slideLayouts/slideLayout111.xml"/><Relationship Id="rId59" Type="http://schemas.openxmlformats.org/officeDocument/2006/relationships/slideLayout" Target="../slideLayouts/slideLayout1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5"/>
            </p:custDataLst>
            <p:extLst>
              <p:ext uri="{D42A27DB-BD31-4B8C-83A1-F6EECF244321}">
                <p14:modId xmlns:p14="http://schemas.microsoft.com/office/powerpoint/2010/main" val="31023272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25" name="think-cell Slide" r:id="rId66" imgW="270" imgH="270" progId="TCLayout.ActiveDocument.1">
                  <p:embed/>
                </p:oleObj>
              </mc:Choice>
              <mc:Fallback>
                <p:oleObj name="think-cell Slide" r:id="rId6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83533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5" r:id="rId1"/>
    <p:sldLayoutId id="2147485086" r:id="rId2"/>
    <p:sldLayoutId id="2147485158" r:id="rId3"/>
    <p:sldLayoutId id="2147485113" r:id="rId4"/>
    <p:sldLayoutId id="2147485114" r:id="rId5"/>
    <p:sldLayoutId id="2147485154" r:id="rId6"/>
    <p:sldLayoutId id="2147485162" r:id="rId7"/>
    <p:sldLayoutId id="2147485149" r:id="rId8"/>
    <p:sldLayoutId id="2147485087" r:id="rId9"/>
    <p:sldLayoutId id="2147485112" r:id="rId10"/>
    <p:sldLayoutId id="2147485155" r:id="rId11"/>
    <p:sldLayoutId id="2147485164" r:id="rId12"/>
    <p:sldLayoutId id="2147485109" r:id="rId13"/>
    <p:sldLayoutId id="2147485165" r:id="rId14"/>
    <p:sldLayoutId id="2147485110" r:id="rId15"/>
    <p:sldLayoutId id="2147485166" r:id="rId16"/>
    <p:sldLayoutId id="2147485156" r:id="rId17"/>
    <p:sldLayoutId id="2147485167" r:id="rId18"/>
    <p:sldLayoutId id="2147485108" r:id="rId19"/>
    <p:sldLayoutId id="2147485107" r:id="rId20"/>
    <p:sldLayoutId id="2147485106" r:id="rId21"/>
    <p:sldLayoutId id="2147485090" r:id="rId22"/>
    <p:sldLayoutId id="2147485091" r:id="rId23"/>
    <p:sldLayoutId id="2147485092" r:id="rId24"/>
    <p:sldLayoutId id="2147485161" r:id="rId25"/>
    <p:sldLayoutId id="2147485159" r:id="rId26"/>
    <p:sldLayoutId id="2147485119" r:id="rId27"/>
    <p:sldLayoutId id="2147485137" r:id="rId28"/>
    <p:sldLayoutId id="2147485120" r:id="rId29"/>
    <p:sldLayoutId id="2147485121" r:id="rId30"/>
    <p:sldLayoutId id="2147485141" r:id="rId31"/>
    <p:sldLayoutId id="2147485163" r:id="rId32"/>
    <p:sldLayoutId id="2147485139" r:id="rId33"/>
    <p:sldLayoutId id="2147485140" r:id="rId34"/>
    <p:sldLayoutId id="2147485122" r:id="rId35"/>
    <p:sldLayoutId id="2147485123" r:id="rId36"/>
    <p:sldLayoutId id="2147485151" r:id="rId37"/>
    <p:sldLayoutId id="2147485168" r:id="rId38"/>
    <p:sldLayoutId id="2147485127" r:id="rId39"/>
    <p:sldLayoutId id="2147485169" r:id="rId40"/>
    <p:sldLayoutId id="2147485126" r:id="rId41"/>
    <p:sldLayoutId id="2147485170" r:id="rId42"/>
    <p:sldLayoutId id="2147485153" r:id="rId43"/>
    <p:sldLayoutId id="2147485171" r:id="rId44"/>
    <p:sldLayoutId id="2147485128" r:id="rId45"/>
    <p:sldLayoutId id="2147485129" r:id="rId46"/>
    <p:sldLayoutId id="2147485130" r:id="rId47"/>
    <p:sldLayoutId id="2147485131" r:id="rId48"/>
    <p:sldLayoutId id="2147485145" r:id="rId49"/>
    <p:sldLayoutId id="2147485133" r:id="rId50"/>
    <p:sldLayoutId id="2147485144" r:id="rId51"/>
    <p:sldLayoutId id="2147485160" r:id="rId52"/>
    <p:sldLayoutId id="2147485172" r:id="rId53"/>
    <p:sldLayoutId id="2147485173" r:id="rId54"/>
    <p:sldLayoutId id="2147485174" r:id="rId55"/>
    <p:sldLayoutId id="2147485175" r:id="rId56"/>
    <p:sldLayoutId id="2147485176" r:id="rId57"/>
    <p:sldLayoutId id="2147485177" r:id="rId58"/>
    <p:sldLayoutId id="2147485178" r:id="rId59"/>
    <p:sldLayoutId id="2147485179" r:id="rId60"/>
    <p:sldLayoutId id="2147485180" r:id="rId61"/>
    <p:sldLayoutId id="2147485248" r:id="rId6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 userDrawn="1">
          <p15:clr>
            <a:srgbClr val="F26B43"/>
          </p15:clr>
        </p15:guide>
        <p15:guide id="2" pos="396" userDrawn="1">
          <p15:clr>
            <a:srgbClr val="F26B43"/>
          </p15:clr>
        </p15:guide>
        <p15:guide id="3" pos="7284" userDrawn="1">
          <p15:clr>
            <a:srgbClr val="F26B43"/>
          </p15:clr>
        </p15:guide>
        <p15:guide id="4" orient="horz" pos="388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956475239"/>
              </p:ext>
            </p:ext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9" name="think-cell Slide" r:id="rId35" imgW="270" imgH="270" progId="TCLayout.ActiveDocument.1">
                  <p:embed/>
                </p:oleObj>
              </mc:Choice>
              <mc:Fallback>
                <p:oleObj name="think-cell Slide" r:id="rId3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7"/>
            </p:custDataLst>
          </p:nvPr>
        </p:nvSpPr>
        <p:spPr bwMode="auto">
          <a:xfrm>
            <a:off x="0" y="0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32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11095102" y="1980016"/>
            <a:ext cx="2003754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12">
                <a:solidFill>
                  <a:srgbClr val="808080"/>
                </a:solidFill>
                <a:latin typeface="Arial"/>
              </a:rPr>
              <a:t>Last Modified 25 Mar 2018 14:42 E. Africa Standard Time</a:t>
            </a:r>
            <a:endParaRPr lang="en-US" sz="1632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11069446" y="4197996"/>
            <a:ext cx="2055050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12" dirty="0">
                <a:solidFill>
                  <a:srgbClr val="808080"/>
                </a:solidFill>
                <a:latin typeface="Arial"/>
              </a:rPr>
              <a:t>Printed 1/30/2018 5:47 PM Central America Standard Time</a:t>
            </a:r>
            <a:endParaRPr lang="en-US" sz="1632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33259" y="205712"/>
            <a:ext cx="11725485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 dirty="0"/>
              <a:t>Click to edit Master title style</a:t>
            </a:r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233259" y="33706"/>
            <a:ext cx="501740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16" cap="all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233259" y="566136"/>
            <a:ext cx="11725485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32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5" name="Slide Elements" hidden="1"/>
          <p:cNvGrpSpPr/>
          <p:nvPr/>
        </p:nvGrpSpPr>
        <p:grpSpPr bwMode="auto">
          <a:xfrm>
            <a:off x="233258" y="6440992"/>
            <a:ext cx="9136506" cy="306918"/>
            <a:chOff x="171451" y="6312769"/>
            <a:chExt cx="6715570" cy="300808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171451" y="6312769"/>
              <a:ext cx="6715570" cy="125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90705" indent="-9070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16" dirty="0">
                  <a:solidFill>
                    <a:srgbClr val="80808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auto">
            <a:xfrm>
              <a:off x="171451" y="6488030"/>
              <a:ext cx="6715570" cy="125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388734" indent="-388734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391974" algn="l"/>
                </a:tabLst>
              </a:pPr>
              <a:r>
                <a:rPr lang="en-US" sz="816" dirty="0">
                  <a:solidFill>
                    <a:srgbClr val="808080"/>
                  </a:solidFill>
                </a:rPr>
                <a:t>SOURCE: Source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76208" y="1991016"/>
            <a:ext cx="5853024" cy="125611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6207" y="1270343"/>
            <a:ext cx="5801189" cy="531276"/>
            <a:chOff x="915" y="702"/>
            <a:chExt cx="2686" cy="328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auto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32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32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/>
        </p:nvGrpSpPr>
        <p:grpSpPr bwMode="auto">
          <a:xfrm>
            <a:off x="11475785" y="282835"/>
            <a:ext cx="482953" cy="153247"/>
            <a:chOff x="8385792" y="285750"/>
            <a:chExt cx="354983" cy="150196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auto">
            <a:xfrm>
              <a:off x="8385792" y="285750"/>
              <a:ext cx="354983" cy="1501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816" dirty="0">
                  <a:solidFill>
                    <a:srgbClr val="808080"/>
                  </a:solidFill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auto">
            <a:xfrm>
              <a:off x="8385792" y="285750"/>
              <a:ext cx="0" cy="150196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auto">
            <a:xfrm>
              <a:off x="8385792" y="435946"/>
              <a:ext cx="354983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3" name="doc id" hidden="1"/>
          <p:cNvSpPr>
            <a:spLocks noChangeArrowheads="1"/>
          </p:cNvSpPr>
          <p:nvPr/>
        </p:nvSpPr>
        <p:spPr bwMode="auto">
          <a:xfrm>
            <a:off x="11593259" y="33706"/>
            <a:ext cx="365485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r>
              <a:rPr lang="en-US" sz="816" dirty="0">
                <a:solidFill>
                  <a:srgbClr val="808080"/>
                </a:solidFill>
              </a:rPr>
              <a:t>DOC ID</a:t>
            </a:r>
          </a:p>
        </p:txBody>
      </p:sp>
      <p:grpSp>
        <p:nvGrpSpPr>
          <p:cNvPr id="59" name="LegendLines" hidden="1"/>
          <p:cNvGrpSpPr/>
          <p:nvPr/>
        </p:nvGrpSpPr>
        <p:grpSpPr bwMode="auto">
          <a:xfrm>
            <a:off x="10500654" y="268756"/>
            <a:ext cx="1283938" cy="745579"/>
            <a:chOff x="7607284" y="279400"/>
            <a:chExt cx="943728" cy="730736"/>
          </a:xfrm>
        </p:grpSpPr>
        <p:sp>
          <p:nvSpPr>
            <p:cNvPr id="60" name="LineLegend1"/>
            <p:cNvSpPr>
              <a:spLocks noChangeShapeType="1"/>
            </p:cNvSpPr>
            <p:nvPr/>
          </p:nvSpPr>
          <p:spPr bwMode="auto">
            <a:xfrm>
              <a:off x="7607284" y="3871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24" dirty="0">
                <a:solidFill>
                  <a:srgbClr val="000000"/>
                </a:solidFill>
              </a:endParaRPr>
            </a:p>
          </p:txBody>
        </p:sp>
        <p:sp>
          <p:nvSpPr>
            <p:cNvPr id="61" name="LineLegend2"/>
            <p:cNvSpPr>
              <a:spLocks noChangeShapeType="1"/>
            </p:cNvSpPr>
            <p:nvPr/>
          </p:nvSpPr>
          <p:spPr bwMode="auto">
            <a:xfrm>
              <a:off x="7607284" y="6538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24" dirty="0">
                <a:solidFill>
                  <a:srgbClr val="000000"/>
                </a:solidFill>
              </a:endParaRPr>
            </a:p>
          </p:txBody>
        </p:sp>
        <p:sp>
          <p:nvSpPr>
            <p:cNvPr id="62" name="LineLegend3"/>
            <p:cNvSpPr>
              <a:spLocks noChangeShapeType="1"/>
            </p:cNvSpPr>
            <p:nvPr/>
          </p:nvSpPr>
          <p:spPr bwMode="auto">
            <a:xfrm>
              <a:off x="7607284" y="933223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24" dirty="0">
                <a:solidFill>
                  <a:srgbClr val="000000"/>
                </a:solidFill>
              </a:endParaRPr>
            </a:p>
          </p:txBody>
        </p:sp>
        <p:sp>
          <p:nvSpPr>
            <p:cNvPr id="100" name="Legend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8169259" y="27940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6CB7"/>
                </a:buClr>
              </a:pPr>
              <a:r>
                <a:rPr lang="en-US" sz="1224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01" name="Legend2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169259" y="54610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6CB7"/>
                </a:buClr>
              </a:pPr>
              <a:r>
                <a:rPr lang="en-US" sz="1224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02" name="Legend3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169259" y="825501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6CB7"/>
                </a:buClr>
              </a:pPr>
              <a:r>
                <a:rPr lang="en-US" sz="1224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103" name="LegendBoxes" hidden="1"/>
          <p:cNvGrpSpPr/>
          <p:nvPr/>
        </p:nvGrpSpPr>
        <p:grpSpPr bwMode="auto">
          <a:xfrm>
            <a:off x="10919662" y="268756"/>
            <a:ext cx="864940" cy="1021018"/>
            <a:chOff x="5894005" y="919828"/>
            <a:chExt cx="635753" cy="1000692"/>
          </a:xfrm>
        </p:grpSpPr>
        <p:sp>
          <p:nvSpPr>
            <p:cNvPr id="104" name="RectangleLegend1"/>
            <p:cNvSpPr>
              <a:spLocks noChangeArrowheads="1"/>
            </p:cNvSpPr>
            <p:nvPr/>
          </p:nvSpPr>
          <p:spPr bwMode="auto">
            <a:xfrm>
              <a:off x="5894005" y="947381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24" dirty="0">
                <a:solidFill>
                  <a:srgbClr val="000000"/>
                </a:solidFill>
              </a:endParaRPr>
            </a:p>
          </p:txBody>
        </p:sp>
        <p:sp>
          <p:nvSpPr>
            <p:cNvPr id="105" name="RectangleLegend2"/>
            <p:cNvSpPr>
              <a:spLocks noChangeArrowheads="1"/>
            </p:cNvSpPr>
            <p:nvPr/>
          </p:nvSpPr>
          <p:spPr bwMode="auto">
            <a:xfrm>
              <a:off x="5894005" y="1217256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24" dirty="0">
                <a:solidFill>
                  <a:srgbClr val="000000"/>
                </a:solidFill>
              </a:endParaRPr>
            </a:p>
          </p:txBody>
        </p:sp>
        <p:sp>
          <p:nvSpPr>
            <p:cNvPr id="106" name="RectangleLegend3"/>
            <p:cNvSpPr>
              <a:spLocks noChangeArrowheads="1"/>
            </p:cNvSpPr>
            <p:nvPr/>
          </p:nvSpPr>
          <p:spPr bwMode="auto">
            <a:xfrm>
              <a:off x="5894005" y="148871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24" dirty="0">
                <a:solidFill>
                  <a:srgbClr val="000000"/>
                </a:solidFill>
              </a:endParaRPr>
            </a:p>
          </p:txBody>
        </p:sp>
        <p:sp>
          <p:nvSpPr>
            <p:cNvPr id="107" name="RectangleLegend4"/>
            <p:cNvSpPr>
              <a:spLocks noChangeArrowheads="1"/>
            </p:cNvSpPr>
            <p:nvPr/>
          </p:nvSpPr>
          <p:spPr bwMode="auto">
            <a:xfrm>
              <a:off x="5894005" y="1760182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24" dirty="0">
                <a:solidFill>
                  <a:srgbClr val="000000"/>
                </a:solidFill>
              </a:endParaRPr>
            </a:p>
          </p:txBody>
        </p:sp>
        <p:sp>
          <p:nvSpPr>
            <p:cNvPr id="108" name="Legend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148005" y="919828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6CB7"/>
                </a:buClr>
              </a:pPr>
              <a:r>
                <a:rPr lang="en-US" sz="1224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09" name="Legend2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148005" y="1189703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6CB7"/>
                </a:buClr>
              </a:pPr>
              <a:r>
                <a:rPr lang="en-US" sz="1224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10" name="Legend3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148005" y="1461166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6CB7"/>
                </a:buClr>
              </a:pPr>
              <a:r>
                <a:rPr lang="en-US" sz="1224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11" name="Legend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148005" y="1732629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6CB7"/>
                </a:buClr>
              </a:pPr>
              <a:r>
                <a:rPr lang="en-US" sz="1224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/>
        </p:nvGrpSpPr>
        <p:grpSpPr bwMode="auto">
          <a:xfrm>
            <a:off x="10828950" y="268757"/>
            <a:ext cx="955651" cy="1340748"/>
            <a:chOff x="5894005" y="2695123"/>
            <a:chExt cx="702428" cy="1314057"/>
          </a:xfrm>
        </p:grpSpPr>
        <p:grpSp>
          <p:nvGrpSpPr>
            <p:cNvPr id="113" name="MoonLegend1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5894005" y="2695123"/>
              <a:ext cx="209550" cy="209551"/>
              <a:chOff x="4533" y="183"/>
              <a:chExt cx="144" cy="144"/>
            </a:xfrm>
          </p:grpSpPr>
          <p:sp>
            <p:nvSpPr>
              <p:cNvPr id="131" name="Oval 130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Arc 131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24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4" name="MoonLegend2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129" name="Oval 4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694" y="2051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Arc 42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694" y="2051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24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5" name="MoonLegend4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127" name="Oval 47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20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Arc 48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20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24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6" name="MoonLegend5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125" name="Oval 50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44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Oval 5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447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24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7" name="MoonLegend3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123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20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20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24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8" name="Legend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214680" y="2696542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6CB7"/>
                </a:buClr>
              </a:pPr>
              <a:r>
                <a:rPr lang="en-US" sz="1224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19" name="Legend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214680" y="2974156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6CB7"/>
                </a:buClr>
              </a:pPr>
              <a:r>
                <a:rPr lang="en-US" sz="1224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20" name="Legend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214680" y="3248596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6CB7"/>
                </a:buClr>
              </a:pPr>
              <a:r>
                <a:rPr lang="en-US" sz="1224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21" name="Legend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214680" y="3521448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6CB7"/>
                </a:buClr>
              </a:pPr>
              <a:r>
                <a:rPr lang="en-US" sz="1224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22" name="Legend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214680" y="3796682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6CB7"/>
                </a:buClr>
              </a:pPr>
              <a:r>
                <a:rPr lang="en-US" sz="1224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sp>
        <p:nvSpPr>
          <p:cNvPr id="63" name="Slide Number"/>
          <p:cNvSpPr txBox="1">
            <a:spLocks/>
          </p:cNvSpPr>
          <p:nvPr/>
        </p:nvSpPr>
        <p:spPr bwMode="auto">
          <a:xfrm>
            <a:off x="11830503" y="6622364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816" smtClean="0">
                <a:solidFill>
                  <a:srgbClr val="80808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816" dirty="0">
              <a:solidFill>
                <a:srgbClr val="808080"/>
              </a:solidFill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ED20D602-92AA-4DC7-B871-D4607191529A}"/>
              </a:ext>
            </a:extLst>
          </p:cNvPr>
          <p:cNvPicPr/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9588476" y="6455955"/>
            <a:ext cx="1837897" cy="28023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Rectangle 64"/>
          <p:cNvSpPr/>
          <p:nvPr/>
        </p:nvSpPr>
        <p:spPr bwMode="ltGray">
          <a:xfrm>
            <a:off x="0" y="6811353"/>
            <a:ext cx="12192000" cy="46648"/>
          </a:xfrm>
          <a:prstGeom prst="rect">
            <a:avLst/>
          </a:prstGeom>
          <a:solidFill>
            <a:srgbClr val="006CB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3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2" r:id="rId1"/>
    <p:sldLayoutId id="2147485183" r:id="rId2"/>
    <p:sldLayoutId id="2147485184" r:id="rId3"/>
  </p:sldLayoutIdLst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2041" b="0" baseline="0">
          <a:solidFill>
            <a:schemeClr val="accent4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632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32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32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32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4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96" name="think-cell Slide" r:id="rId65" imgW="270" imgH="270" progId="TCLayout.ActiveDocument.1">
                  <p:embed/>
                </p:oleObj>
              </mc:Choice>
              <mc:Fallback>
                <p:oleObj name="think-cell Slide" r:id="rId6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308475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6" r:id="rId1"/>
    <p:sldLayoutId id="2147485187" r:id="rId2"/>
    <p:sldLayoutId id="2147485188" r:id="rId3"/>
    <p:sldLayoutId id="2147485189" r:id="rId4"/>
    <p:sldLayoutId id="2147485190" r:id="rId5"/>
    <p:sldLayoutId id="2147485191" r:id="rId6"/>
    <p:sldLayoutId id="2147485192" r:id="rId7"/>
    <p:sldLayoutId id="2147485193" r:id="rId8"/>
    <p:sldLayoutId id="2147485194" r:id="rId9"/>
    <p:sldLayoutId id="2147485195" r:id="rId10"/>
    <p:sldLayoutId id="2147485196" r:id="rId11"/>
    <p:sldLayoutId id="2147485197" r:id="rId12"/>
    <p:sldLayoutId id="2147485198" r:id="rId13"/>
    <p:sldLayoutId id="2147485199" r:id="rId14"/>
    <p:sldLayoutId id="2147485200" r:id="rId15"/>
    <p:sldLayoutId id="2147485201" r:id="rId16"/>
    <p:sldLayoutId id="2147485202" r:id="rId17"/>
    <p:sldLayoutId id="2147485203" r:id="rId18"/>
    <p:sldLayoutId id="2147485204" r:id="rId19"/>
    <p:sldLayoutId id="2147485205" r:id="rId20"/>
    <p:sldLayoutId id="2147485206" r:id="rId21"/>
    <p:sldLayoutId id="2147485207" r:id="rId22"/>
    <p:sldLayoutId id="2147485208" r:id="rId23"/>
    <p:sldLayoutId id="2147485209" r:id="rId24"/>
    <p:sldLayoutId id="2147485210" r:id="rId25"/>
    <p:sldLayoutId id="2147485211" r:id="rId26"/>
    <p:sldLayoutId id="2147485212" r:id="rId27"/>
    <p:sldLayoutId id="2147485213" r:id="rId28"/>
    <p:sldLayoutId id="2147485214" r:id="rId29"/>
    <p:sldLayoutId id="2147485215" r:id="rId30"/>
    <p:sldLayoutId id="2147485216" r:id="rId31"/>
    <p:sldLayoutId id="2147485217" r:id="rId32"/>
    <p:sldLayoutId id="2147485218" r:id="rId33"/>
    <p:sldLayoutId id="2147485219" r:id="rId34"/>
    <p:sldLayoutId id="2147485220" r:id="rId35"/>
    <p:sldLayoutId id="2147485221" r:id="rId36"/>
    <p:sldLayoutId id="2147485222" r:id="rId37"/>
    <p:sldLayoutId id="2147485223" r:id="rId38"/>
    <p:sldLayoutId id="2147485224" r:id="rId39"/>
    <p:sldLayoutId id="2147485225" r:id="rId40"/>
    <p:sldLayoutId id="2147485226" r:id="rId41"/>
    <p:sldLayoutId id="2147485227" r:id="rId42"/>
    <p:sldLayoutId id="2147485228" r:id="rId43"/>
    <p:sldLayoutId id="2147485229" r:id="rId44"/>
    <p:sldLayoutId id="2147485230" r:id="rId45"/>
    <p:sldLayoutId id="2147485231" r:id="rId46"/>
    <p:sldLayoutId id="2147485232" r:id="rId47"/>
    <p:sldLayoutId id="2147485233" r:id="rId48"/>
    <p:sldLayoutId id="2147485234" r:id="rId49"/>
    <p:sldLayoutId id="2147485235" r:id="rId50"/>
    <p:sldLayoutId id="2147485236" r:id="rId51"/>
    <p:sldLayoutId id="2147485237" r:id="rId52"/>
    <p:sldLayoutId id="2147485238" r:id="rId53"/>
    <p:sldLayoutId id="2147485239" r:id="rId54"/>
    <p:sldLayoutId id="2147485240" r:id="rId55"/>
    <p:sldLayoutId id="2147485241" r:id="rId56"/>
    <p:sldLayoutId id="2147485242" r:id="rId57"/>
    <p:sldLayoutId id="2147485243" r:id="rId58"/>
    <p:sldLayoutId id="2147485244" r:id="rId59"/>
    <p:sldLayoutId id="2147485245" r:id="rId60"/>
    <p:sldLayoutId id="2147485246" r:id="rId6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7" Type="http://schemas.openxmlformats.org/officeDocument/2006/relationships/image" Target="../media/image17.emf"/><Relationship Id="rId2" Type="http://schemas.openxmlformats.org/officeDocument/2006/relationships/tags" Target="../tags/tag160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7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856" y="1964129"/>
            <a:ext cx="3394198" cy="2348097"/>
          </a:xfrm>
        </p:spPr>
        <p:txBody>
          <a:bodyPr/>
          <a:lstStyle/>
          <a:p>
            <a:pPr algn="ctr"/>
            <a:r>
              <a:rPr lang="en-US" sz="4400" b="1" dirty="0" smtClean="0"/>
              <a:t>Presentation by the Government of Rwanda</a:t>
            </a:r>
            <a:endParaRPr lang="en-US" sz="4400" b="1" dirty="0"/>
          </a:p>
        </p:txBody>
      </p:sp>
      <p:pic>
        <p:nvPicPr>
          <p:cNvPr id="3" name="Picture 2" descr="File:Flag-map of &lt;strong&gt;Rwanda&lt;/strong&gt;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379" y="166254"/>
            <a:ext cx="78224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4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2486526"/>
            <a:ext cx="10933200" cy="2946357"/>
          </a:xfrm>
        </p:spPr>
        <p:txBody>
          <a:bodyPr anchor="t"/>
          <a:lstStyle/>
          <a:p>
            <a:r>
              <a:rPr lang="en-US" dirty="0">
                <a:solidFill>
                  <a:srgbClr val="FFFFFF"/>
                </a:solidFill>
                <a:latin typeface="Trebuchet MS" panose="020B0603020202020204" pitchFamily="34" charset="0"/>
              </a:rPr>
              <a:t>Nurture and accelerate Rwanda’s innovation ecosystem to become a </a:t>
            </a:r>
            <a:r>
              <a:rPr lang="en-US" dirty="0">
                <a:solidFill>
                  <a:srgbClr val="F99D1C"/>
                </a:solidFill>
                <a:latin typeface="Trebuchet MS" panose="020B0603020202020204" pitchFamily="34" charset="0"/>
              </a:rPr>
              <a:t>pan-African innovation hub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479611" y="374910"/>
            <a:ext cx="7858657" cy="5275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None/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GB" sz="3000" dirty="0"/>
              <a:t>Kigali Innovation City (KIC) Mission</a:t>
            </a:r>
          </a:p>
        </p:txBody>
      </p:sp>
    </p:spTree>
    <p:extLst>
      <p:ext uri="{BB962C8B-B14F-4D97-AF65-F5344CB8AC3E}">
        <p14:creationId xmlns:p14="http://schemas.microsoft.com/office/powerpoint/2010/main" val="19476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29" name="think-cell Slide" r:id="rId6" imgW="471" imgH="472" progId="TCLayout.ActiveDocument.1">
                  <p:embed/>
                </p:oleObj>
              </mc:Choice>
              <mc:Fallback>
                <p:oleObj name="think-cell Slide" r:id="rId6" imgW="471" imgH="47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KIC</a:t>
            </a:r>
            <a:r>
              <a:rPr lang="en-US" dirty="0"/>
              <a:t> </a:t>
            </a:r>
            <a:r>
              <a:rPr lang="en-US" dirty="0">
                <a:solidFill>
                  <a:srgbClr val="F99D1C"/>
                </a:solidFill>
              </a:rPr>
              <a:t>value </a:t>
            </a:r>
            <a:r>
              <a:rPr lang="en-US" dirty="0"/>
              <a:t>proposition…</a:t>
            </a:r>
          </a:p>
        </p:txBody>
      </p:sp>
      <p:sp>
        <p:nvSpPr>
          <p:cNvPr id="2" name="NavigationTriangle"/>
          <p:cNvSpPr/>
          <p:nvPr/>
        </p:nvSpPr>
        <p:spPr>
          <a:xfrm rot="16200000">
            <a:off x="11116165" y="-21446"/>
            <a:ext cx="1054387" cy="1097280"/>
          </a:xfrm>
          <a:prstGeom prst="triangle">
            <a:avLst>
              <a:gd name="adj" fmla="val 100000"/>
            </a:avLst>
          </a:prstGeom>
          <a:solidFill>
            <a:schemeClr val="bg1">
              <a:lumMod val="10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 dirty="0" err="1">
              <a:solidFill>
                <a:srgbClr val="FFFFFF"/>
              </a:solidFill>
            </a:endParaRPr>
          </a:p>
        </p:txBody>
      </p:sp>
      <p:grpSp>
        <p:nvGrpSpPr>
          <p:cNvPr id="8" name="NavigationIcon"/>
          <p:cNvGrpSpPr>
            <a:grpSpLocks noChangeAspect="1"/>
          </p:cNvGrpSpPr>
          <p:nvPr/>
        </p:nvGrpSpPr>
        <p:grpSpPr>
          <a:xfrm>
            <a:off x="11700326" y="132877"/>
            <a:ext cx="346196" cy="365760"/>
            <a:chOff x="5577973" y="2880027"/>
            <a:chExt cx="1037330" cy="1095951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920776" y="3745319"/>
              <a:ext cx="1275" cy="1274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10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solidFill>
                  <a:schemeClr val="bg1">
                    <a:lumMod val="100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5741850" y="2880027"/>
              <a:ext cx="687532" cy="1095951"/>
            </a:xfrm>
            <a:custGeom>
              <a:avLst/>
              <a:gdLst>
                <a:gd name="connsiteX0" fmla="*/ 11985 w 687532"/>
                <a:gd name="connsiteY0" fmla="*/ 667765 h 1095951"/>
                <a:gd name="connsiteX1" fmla="*/ 50545 w 687532"/>
                <a:gd name="connsiteY1" fmla="*/ 674188 h 1095951"/>
                <a:gd name="connsiteX2" fmla="*/ 169794 w 687532"/>
                <a:gd name="connsiteY2" fmla="*/ 856167 h 1095951"/>
                <a:gd name="connsiteX3" fmla="*/ 179791 w 687532"/>
                <a:gd name="connsiteY3" fmla="*/ 863303 h 1095951"/>
                <a:gd name="connsiteX4" fmla="*/ 179791 w 687532"/>
                <a:gd name="connsiteY4" fmla="*/ 866158 h 1095951"/>
                <a:gd name="connsiteX5" fmla="*/ 179791 w 687532"/>
                <a:gd name="connsiteY5" fmla="*/ 1019591 h 1095951"/>
                <a:gd name="connsiteX6" fmla="*/ 418291 w 687532"/>
                <a:gd name="connsiteY6" fmla="*/ 1060269 h 1095951"/>
                <a:gd name="connsiteX7" fmla="*/ 418291 w 687532"/>
                <a:gd name="connsiteY7" fmla="*/ 937522 h 1095951"/>
                <a:gd name="connsiteX8" fmla="*/ 424004 w 687532"/>
                <a:gd name="connsiteY8" fmla="*/ 924677 h 1095951"/>
                <a:gd name="connsiteX9" fmla="*/ 438285 w 687532"/>
                <a:gd name="connsiteY9" fmla="*/ 920395 h 1095951"/>
                <a:gd name="connsiteX10" fmla="*/ 578243 w 687532"/>
                <a:gd name="connsiteY10" fmla="*/ 918968 h 1095951"/>
                <a:gd name="connsiteX11" fmla="*/ 583956 w 687532"/>
                <a:gd name="connsiteY11" fmla="*/ 869726 h 1095951"/>
                <a:gd name="connsiteX12" fmla="*/ 584670 w 687532"/>
                <a:gd name="connsiteY12" fmla="*/ 864017 h 1095951"/>
                <a:gd name="connsiteX13" fmla="*/ 578243 w 687532"/>
                <a:gd name="connsiteY13" fmla="*/ 755543 h 1095951"/>
                <a:gd name="connsiteX14" fmla="*/ 583241 w 687532"/>
                <a:gd name="connsiteY14" fmla="*/ 741270 h 1095951"/>
                <a:gd name="connsiteX15" fmla="*/ 596809 w 687532"/>
                <a:gd name="connsiteY15" fmla="*/ 735561 h 1095951"/>
                <a:gd name="connsiteX16" fmla="*/ 651792 w 687532"/>
                <a:gd name="connsiteY16" fmla="*/ 722716 h 1095951"/>
                <a:gd name="connsiteX17" fmla="*/ 627514 w 687532"/>
                <a:gd name="connsiteY17" fmla="*/ 692743 h 1095951"/>
                <a:gd name="connsiteX18" fmla="*/ 621087 w 687532"/>
                <a:gd name="connsiteY18" fmla="*/ 685606 h 1095951"/>
                <a:gd name="connsiteX19" fmla="*/ 616803 w 687532"/>
                <a:gd name="connsiteY19" fmla="*/ 679897 h 1095951"/>
                <a:gd name="connsiteX20" fmla="*/ 658219 w 687532"/>
                <a:gd name="connsiteY20" fmla="*/ 674188 h 1095951"/>
                <a:gd name="connsiteX21" fmla="*/ 686068 w 687532"/>
                <a:gd name="connsiteY21" fmla="*/ 731993 h 1095951"/>
                <a:gd name="connsiteX22" fmla="*/ 614661 w 687532"/>
                <a:gd name="connsiteY22" fmla="*/ 771243 h 1095951"/>
                <a:gd name="connsiteX23" fmla="*/ 618231 w 687532"/>
                <a:gd name="connsiteY23" fmla="*/ 866158 h 1095951"/>
                <a:gd name="connsiteX24" fmla="*/ 618231 w 687532"/>
                <a:gd name="connsiteY24" fmla="*/ 871867 h 1095951"/>
                <a:gd name="connsiteX25" fmla="*/ 594667 w 687532"/>
                <a:gd name="connsiteY25" fmla="*/ 948941 h 1095951"/>
                <a:gd name="connsiteX26" fmla="*/ 453281 w 687532"/>
                <a:gd name="connsiteY26" fmla="*/ 957504 h 1095951"/>
                <a:gd name="connsiteX27" fmla="*/ 453281 w 687532"/>
                <a:gd name="connsiteY27" fmla="*/ 1078110 h 1095951"/>
                <a:gd name="connsiteX28" fmla="*/ 435429 w 687532"/>
                <a:gd name="connsiteY28" fmla="*/ 1095951 h 1095951"/>
                <a:gd name="connsiteX29" fmla="*/ 434715 w 687532"/>
                <a:gd name="connsiteY29" fmla="*/ 1095951 h 1095951"/>
                <a:gd name="connsiteX30" fmla="*/ 156227 w 687532"/>
                <a:gd name="connsiteY30" fmla="*/ 1046710 h 1095951"/>
                <a:gd name="connsiteX31" fmla="*/ 144802 w 687532"/>
                <a:gd name="connsiteY31" fmla="*/ 1031010 h 1095951"/>
                <a:gd name="connsiteX32" fmla="*/ 144802 w 687532"/>
                <a:gd name="connsiteY32" fmla="*/ 881144 h 1095951"/>
                <a:gd name="connsiteX33" fmla="*/ 11985 w 687532"/>
                <a:gd name="connsiteY33" fmla="*/ 667765 h 1095951"/>
                <a:gd name="connsiteX34" fmla="*/ 17320 w 687532"/>
                <a:gd name="connsiteY34" fmla="*/ 497001 h 1095951"/>
                <a:gd name="connsiteX35" fmla="*/ 55313 w 687532"/>
                <a:gd name="connsiteY35" fmla="*/ 497001 h 1095951"/>
                <a:gd name="connsiteX36" fmla="*/ 37392 w 687532"/>
                <a:gd name="connsiteY36" fmla="*/ 618065 h 1095951"/>
                <a:gd name="connsiteX37" fmla="*/ 833 w 687532"/>
                <a:gd name="connsiteY37" fmla="*/ 610902 h 1095951"/>
                <a:gd name="connsiteX38" fmla="*/ 17320 w 687532"/>
                <a:gd name="connsiteY38" fmla="*/ 497001 h 1095951"/>
                <a:gd name="connsiteX39" fmla="*/ 516632 w 687532"/>
                <a:gd name="connsiteY39" fmla="*/ 414168 h 1095951"/>
                <a:gd name="connsiteX40" fmla="*/ 599298 w 687532"/>
                <a:gd name="connsiteY40" fmla="*/ 414168 h 1095951"/>
                <a:gd name="connsiteX41" fmla="*/ 599298 w 687532"/>
                <a:gd name="connsiteY41" fmla="*/ 493589 h 1095951"/>
                <a:gd name="connsiteX42" fmla="*/ 604999 w 687532"/>
                <a:gd name="connsiteY42" fmla="*/ 528649 h 1095951"/>
                <a:gd name="connsiteX43" fmla="*/ 612838 w 687532"/>
                <a:gd name="connsiteY43" fmla="*/ 576588 h 1095951"/>
                <a:gd name="connsiteX44" fmla="*/ 616402 w 687532"/>
                <a:gd name="connsiteY44" fmla="*/ 603777 h 1095951"/>
                <a:gd name="connsiteX45" fmla="*/ 624953 w 687532"/>
                <a:gd name="connsiteY45" fmla="*/ 625242 h 1095951"/>
                <a:gd name="connsiteX46" fmla="*/ 589321 w 687532"/>
                <a:gd name="connsiteY46" fmla="*/ 629535 h 1095951"/>
                <a:gd name="connsiteX47" fmla="*/ 588609 w 687532"/>
                <a:gd name="connsiteY47" fmla="*/ 629535 h 1095951"/>
                <a:gd name="connsiteX48" fmla="*/ 583620 w 687532"/>
                <a:gd name="connsiteY48" fmla="*/ 615941 h 1095951"/>
                <a:gd name="connsiteX49" fmla="*/ 577919 w 687532"/>
                <a:gd name="connsiteY49" fmla="*/ 578734 h 1095951"/>
                <a:gd name="connsiteX50" fmla="*/ 572218 w 687532"/>
                <a:gd name="connsiteY50" fmla="*/ 539382 h 1095951"/>
                <a:gd name="connsiteX51" fmla="*/ 564379 w 687532"/>
                <a:gd name="connsiteY51" fmla="*/ 497167 h 1095951"/>
                <a:gd name="connsiteX52" fmla="*/ 516632 w 687532"/>
                <a:gd name="connsiteY52" fmla="*/ 497167 h 1095951"/>
                <a:gd name="connsiteX53" fmla="*/ 516632 w 687532"/>
                <a:gd name="connsiteY53" fmla="*/ 414168 h 1095951"/>
                <a:gd name="connsiteX54" fmla="*/ 350965 w 687532"/>
                <a:gd name="connsiteY54" fmla="*/ 414168 h 1095951"/>
                <a:gd name="connsiteX55" fmla="*/ 433799 w 687532"/>
                <a:gd name="connsiteY55" fmla="*/ 414168 h 1095951"/>
                <a:gd name="connsiteX56" fmla="*/ 433799 w 687532"/>
                <a:gd name="connsiteY56" fmla="*/ 497001 h 1095951"/>
                <a:gd name="connsiteX57" fmla="*/ 350965 w 687532"/>
                <a:gd name="connsiteY57" fmla="*/ 497001 h 1095951"/>
                <a:gd name="connsiteX58" fmla="*/ 268131 w 687532"/>
                <a:gd name="connsiteY58" fmla="*/ 331334 h 1095951"/>
                <a:gd name="connsiteX59" fmla="*/ 350965 w 687532"/>
                <a:gd name="connsiteY59" fmla="*/ 331334 h 1095951"/>
                <a:gd name="connsiteX60" fmla="*/ 350965 w 687532"/>
                <a:gd name="connsiteY60" fmla="*/ 414167 h 1095951"/>
                <a:gd name="connsiteX61" fmla="*/ 268131 w 687532"/>
                <a:gd name="connsiteY61" fmla="*/ 414167 h 1095951"/>
                <a:gd name="connsiteX62" fmla="*/ 102464 w 687532"/>
                <a:gd name="connsiteY62" fmla="*/ 331334 h 1095951"/>
                <a:gd name="connsiteX63" fmla="*/ 185298 w 687532"/>
                <a:gd name="connsiteY63" fmla="*/ 331334 h 1095951"/>
                <a:gd name="connsiteX64" fmla="*/ 185298 w 687532"/>
                <a:gd name="connsiteY64" fmla="*/ 414167 h 1095951"/>
                <a:gd name="connsiteX65" fmla="*/ 102464 w 687532"/>
                <a:gd name="connsiteY65" fmla="*/ 414167 h 1095951"/>
                <a:gd name="connsiteX66" fmla="*/ 516632 w 687532"/>
                <a:gd name="connsiteY66" fmla="*/ 248501 h 1095951"/>
                <a:gd name="connsiteX67" fmla="*/ 599466 w 687532"/>
                <a:gd name="connsiteY67" fmla="*/ 248501 h 1095951"/>
                <a:gd name="connsiteX68" fmla="*/ 599466 w 687532"/>
                <a:gd name="connsiteY68" fmla="*/ 331334 h 1095951"/>
                <a:gd name="connsiteX69" fmla="*/ 516632 w 687532"/>
                <a:gd name="connsiteY69" fmla="*/ 331334 h 1095951"/>
                <a:gd name="connsiteX70" fmla="*/ 268131 w 687532"/>
                <a:gd name="connsiteY70" fmla="*/ 165667 h 1095951"/>
                <a:gd name="connsiteX71" fmla="*/ 350965 w 687532"/>
                <a:gd name="connsiteY71" fmla="*/ 165667 h 1095951"/>
                <a:gd name="connsiteX72" fmla="*/ 350965 w 687532"/>
                <a:gd name="connsiteY72" fmla="*/ 248500 h 1095951"/>
                <a:gd name="connsiteX73" fmla="*/ 268131 w 687532"/>
                <a:gd name="connsiteY73" fmla="*/ 248500 h 1095951"/>
                <a:gd name="connsiteX74" fmla="*/ 268131 w 687532"/>
                <a:gd name="connsiteY74" fmla="*/ 0 h 1095951"/>
                <a:gd name="connsiteX75" fmla="*/ 350965 w 687532"/>
                <a:gd name="connsiteY75" fmla="*/ 0 h 1095951"/>
                <a:gd name="connsiteX76" fmla="*/ 350965 w 687532"/>
                <a:gd name="connsiteY76" fmla="*/ 82833 h 1095951"/>
                <a:gd name="connsiteX77" fmla="*/ 268131 w 687532"/>
                <a:gd name="connsiteY77" fmla="*/ 82833 h 1095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87532" h="1095951">
                  <a:moveTo>
                    <a:pt x="11985" y="667765"/>
                  </a:moveTo>
                  <a:cubicBezTo>
                    <a:pt x="24124" y="669906"/>
                    <a:pt x="36977" y="672047"/>
                    <a:pt x="50545" y="674188"/>
                  </a:cubicBezTo>
                  <a:cubicBezTo>
                    <a:pt x="79107" y="759111"/>
                    <a:pt x="141946" y="828335"/>
                    <a:pt x="169794" y="856167"/>
                  </a:cubicBezTo>
                  <a:cubicBezTo>
                    <a:pt x="173365" y="859022"/>
                    <a:pt x="176935" y="861876"/>
                    <a:pt x="179791" y="863303"/>
                  </a:cubicBezTo>
                  <a:cubicBezTo>
                    <a:pt x="179791" y="863303"/>
                    <a:pt x="179791" y="864731"/>
                    <a:pt x="179791" y="866158"/>
                  </a:cubicBezTo>
                  <a:cubicBezTo>
                    <a:pt x="179791" y="879717"/>
                    <a:pt x="179791" y="941091"/>
                    <a:pt x="179791" y="1019591"/>
                  </a:cubicBezTo>
                  <a:cubicBezTo>
                    <a:pt x="267622" y="1052419"/>
                    <a:pt x="376161" y="1058842"/>
                    <a:pt x="418291" y="1060269"/>
                  </a:cubicBezTo>
                  <a:cubicBezTo>
                    <a:pt x="418291" y="1060269"/>
                    <a:pt x="418291" y="1060269"/>
                    <a:pt x="418291" y="937522"/>
                  </a:cubicBezTo>
                  <a:cubicBezTo>
                    <a:pt x="418291" y="933240"/>
                    <a:pt x="419719" y="928245"/>
                    <a:pt x="424004" y="924677"/>
                  </a:cubicBezTo>
                  <a:cubicBezTo>
                    <a:pt x="427574" y="921109"/>
                    <a:pt x="432573" y="919681"/>
                    <a:pt x="438285" y="920395"/>
                  </a:cubicBezTo>
                  <a:cubicBezTo>
                    <a:pt x="514691" y="930386"/>
                    <a:pt x="566104" y="922536"/>
                    <a:pt x="578243" y="918968"/>
                  </a:cubicBezTo>
                  <a:cubicBezTo>
                    <a:pt x="581099" y="912545"/>
                    <a:pt x="581813" y="889708"/>
                    <a:pt x="583956" y="869726"/>
                  </a:cubicBezTo>
                  <a:cubicBezTo>
                    <a:pt x="583956" y="869726"/>
                    <a:pt x="583956" y="869726"/>
                    <a:pt x="584670" y="864017"/>
                  </a:cubicBezTo>
                  <a:cubicBezTo>
                    <a:pt x="586812" y="826908"/>
                    <a:pt x="578243" y="755543"/>
                    <a:pt x="578243" y="755543"/>
                  </a:cubicBezTo>
                  <a:cubicBezTo>
                    <a:pt x="577529" y="749834"/>
                    <a:pt x="578957" y="744125"/>
                    <a:pt x="583241" y="741270"/>
                  </a:cubicBezTo>
                  <a:cubicBezTo>
                    <a:pt x="586098" y="737702"/>
                    <a:pt x="591810" y="734848"/>
                    <a:pt x="596809" y="735561"/>
                  </a:cubicBezTo>
                  <a:cubicBezTo>
                    <a:pt x="631798" y="739129"/>
                    <a:pt x="647508" y="729852"/>
                    <a:pt x="651792" y="722716"/>
                  </a:cubicBezTo>
                  <a:cubicBezTo>
                    <a:pt x="648936" y="715579"/>
                    <a:pt x="634655" y="700593"/>
                    <a:pt x="627514" y="692743"/>
                  </a:cubicBezTo>
                  <a:cubicBezTo>
                    <a:pt x="625372" y="690602"/>
                    <a:pt x="623229" y="687747"/>
                    <a:pt x="621087" y="685606"/>
                  </a:cubicBezTo>
                  <a:cubicBezTo>
                    <a:pt x="619659" y="684179"/>
                    <a:pt x="618231" y="682038"/>
                    <a:pt x="616803" y="679897"/>
                  </a:cubicBezTo>
                  <a:cubicBezTo>
                    <a:pt x="631084" y="678470"/>
                    <a:pt x="644652" y="676329"/>
                    <a:pt x="658219" y="674188"/>
                  </a:cubicBezTo>
                  <a:cubicBezTo>
                    <a:pt x="676785" y="694170"/>
                    <a:pt x="692494" y="714152"/>
                    <a:pt x="686068" y="731993"/>
                  </a:cubicBezTo>
                  <a:cubicBezTo>
                    <a:pt x="682497" y="741270"/>
                    <a:pt x="668216" y="769816"/>
                    <a:pt x="614661" y="771243"/>
                  </a:cubicBezTo>
                  <a:cubicBezTo>
                    <a:pt x="616803" y="795507"/>
                    <a:pt x="621087" y="839040"/>
                    <a:pt x="618231" y="866158"/>
                  </a:cubicBezTo>
                  <a:cubicBezTo>
                    <a:pt x="618231" y="866158"/>
                    <a:pt x="618231" y="866158"/>
                    <a:pt x="618231" y="871867"/>
                  </a:cubicBezTo>
                  <a:cubicBezTo>
                    <a:pt x="615375" y="914686"/>
                    <a:pt x="613946" y="938950"/>
                    <a:pt x="594667" y="948941"/>
                  </a:cubicBezTo>
                  <a:cubicBezTo>
                    <a:pt x="579671" y="957504"/>
                    <a:pt x="525402" y="964641"/>
                    <a:pt x="453281" y="957504"/>
                  </a:cubicBezTo>
                  <a:cubicBezTo>
                    <a:pt x="453281" y="957504"/>
                    <a:pt x="453281" y="957504"/>
                    <a:pt x="453281" y="1078110"/>
                  </a:cubicBezTo>
                  <a:cubicBezTo>
                    <a:pt x="453281" y="1088101"/>
                    <a:pt x="445426" y="1094524"/>
                    <a:pt x="435429" y="1095951"/>
                  </a:cubicBezTo>
                  <a:cubicBezTo>
                    <a:pt x="435429" y="1095951"/>
                    <a:pt x="435429" y="1095951"/>
                    <a:pt x="434715" y="1095951"/>
                  </a:cubicBezTo>
                  <a:cubicBezTo>
                    <a:pt x="423290" y="1095951"/>
                    <a:pt x="272621" y="1093810"/>
                    <a:pt x="156227" y="1046710"/>
                  </a:cubicBezTo>
                  <a:cubicBezTo>
                    <a:pt x="149086" y="1044569"/>
                    <a:pt x="144802" y="1038146"/>
                    <a:pt x="144802" y="1031010"/>
                  </a:cubicBezTo>
                  <a:cubicBezTo>
                    <a:pt x="144802" y="1031010"/>
                    <a:pt x="144802" y="978200"/>
                    <a:pt x="144802" y="881144"/>
                  </a:cubicBezTo>
                  <a:cubicBezTo>
                    <a:pt x="114097" y="849744"/>
                    <a:pt x="40548" y="768389"/>
                    <a:pt x="11985" y="667765"/>
                  </a:cubicBezTo>
                  <a:close/>
                  <a:moveTo>
                    <a:pt x="17320" y="497001"/>
                  </a:moveTo>
                  <a:cubicBezTo>
                    <a:pt x="17320" y="497001"/>
                    <a:pt x="17320" y="497001"/>
                    <a:pt x="55313" y="497001"/>
                  </a:cubicBezTo>
                  <a:cubicBezTo>
                    <a:pt x="36675" y="537833"/>
                    <a:pt x="33091" y="578666"/>
                    <a:pt x="37392" y="618065"/>
                  </a:cubicBezTo>
                  <a:cubicBezTo>
                    <a:pt x="24489" y="615916"/>
                    <a:pt x="12303" y="613051"/>
                    <a:pt x="833" y="610902"/>
                  </a:cubicBezTo>
                  <a:cubicBezTo>
                    <a:pt x="-2034" y="574367"/>
                    <a:pt x="2267" y="535684"/>
                    <a:pt x="17320" y="497001"/>
                  </a:cubicBezTo>
                  <a:close/>
                  <a:moveTo>
                    <a:pt x="516632" y="414168"/>
                  </a:moveTo>
                  <a:cubicBezTo>
                    <a:pt x="516632" y="414168"/>
                    <a:pt x="516632" y="414168"/>
                    <a:pt x="599298" y="414168"/>
                  </a:cubicBezTo>
                  <a:cubicBezTo>
                    <a:pt x="599298" y="414168"/>
                    <a:pt x="599298" y="414168"/>
                    <a:pt x="599298" y="493589"/>
                  </a:cubicBezTo>
                  <a:cubicBezTo>
                    <a:pt x="600011" y="506468"/>
                    <a:pt x="601436" y="519347"/>
                    <a:pt x="604999" y="528649"/>
                  </a:cubicBezTo>
                  <a:cubicBezTo>
                    <a:pt x="609275" y="543675"/>
                    <a:pt x="611413" y="560847"/>
                    <a:pt x="612838" y="576588"/>
                  </a:cubicBezTo>
                  <a:cubicBezTo>
                    <a:pt x="613551" y="587320"/>
                    <a:pt x="614264" y="598768"/>
                    <a:pt x="616402" y="603777"/>
                  </a:cubicBezTo>
                  <a:cubicBezTo>
                    <a:pt x="619252" y="611648"/>
                    <a:pt x="622103" y="618803"/>
                    <a:pt x="624953" y="625242"/>
                  </a:cubicBezTo>
                  <a:cubicBezTo>
                    <a:pt x="613551" y="626673"/>
                    <a:pt x="601436" y="628104"/>
                    <a:pt x="589321" y="629535"/>
                  </a:cubicBezTo>
                  <a:cubicBezTo>
                    <a:pt x="589321" y="629535"/>
                    <a:pt x="589321" y="629535"/>
                    <a:pt x="588609" y="629535"/>
                  </a:cubicBezTo>
                  <a:cubicBezTo>
                    <a:pt x="586471" y="625242"/>
                    <a:pt x="585046" y="620234"/>
                    <a:pt x="583620" y="615941"/>
                  </a:cubicBezTo>
                  <a:cubicBezTo>
                    <a:pt x="580057" y="605923"/>
                    <a:pt x="579344" y="593760"/>
                    <a:pt x="577919" y="578734"/>
                  </a:cubicBezTo>
                  <a:cubicBezTo>
                    <a:pt x="577206" y="565855"/>
                    <a:pt x="575781" y="550830"/>
                    <a:pt x="572218" y="539382"/>
                  </a:cubicBezTo>
                  <a:cubicBezTo>
                    <a:pt x="567942" y="527218"/>
                    <a:pt x="565092" y="511477"/>
                    <a:pt x="564379" y="497167"/>
                  </a:cubicBezTo>
                  <a:cubicBezTo>
                    <a:pt x="564379" y="497167"/>
                    <a:pt x="564379" y="497167"/>
                    <a:pt x="516632" y="497167"/>
                  </a:cubicBezTo>
                  <a:cubicBezTo>
                    <a:pt x="516632" y="497167"/>
                    <a:pt x="516632" y="497167"/>
                    <a:pt x="516632" y="414168"/>
                  </a:cubicBezTo>
                  <a:close/>
                  <a:moveTo>
                    <a:pt x="350965" y="414168"/>
                  </a:moveTo>
                  <a:lnTo>
                    <a:pt x="433799" y="414168"/>
                  </a:lnTo>
                  <a:lnTo>
                    <a:pt x="433799" y="497001"/>
                  </a:lnTo>
                  <a:lnTo>
                    <a:pt x="350965" y="497001"/>
                  </a:lnTo>
                  <a:close/>
                  <a:moveTo>
                    <a:pt x="268131" y="331334"/>
                  </a:moveTo>
                  <a:lnTo>
                    <a:pt x="350965" y="331334"/>
                  </a:lnTo>
                  <a:lnTo>
                    <a:pt x="350965" y="414167"/>
                  </a:lnTo>
                  <a:lnTo>
                    <a:pt x="268131" y="414167"/>
                  </a:lnTo>
                  <a:close/>
                  <a:moveTo>
                    <a:pt x="102464" y="331334"/>
                  </a:moveTo>
                  <a:lnTo>
                    <a:pt x="185298" y="331334"/>
                  </a:lnTo>
                  <a:lnTo>
                    <a:pt x="185298" y="414167"/>
                  </a:lnTo>
                  <a:lnTo>
                    <a:pt x="102464" y="414167"/>
                  </a:lnTo>
                  <a:close/>
                  <a:moveTo>
                    <a:pt x="516632" y="248501"/>
                  </a:moveTo>
                  <a:lnTo>
                    <a:pt x="599466" y="248501"/>
                  </a:lnTo>
                  <a:lnTo>
                    <a:pt x="599466" y="331334"/>
                  </a:lnTo>
                  <a:lnTo>
                    <a:pt x="516632" y="331334"/>
                  </a:lnTo>
                  <a:close/>
                  <a:moveTo>
                    <a:pt x="268131" y="165667"/>
                  </a:moveTo>
                  <a:lnTo>
                    <a:pt x="350965" y="165667"/>
                  </a:lnTo>
                  <a:lnTo>
                    <a:pt x="350965" y="248500"/>
                  </a:lnTo>
                  <a:lnTo>
                    <a:pt x="268131" y="248500"/>
                  </a:lnTo>
                  <a:close/>
                  <a:moveTo>
                    <a:pt x="268131" y="0"/>
                  </a:moveTo>
                  <a:lnTo>
                    <a:pt x="350965" y="0"/>
                  </a:lnTo>
                  <a:lnTo>
                    <a:pt x="350965" y="82833"/>
                  </a:lnTo>
                  <a:lnTo>
                    <a:pt x="268131" y="82833"/>
                  </a:lnTo>
                  <a:close/>
                </a:path>
              </a:pathLst>
            </a:custGeom>
            <a:solidFill>
              <a:schemeClr val="tx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600" dirty="0">
                <a:solidFill>
                  <a:schemeClr val="bg1">
                    <a:lumMod val="100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5577973" y="2962860"/>
              <a:ext cx="1037330" cy="591304"/>
            </a:xfrm>
            <a:custGeom>
              <a:avLst/>
              <a:gdLst>
                <a:gd name="connsiteX0" fmla="*/ 180032 w 1037330"/>
                <a:gd name="connsiteY0" fmla="*/ 331334 h 591304"/>
                <a:gd name="connsiteX1" fmla="*/ 262904 w 1037330"/>
                <a:gd name="connsiteY1" fmla="*/ 331334 h 591304"/>
                <a:gd name="connsiteX2" fmla="*/ 262904 w 1037330"/>
                <a:gd name="connsiteY2" fmla="*/ 414182 h 591304"/>
                <a:gd name="connsiteX3" fmla="*/ 218611 w 1037330"/>
                <a:gd name="connsiteY3" fmla="*/ 414182 h 591304"/>
                <a:gd name="connsiteX4" fmla="*/ 180747 w 1037330"/>
                <a:gd name="connsiteY4" fmla="*/ 414182 h 591304"/>
                <a:gd name="connsiteX5" fmla="*/ 180032 w 1037330"/>
                <a:gd name="connsiteY5" fmla="*/ 414182 h 591304"/>
                <a:gd name="connsiteX6" fmla="*/ 180032 w 1037330"/>
                <a:gd name="connsiteY6" fmla="*/ 406325 h 591304"/>
                <a:gd name="connsiteX7" fmla="*/ 24290 w 1037330"/>
                <a:gd name="connsiteY7" fmla="*/ 478460 h 591304"/>
                <a:gd name="connsiteX8" fmla="*/ 268620 w 1037330"/>
                <a:gd name="connsiteY8" fmla="*/ 564879 h 591304"/>
                <a:gd name="connsiteX9" fmla="*/ 518665 w 1037330"/>
                <a:gd name="connsiteY9" fmla="*/ 579163 h 591304"/>
                <a:gd name="connsiteX10" fmla="*/ 755851 w 1037330"/>
                <a:gd name="connsiteY10" fmla="*/ 566307 h 591304"/>
                <a:gd name="connsiteX11" fmla="*/ 944456 w 1037330"/>
                <a:gd name="connsiteY11" fmla="*/ 529168 h 591304"/>
                <a:gd name="connsiteX12" fmla="*/ 1013040 w 1037330"/>
                <a:gd name="connsiteY12" fmla="*/ 478460 h 591304"/>
                <a:gd name="connsiteX13" fmla="*/ 955887 w 1037330"/>
                <a:gd name="connsiteY13" fmla="*/ 432751 h 591304"/>
                <a:gd name="connsiteX14" fmla="*/ 817291 w 1037330"/>
                <a:gd name="connsiteY14" fmla="*/ 399183 h 591304"/>
                <a:gd name="connsiteX15" fmla="*/ 849439 w 1037330"/>
                <a:gd name="connsiteY15" fmla="*/ 445607 h 591304"/>
                <a:gd name="connsiteX16" fmla="*/ 842295 w 1037330"/>
                <a:gd name="connsiteY16" fmla="*/ 453463 h 591304"/>
                <a:gd name="connsiteX17" fmla="*/ 838009 w 1037330"/>
                <a:gd name="connsiteY17" fmla="*/ 454177 h 591304"/>
                <a:gd name="connsiteX18" fmla="*/ 826578 w 1037330"/>
                <a:gd name="connsiteY18" fmla="*/ 449892 h 591304"/>
                <a:gd name="connsiteX19" fmla="*/ 784427 w 1037330"/>
                <a:gd name="connsiteY19" fmla="*/ 389899 h 591304"/>
                <a:gd name="connsiteX20" fmla="*/ 791572 w 1037330"/>
                <a:gd name="connsiteY20" fmla="*/ 382043 h 591304"/>
                <a:gd name="connsiteX21" fmla="*/ 907307 w 1037330"/>
                <a:gd name="connsiteY21" fmla="*/ 359902 h 591304"/>
                <a:gd name="connsiteX22" fmla="*/ 923024 w 1037330"/>
                <a:gd name="connsiteY22" fmla="*/ 364187 h 591304"/>
                <a:gd name="connsiteX23" fmla="*/ 915880 w 1037330"/>
                <a:gd name="connsiteY23" fmla="*/ 372044 h 591304"/>
                <a:gd name="connsiteX24" fmla="*/ 829436 w 1037330"/>
                <a:gd name="connsiteY24" fmla="*/ 387756 h 591304"/>
                <a:gd name="connsiteX25" fmla="*/ 970175 w 1037330"/>
                <a:gd name="connsiteY25" fmla="*/ 422038 h 591304"/>
                <a:gd name="connsiteX26" fmla="*/ 1037330 w 1037330"/>
                <a:gd name="connsiteY26" fmla="*/ 478460 h 591304"/>
                <a:gd name="connsiteX27" fmla="*/ 958030 w 1037330"/>
                <a:gd name="connsiteY27" fmla="*/ 539167 h 591304"/>
                <a:gd name="connsiteX28" fmla="*/ 760852 w 1037330"/>
                <a:gd name="connsiteY28" fmla="*/ 578448 h 591304"/>
                <a:gd name="connsiteX29" fmla="*/ 518665 w 1037330"/>
                <a:gd name="connsiteY29" fmla="*/ 591304 h 591304"/>
                <a:gd name="connsiteX30" fmla="*/ 262904 w 1037330"/>
                <a:gd name="connsiteY30" fmla="*/ 577020 h 591304"/>
                <a:gd name="connsiteX31" fmla="*/ 0 w 1037330"/>
                <a:gd name="connsiteY31" fmla="*/ 478460 h 591304"/>
                <a:gd name="connsiteX32" fmla="*/ 180032 w 1037330"/>
                <a:gd name="connsiteY32" fmla="*/ 392756 h 591304"/>
                <a:gd name="connsiteX33" fmla="*/ 180032 w 1037330"/>
                <a:gd name="connsiteY33" fmla="*/ 331334 h 591304"/>
                <a:gd name="connsiteX34" fmla="*/ 597675 w 1037330"/>
                <a:gd name="connsiteY34" fmla="*/ 248500 h 591304"/>
                <a:gd name="connsiteX35" fmla="*/ 680509 w 1037330"/>
                <a:gd name="connsiteY35" fmla="*/ 248500 h 591304"/>
                <a:gd name="connsiteX36" fmla="*/ 680509 w 1037330"/>
                <a:gd name="connsiteY36" fmla="*/ 331333 h 591304"/>
                <a:gd name="connsiteX37" fmla="*/ 597675 w 1037330"/>
                <a:gd name="connsiteY37" fmla="*/ 331333 h 591304"/>
                <a:gd name="connsiteX38" fmla="*/ 349175 w 1037330"/>
                <a:gd name="connsiteY38" fmla="*/ 165667 h 591304"/>
                <a:gd name="connsiteX39" fmla="*/ 432009 w 1037330"/>
                <a:gd name="connsiteY39" fmla="*/ 165667 h 591304"/>
                <a:gd name="connsiteX40" fmla="*/ 432009 w 1037330"/>
                <a:gd name="connsiteY40" fmla="*/ 248500 h 591304"/>
                <a:gd name="connsiteX41" fmla="*/ 349175 w 1037330"/>
                <a:gd name="connsiteY41" fmla="*/ 248500 h 591304"/>
                <a:gd name="connsiteX42" fmla="*/ 183508 w 1037330"/>
                <a:gd name="connsiteY42" fmla="*/ 165667 h 591304"/>
                <a:gd name="connsiteX43" fmla="*/ 266342 w 1037330"/>
                <a:gd name="connsiteY43" fmla="*/ 165667 h 591304"/>
                <a:gd name="connsiteX44" fmla="*/ 266342 w 1037330"/>
                <a:gd name="connsiteY44" fmla="*/ 248500 h 591304"/>
                <a:gd name="connsiteX45" fmla="*/ 183508 w 1037330"/>
                <a:gd name="connsiteY45" fmla="*/ 248500 h 591304"/>
                <a:gd name="connsiteX46" fmla="*/ 597675 w 1037330"/>
                <a:gd name="connsiteY46" fmla="*/ 82833 h 591304"/>
                <a:gd name="connsiteX47" fmla="*/ 680509 w 1037330"/>
                <a:gd name="connsiteY47" fmla="*/ 82833 h 591304"/>
                <a:gd name="connsiteX48" fmla="*/ 680509 w 1037330"/>
                <a:gd name="connsiteY48" fmla="*/ 165666 h 591304"/>
                <a:gd name="connsiteX49" fmla="*/ 597675 w 1037330"/>
                <a:gd name="connsiteY49" fmla="*/ 165666 h 591304"/>
                <a:gd name="connsiteX50" fmla="*/ 349175 w 1037330"/>
                <a:gd name="connsiteY50" fmla="*/ 0 h 591304"/>
                <a:gd name="connsiteX51" fmla="*/ 432009 w 1037330"/>
                <a:gd name="connsiteY51" fmla="*/ 0 h 591304"/>
                <a:gd name="connsiteX52" fmla="*/ 432009 w 1037330"/>
                <a:gd name="connsiteY52" fmla="*/ 82833 h 591304"/>
                <a:gd name="connsiteX53" fmla="*/ 349175 w 1037330"/>
                <a:gd name="connsiteY53" fmla="*/ 82833 h 591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037330" h="591304">
                  <a:moveTo>
                    <a:pt x="180032" y="331334"/>
                  </a:moveTo>
                  <a:cubicBezTo>
                    <a:pt x="180032" y="331334"/>
                    <a:pt x="180032" y="331334"/>
                    <a:pt x="262904" y="331334"/>
                  </a:cubicBezTo>
                  <a:cubicBezTo>
                    <a:pt x="262904" y="331334"/>
                    <a:pt x="262904" y="331334"/>
                    <a:pt x="262904" y="414182"/>
                  </a:cubicBezTo>
                  <a:cubicBezTo>
                    <a:pt x="262904" y="414182"/>
                    <a:pt x="262904" y="414182"/>
                    <a:pt x="218611" y="414182"/>
                  </a:cubicBezTo>
                  <a:cubicBezTo>
                    <a:pt x="218611" y="414182"/>
                    <a:pt x="218611" y="414182"/>
                    <a:pt x="180747" y="414182"/>
                  </a:cubicBezTo>
                  <a:cubicBezTo>
                    <a:pt x="180747" y="414182"/>
                    <a:pt x="180747" y="414182"/>
                    <a:pt x="180032" y="414182"/>
                  </a:cubicBezTo>
                  <a:cubicBezTo>
                    <a:pt x="180032" y="414182"/>
                    <a:pt x="180032" y="414182"/>
                    <a:pt x="180032" y="406325"/>
                  </a:cubicBezTo>
                  <a:cubicBezTo>
                    <a:pt x="82872" y="424895"/>
                    <a:pt x="24290" y="451320"/>
                    <a:pt x="24290" y="478460"/>
                  </a:cubicBezTo>
                  <a:cubicBezTo>
                    <a:pt x="24290" y="513456"/>
                    <a:pt x="117878" y="546309"/>
                    <a:pt x="268620" y="564879"/>
                  </a:cubicBezTo>
                  <a:cubicBezTo>
                    <a:pt x="343633" y="574163"/>
                    <a:pt x="430077" y="579163"/>
                    <a:pt x="518665" y="579163"/>
                  </a:cubicBezTo>
                  <a:cubicBezTo>
                    <a:pt x="601537" y="579163"/>
                    <a:pt x="683695" y="574877"/>
                    <a:pt x="755851" y="566307"/>
                  </a:cubicBezTo>
                  <a:cubicBezTo>
                    <a:pt x="833722" y="557737"/>
                    <a:pt x="898734" y="544881"/>
                    <a:pt x="944456" y="529168"/>
                  </a:cubicBezTo>
                  <a:cubicBezTo>
                    <a:pt x="975891" y="517741"/>
                    <a:pt x="1013040" y="500600"/>
                    <a:pt x="1013040" y="478460"/>
                  </a:cubicBezTo>
                  <a:cubicBezTo>
                    <a:pt x="1013040" y="462748"/>
                    <a:pt x="993037" y="447035"/>
                    <a:pt x="955887" y="432751"/>
                  </a:cubicBezTo>
                  <a:cubicBezTo>
                    <a:pt x="921595" y="419181"/>
                    <a:pt x="874444" y="407754"/>
                    <a:pt x="817291" y="399183"/>
                  </a:cubicBezTo>
                  <a:cubicBezTo>
                    <a:pt x="849439" y="445607"/>
                    <a:pt x="849439" y="445607"/>
                    <a:pt x="849439" y="445607"/>
                  </a:cubicBezTo>
                  <a:cubicBezTo>
                    <a:pt x="851582" y="448463"/>
                    <a:pt x="848725" y="452749"/>
                    <a:pt x="842295" y="453463"/>
                  </a:cubicBezTo>
                  <a:cubicBezTo>
                    <a:pt x="840866" y="454177"/>
                    <a:pt x="839437" y="454177"/>
                    <a:pt x="838009" y="454177"/>
                  </a:cubicBezTo>
                  <a:cubicBezTo>
                    <a:pt x="833008" y="454177"/>
                    <a:pt x="828007" y="452034"/>
                    <a:pt x="826578" y="449892"/>
                  </a:cubicBezTo>
                  <a:cubicBezTo>
                    <a:pt x="784427" y="389899"/>
                    <a:pt x="784427" y="389899"/>
                    <a:pt x="784427" y="389899"/>
                  </a:cubicBezTo>
                  <a:cubicBezTo>
                    <a:pt x="782284" y="386328"/>
                    <a:pt x="785142" y="383471"/>
                    <a:pt x="791572" y="382043"/>
                  </a:cubicBezTo>
                  <a:cubicBezTo>
                    <a:pt x="907307" y="359902"/>
                    <a:pt x="907307" y="359902"/>
                    <a:pt x="907307" y="359902"/>
                  </a:cubicBezTo>
                  <a:cubicBezTo>
                    <a:pt x="913736" y="359188"/>
                    <a:pt x="920881" y="360616"/>
                    <a:pt x="923024" y="364187"/>
                  </a:cubicBezTo>
                  <a:cubicBezTo>
                    <a:pt x="925167" y="367044"/>
                    <a:pt x="922309" y="370615"/>
                    <a:pt x="915880" y="372044"/>
                  </a:cubicBezTo>
                  <a:cubicBezTo>
                    <a:pt x="829436" y="387756"/>
                    <a:pt x="829436" y="387756"/>
                    <a:pt x="829436" y="387756"/>
                  </a:cubicBezTo>
                  <a:cubicBezTo>
                    <a:pt x="886589" y="397755"/>
                    <a:pt x="935169" y="409182"/>
                    <a:pt x="970175" y="422038"/>
                  </a:cubicBezTo>
                  <a:cubicBezTo>
                    <a:pt x="1013755" y="439179"/>
                    <a:pt x="1037330" y="458462"/>
                    <a:pt x="1037330" y="478460"/>
                  </a:cubicBezTo>
                  <a:cubicBezTo>
                    <a:pt x="1037330" y="500600"/>
                    <a:pt x="1010182" y="521312"/>
                    <a:pt x="958030" y="539167"/>
                  </a:cubicBezTo>
                  <a:cubicBezTo>
                    <a:pt x="909450" y="555594"/>
                    <a:pt x="842295" y="569878"/>
                    <a:pt x="760852" y="578448"/>
                  </a:cubicBezTo>
                  <a:cubicBezTo>
                    <a:pt x="687267" y="587019"/>
                    <a:pt x="603681" y="591304"/>
                    <a:pt x="518665" y="591304"/>
                  </a:cubicBezTo>
                  <a:cubicBezTo>
                    <a:pt x="428649" y="591304"/>
                    <a:pt x="340061" y="586305"/>
                    <a:pt x="262904" y="577020"/>
                  </a:cubicBezTo>
                  <a:cubicBezTo>
                    <a:pt x="97875" y="557022"/>
                    <a:pt x="0" y="520598"/>
                    <a:pt x="0" y="478460"/>
                  </a:cubicBezTo>
                  <a:cubicBezTo>
                    <a:pt x="0" y="444892"/>
                    <a:pt x="67155" y="414182"/>
                    <a:pt x="180032" y="392756"/>
                  </a:cubicBezTo>
                  <a:cubicBezTo>
                    <a:pt x="180032" y="392756"/>
                    <a:pt x="180032" y="392756"/>
                    <a:pt x="180032" y="331334"/>
                  </a:cubicBezTo>
                  <a:close/>
                  <a:moveTo>
                    <a:pt x="597675" y="248500"/>
                  </a:moveTo>
                  <a:lnTo>
                    <a:pt x="680509" y="248500"/>
                  </a:lnTo>
                  <a:lnTo>
                    <a:pt x="680509" y="331333"/>
                  </a:lnTo>
                  <a:lnTo>
                    <a:pt x="597675" y="331333"/>
                  </a:lnTo>
                  <a:close/>
                  <a:moveTo>
                    <a:pt x="349175" y="165667"/>
                  </a:moveTo>
                  <a:lnTo>
                    <a:pt x="432009" y="165667"/>
                  </a:lnTo>
                  <a:lnTo>
                    <a:pt x="432009" y="248500"/>
                  </a:lnTo>
                  <a:lnTo>
                    <a:pt x="349175" y="248500"/>
                  </a:lnTo>
                  <a:close/>
                  <a:moveTo>
                    <a:pt x="183508" y="165667"/>
                  </a:moveTo>
                  <a:lnTo>
                    <a:pt x="266342" y="165667"/>
                  </a:lnTo>
                  <a:lnTo>
                    <a:pt x="266342" y="248500"/>
                  </a:lnTo>
                  <a:lnTo>
                    <a:pt x="183508" y="248500"/>
                  </a:lnTo>
                  <a:close/>
                  <a:moveTo>
                    <a:pt x="597675" y="82833"/>
                  </a:moveTo>
                  <a:lnTo>
                    <a:pt x="680509" y="82833"/>
                  </a:lnTo>
                  <a:lnTo>
                    <a:pt x="680509" y="165666"/>
                  </a:lnTo>
                  <a:lnTo>
                    <a:pt x="597675" y="165666"/>
                  </a:lnTo>
                  <a:close/>
                  <a:moveTo>
                    <a:pt x="349175" y="0"/>
                  </a:moveTo>
                  <a:lnTo>
                    <a:pt x="432009" y="0"/>
                  </a:lnTo>
                  <a:lnTo>
                    <a:pt x="432009" y="82833"/>
                  </a:lnTo>
                  <a:lnTo>
                    <a:pt x="349175" y="82833"/>
                  </a:lnTo>
                  <a:close/>
                </a:path>
              </a:pathLst>
            </a:custGeom>
            <a:solidFill>
              <a:schemeClr val="tx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600" dirty="0">
                <a:solidFill>
                  <a:schemeClr val="bg1">
                    <a:lumMod val="100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2" name="Title 2"/>
          <p:cNvSpPr txBox="1">
            <a:spLocks/>
          </p:cNvSpPr>
          <p:nvPr/>
        </p:nvSpPr>
        <p:spPr>
          <a:xfrm>
            <a:off x="6004214" y="622800"/>
            <a:ext cx="5393660" cy="47961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…and </a:t>
            </a:r>
            <a:r>
              <a:rPr lang="en-US" dirty="0">
                <a:solidFill>
                  <a:srgbClr val="F99D1C"/>
                </a:solidFill>
              </a:rPr>
              <a:t>objectives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002011B-8B68-4987-85C4-B4E2936CFCD4}"/>
              </a:ext>
            </a:extLst>
          </p:cNvPr>
          <p:cNvGrpSpPr/>
          <p:nvPr/>
        </p:nvGrpSpPr>
        <p:grpSpPr>
          <a:xfrm>
            <a:off x="507319" y="1692130"/>
            <a:ext cx="4586333" cy="4582931"/>
            <a:chOff x="171451" y="1083129"/>
            <a:chExt cx="3124796" cy="3122478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2C4E824-99ED-4EB8-8036-682139FA2C04}"/>
                </a:ext>
              </a:extLst>
            </p:cNvPr>
            <p:cNvGrpSpPr>
              <a:grpSpLocks/>
            </p:cNvGrpSpPr>
            <p:nvPr/>
          </p:nvGrpSpPr>
          <p:grpSpPr>
            <a:xfrm>
              <a:off x="227395" y="1327085"/>
              <a:ext cx="2821935" cy="2826738"/>
              <a:chOff x="2989263" y="2052638"/>
              <a:chExt cx="2797175" cy="2801937"/>
            </a:xfrm>
            <a:solidFill>
              <a:schemeClr val="accent4"/>
            </a:solidFill>
          </p:grpSpPr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39947288-24DA-4D9E-A86A-938A6D4ED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1513" y="2052638"/>
                <a:ext cx="1304925" cy="1962150"/>
              </a:xfrm>
              <a:custGeom>
                <a:avLst/>
                <a:gdLst>
                  <a:gd name="T0" fmla="*/ 0 w 2145"/>
                  <a:gd name="T1" fmla="*/ 0 h 3219"/>
                  <a:gd name="T2" fmla="*/ 2145 w 2145"/>
                  <a:gd name="T3" fmla="*/ 2146 h 3219"/>
                  <a:gd name="T4" fmla="*/ 1858 w 2145"/>
                  <a:gd name="T5" fmla="*/ 3219 h 3219"/>
                  <a:gd name="T6" fmla="*/ 780 w 2145"/>
                  <a:gd name="T7" fmla="*/ 2597 h 3219"/>
                  <a:gd name="T8" fmla="*/ 450 w 2145"/>
                  <a:gd name="T9" fmla="*/ 1366 h 3219"/>
                  <a:gd name="T10" fmla="*/ 0 w 2145"/>
                  <a:gd name="T11" fmla="*/ 1245 h 3219"/>
                  <a:gd name="T12" fmla="*/ 0 w 2145"/>
                  <a:gd name="T13" fmla="*/ 0 h 3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45" h="3219">
                    <a:moveTo>
                      <a:pt x="0" y="0"/>
                    </a:moveTo>
                    <a:cubicBezTo>
                      <a:pt x="1185" y="0"/>
                      <a:pt x="2145" y="961"/>
                      <a:pt x="2145" y="2146"/>
                    </a:cubicBezTo>
                    <a:cubicBezTo>
                      <a:pt x="2145" y="2523"/>
                      <a:pt x="2046" y="2893"/>
                      <a:pt x="1858" y="3219"/>
                    </a:cubicBezTo>
                    <a:lnTo>
                      <a:pt x="780" y="2597"/>
                    </a:lnTo>
                    <a:cubicBezTo>
                      <a:pt x="1029" y="2166"/>
                      <a:pt x="881" y="1615"/>
                      <a:pt x="450" y="1366"/>
                    </a:cubicBezTo>
                    <a:cubicBezTo>
                      <a:pt x="313" y="1287"/>
                      <a:pt x="158" y="1245"/>
                      <a:pt x="0" y="12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473155A4-4D2F-4737-B69A-0A034FFB55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9625" y="3635375"/>
                <a:ext cx="2262188" cy="1219200"/>
              </a:xfrm>
              <a:custGeom>
                <a:avLst/>
                <a:gdLst>
                  <a:gd name="T0" fmla="*/ 3717 w 3717"/>
                  <a:gd name="T1" fmla="*/ 622 h 2000"/>
                  <a:gd name="T2" fmla="*/ 786 w 3717"/>
                  <a:gd name="T3" fmla="*/ 1408 h 2000"/>
                  <a:gd name="T4" fmla="*/ 0 w 3717"/>
                  <a:gd name="T5" fmla="*/ 622 h 2000"/>
                  <a:gd name="T6" fmla="*/ 1078 w 3717"/>
                  <a:gd name="T7" fmla="*/ 0 h 2000"/>
                  <a:gd name="T8" fmla="*/ 2309 w 3717"/>
                  <a:gd name="T9" fmla="*/ 330 h 2000"/>
                  <a:gd name="T10" fmla="*/ 2639 w 3717"/>
                  <a:gd name="T11" fmla="*/ 0 h 2000"/>
                  <a:gd name="T12" fmla="*/ 3717 w 3717"/>
                  <a:gd name="T13" fmla="*/ 622 h 2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17" h="2000">
                    <a:moveTo>
                      <a:pt x="3717" y="622"/>
                    </a:moveTo>
                    <a:cubicBezTo>
                      <a:pt x="3124" y="1648"/>
                      <a:pt x="1812" y="2000"/>
                      <a:pt x="786" y="1408"/>
                    </a:cubicBezTo>
                    <a:cubicBezTo>
                      <a:pt x="460" y="1219"/>
                      <a:pt x="189" y="948"/>
                      <a:pt x="0" y="622"/>
                    </a:cubicBezTo>
                    <a:lnTo>
                      <a:pt x="1078" y="0"/>
                    </a:lnTo>
                    <a:cubicBezTo>
                      <a:pt x="1327" y="431"/>
                      <a:pt x="1878" y="579"/>
                      <a:pt x="2309" y="330"/>
                    </a:cubicBezTo>
                    <a:cubicBezTo>
                      <a:pt x="2446" y="251"/>
                      <a:pt x="2560" y="137"/>
                      <a:pt x="2639" y="0"/>
                    </a:cubicBezTo>
                    <a:lnTo>
                      <a:pt x="3717" y="622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0C3C3C55-4F3A-4F81-B8AA-A7C660401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9263" y="2052638"/>
                <a:ext cx="1492250" cy="1962150"/>
              </a:xfrm>
              <a:custGeom>
                <a:avLst/>
                <a:gdLst>
                  <a:gd name="T0" fmla="*/ 592 w 2451"/>
                  <a:gd name="T1" fmla="*/ 3219 h 3219"/>
                  <a:gd name="T2" fmla="*/ 1378 w 2451"/>
                  <a:gd name="T3" fmla="*/ 288 h 3219"/>
                  <a:gd name="T4" fmla="*/ 2451 w 2451"/>
                  <a:gd name="T5" fmla="*/ 0 h 3219"/>
                  <a:gd name="T6" fmla="*/ 2451 w 2451"/>
                  <a:gd name="T7" fmla="*/ 1245 h 3219"/>
                  <a:gd name="T8" fmla="*/ 1549 w 2451"/>
                  <a:gd name="T9" fmla="*/ 2146 h 3219"/>
                  <a:gd name="T10" fmla="*/ 1670 w 2451"/>
                  <a:gd name="T11" fmla="*/ 2597 h 3219"/>
                  <a:gd name="T12" fmla="*/ 592 w 2451"/>
                  <a:gd name="T13" fmla="*/ 3219 h 3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1" h="3219">
                    <a:moveTo>
                      <a:pt x="592" y="3219"/>
                    </a:moveTo>
                    <a:cubicBezTo>
                      <a:pt x="0" y="2193"/>
                      <a:pt x="351" y="880"/>
                      <a:pt x="1378" y="288"/>
                    </a:cubicBezTo>
                    <a:cubicBezTo>
                      <a:pt x="1704" y="100"/>
                      <a:pt x="2074" y="0"/>
                      <a:pt x="2451" y="0"/>
                    </a:cubicBezTo>
                    <a:lnTo>
                      <a:pt x="2451" y="1245"/>
                    </a:lnTo>
                    <a:cubicBezTo>
                      <a:pt x="1953" y="1245"/>
                      <a:pt x="1549" y="1648"/>
                      <a:pt x="1549" y="2146"/>
                    </a:cubicBezTo>
                    <a:cubicBezTo>
                      <a:pt x="1549" y="2304"/>
                      <a:pt x="1591" y="2460"/>
                      <a:pt x="1670" y="2597"/>
                    </a:cubicBezTo>
                    <a:lnTo>
                      <a:pt x="592" y="3219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92" name="Arc 91">
              <a:extLst>
                <a:ext uri="{FF2B5EF4-FFF2-40B4-BE49-F238E27FC236}">
                  <a16:creationId xmlns:a16="http://schemas.microsoft.com/office/drawing/2014/main" id="{43926AE9-98BF-4B70-B492-C91368D1FAF9}"/>
                </a:ext>
              </a:extLst>
            </p:cNvPr>
            <p:cNvSpPr/>
            <p:nvPr/>
          </p:nvSpPr>
          <p:spPr>
            <a:xfrm rot="19024326">
              <a:off x="917524" y="1902184"/>
              <a:ext cx="1982018" cy="1982018"/>
            </a:xfrm>
            <a:prstGeom prst="arc">
              <a:avLst>
                <a:gd name="adj1" fmla="val 14464481"/>
                <a:gd name="adj2" fmla="val 10030036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1" vert="horz" wrap="square" lIns="91440" tIns="45720" rIns="91440" bIns="45720" numCol="1" spcCol="0" rtlCol="0" fromWordArt="0" anchor="ctr" anchorCtr="0" forceAA="0" compatLnSpc="1">
              <a:prstTxWarp prst="textArchUp">
                <a:avLst>
                  <a:gd name="adj" fmla="val 8151068"/>
                </a:avLst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World-class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dirty="0">
                  <a:solidFill>
                    <a:srgbClr val="FFFFFF"/>
                  </a:solidFill>
                </a:rPr>
                <a:t>learning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institutions</a:t>
              </a: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611B26F-7FDC-4497-94D4-80AA8C963102}"/>
                </a:ext>
              </a:extLst>
            </p:cNvPr>
            <p:cNvSpPr/>
            <p:nvPr/>
          </p:nvSpPr>
          <p:spPr>
            <a:xfrm>
              <a:off x="1165699" y="2076218"/>
              <a:ext cx="1136302" cy="1136302"/>
            </a:xfrm>
            <a:prstGeom prst="ellipse">
              <a:avLst/>
            </a:prstGeom>
            <a:solidFill>
              <a:srgbClr val="F99D1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Arc 93">
              <a:extLst>
                <a:ext uri="{FF2B5EF4-FFF2-40B4-BE49-F238E27FC236}">
                  <a16:creationId xmlns:a16="http://schemas.microsoft.com/office/drawing/2014/main" id="{E5003B98-949D-4CC1-AE79-63D5B8B184CC}"/>
                </a:ext>
              </a:extLst>
            </p:cNvPr>
            <p:cNvSpPr/>
            <p:nvPr/>
          </p:nvSpPr>
          <p:spPr>
            <a:xfrm rot="20978314">
              <a:off x="758716" y="1454109"/>
              <a:ext cx="1982019" cy="1982017"/>
            </a:xfrm>
            <a:prstGeom prst="arc">
              <a:avLst>
                <a:gd name="adj1" fmla="val 16200000"/>
                <a:gd name="adj2" fmla="val 16016940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1" vert="horz" wrap="square" lIns="91440" tIns="45720" rIns="91440" bIns="45720" numCol="1" spcCol="0" rtlCol="0" fromWordArt="0" anchor="ctr" anchorCtr="0" forceAA="0" compatLnSpc="1">
              <a:prstTxWarp prst="textArchDown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Innovation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friendly financing</a:t>
              </a: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540C05B4-A928-417B-9E60-2C4ADD32F722}"/>
                </a:ext>
              </a:extLst>
            </p:cNvPr>
            <p:cNvGrpSpPr/>
            <p:nvPr/>
          </p:nvGrpSpPr>
          <p:grpSpPr>
            <a:xfrm>
              <a:off x="1808744" y="1492600"/>
              <a:ext cx="267615" cy="257158"/>
              <a:chOff x="6985312" y="5781701"/>
              <a:chExt cx="681103" cy="654489"/>
            </a:xfrm>
            <a:solidFill>
              <a:schemeClr val="bg1"/>
            </a:solidFill>
          </p:grpSpPr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A5CE86DA-15CB-4E54-A933-A3F4E8B1A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0842" y="6052906"/>
                <a:ext cx="135849" cy="112075"/>
              </a:xfrm>
              <a:custGeom>
                <a:avLst/>
                <a:gdLst>
                  <a:gd name="T0" fmla="*/ 0 w 240"/>
                  <a:gd name="T1" fmla="*/ 33 h 198"/>
                  <a:gd name="T2" fmla="*/ 0 w 240"/>
                  <a:gd name="T3" fmla="*/ 123 h 198"/>
                  <a:gd name="T4" fmla="*/ 0 w 240"/>
                  <a:gd name="T5" fmla="*/ 123 h 198"/>
                  <a:gd name="T6" fmla="*/ 0 w 240"/>
                  <a:gd name="T7" fmla="*/ 128 h 198"/>
                  <a:gd name="T8" fmla="*/ 1 w 240"/>
                  <a:gd name="T9" fmla="*/ 135 h 198"/>
                  <a:gd name="T10" fmla="*/ 5 w 240"/>
                  <a:gd name="T11" fmla="*/ 141 h 198"/>
                  <a:gd name="T12" fmla="*/ 8 w 240"/>
                  <a:gd name="T13" fmla="*/ 146 h 198"/>
                  <a:gd name="T14" fmla="*/ 13 w 240"/>
                  <a:gd name="T15" fmla="*/ 151 h 198"/>
                  <a:gd name="T16" fmla="*/ 19 w 240"/>
                  <a:gd name="T17" fmla="*/ 153 h 198"/>
                  <a:gd name="T18" fmla="*/ 24 w 240"/>
                  <a:gd name="T19" fmla="*/ 156 h 198"/>
                  <a:gd name="T20" fmla="*/ 31 w 240"/>
                  <a:gd name="T21" fmla="*/ 156 h 198"/>
                  <a:gd name="T22" fmla="*/ 116 w 240"/>
                  <a:gd name="T23" fmla="*/ 156 h 198"/>
                  <a:gd name="T24" fmla="*/ 116 w 240"/>
                  <a:gd name="T25" fmla="*/ 156 h 198"/>
                  <a:gd name="T26" fmla="*/ 150 w 240"/>
                  <a:gd name="T27" fmla="*/ 198 h 198"/>
                  <a:gd name="T28" fmla="*/ 150 w 240"/>
                  <a:gd name="T29" fmla="*/ 198 h 198"/>
                  <a:gd name="T30" fmla="*/ 152 w 240"/>
                  <a:gd name="T31" fmla="*/ 198 h 198"/>
                  <a:gd name="T32" fmla="*/ 154 w 240"/>
                  <a:gd name="T33" fmla="*/ 198 h 198"/>
                  <a:gd name="T34" fmla="*/ 155 w 240"/>
                  <a:gd name="T35" fmla="*/ 196 h 198"/>
                  <a:gd name="T36" fmla="*/ 155 w 240"/>
                  <a:gd name="T37" fmla="*/ 196 h 198"/>
                  <a:gd name="T38" fmla="*/ 155 w 240"/>
                  <a:gd name="T39" fmla="*/ 156 h 198"/>
                  <a:gd name="T40" fmla="*/ 207 w 240"/>
                  <a:gd name="T41" fmla="*/ 156 h 198"/>
                  <a:gd name="T42" fmla="*/ 207 w 240"/>
                  <a:gd name="T43" fmla="*/ 156 h 198"/>
                  <a:gd name="T44" fmla="*/ 214 w 240"/>
                  <a:gd name="T45" fmla="*/ 156 h 198"/>
                  <a:gd name="T46" fmla="*/ 219 w 240"/>
                  <a:gd name="T47" fmla="*/ 153 h 198"/>
                  <a:gd name="T48" fmla="*/ 224 w 240"/>
                  <a:gd name="T49" fmla="*/ 151 h 198"/>
                  <a:gd name="T50" fmla="*/ 230 w 240"/>
                  <a:gd name="T51" fmla="*/ 146 h 198"/>
                  <a:gd name="T52" fmla="*/ 233 w 240"/>
                  <a:gd name="T53" fmla="*/ 141 h 198"/>
                  <a:gd name="T54" fmla="*/ 237 w 240"/>
                  <a:gd name="T55" fmla="*/ 135 h 198"/>
                  <a:gd name="T56" fmla="*/ 238 w 240"/>
                  <a:gd name="T57" fmla="*/ 128 h 198"/>
                  <a:gd name="T58" fmla="*/ 240 w 240"/>
                  <a:gd name="T59" fmla="*/ 123 h 198"/>
                  <a:gd name="T60" fmla="*/ 240 w 240"/>
                  <a:gd name="T61" fmla="*/ 33 h 198"/>
                  <a:gd name="T62" fmla="*/ 240 w 240"/>
                  <a:gd name="T63" fmla="*/ 33 h 198"/>
                  <a:gd name="T64" fmla="*/ 238 w 240"/>
                  <a:gd name="T65" fmla="*/ 28 h 198"/>
                  <a:gd name="T66" fmla="*/ 237 w 240"/>
                  <a:gd name="T67" fmla="*/ 21 h 198"/>
                  <a:gd name="T68" fmla="*/ 233 w 240"/>
                  <a:gd name="T69" fmla="*/ 16 h 198"/>
                  <a:gd name="T70" fmla="*/ 230 w 240"/>
                  <a:gd name="T71" fmla="*/ 11 h 198"/>
                  <a:gd name="T72" fmla="*/ 224 w 240"/>
                  <a:gd name="T73" fmla="*/ 6 h 198"/>
                  <a:gd name="T74" fmla="*/ 219 w 240"/>
                  <a:gd name="T75" fmla="*/ 4 h 198"/>
                  <a:gd name="T76" fmla="*/ 214 w 240"/>
                  <a:gd name="T77" fmla="*/ 0 h 198"/>
                  <a:gd name="T78" fmla="*/ 207 w 240"/>
                  <a:gd name="T79" fmla="*/ 0 h 198"/>
                  <a:gd name="T80" fmla="*/ 31 w 240"/>
                  <a:gd name="T81" fmla="*/ 0 h 198"/>
                  <a:gd name="T82" fmla="*/ 31 w 240"/>
                  <a:gd name="T83" fmla="*/ 0 h 198"/>
                  <a:gd name="T84" fmla="*/ 24 w 240"/>
                  <a:gd name="T85" fmla="*/ 0 h 198"/>
                  <a:gd name="T86" fmla="*/ 19 w 240"/>
                  <a:gd name="T87" fmla="*/ 4 h 198"/>
                  <a:gd name="T88" fmla="*/ 13 w 240"/>
                  <a:gd name="T89" fmla="*/ 6 h 198"/>
                  <a:gd name="T90" fmla="*/ 8 w 240"/>
                  <a:gd name="T91" fmla="*/ 11 h 198"/>
                  <a:gd name="T92" fmla="*/ 5 w 240"/>
                  <a:gd name="T93" fmla="*/ 16 h 198"/>
                  <a:gd name="T94" fmla="*/ 1 w 240"/>
                  <a:gd name="T95" fmla="*/ 21 h 198"/>
                  <a:gd name="T96" fmla="*/ 0 w 240"/>
                  <a:gd name="T97" fmla="*/ 28 h 198"/>
                  <a:gd name="T98" fmla="*/ 0 w 240"/>
                  <a:gd name="T99" fmla="*/ 33 h 198"/>
                  <a:gd name="T100" fmla="*/ 0 w 240"/>
                  <a:gd name="T101" fmla="*/ 33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0" h="198">
                    <a:moveTo>
                      <a:pt x="0" y="33"/>
                    </a:moveTo>
                    <a:lnTo>
                      <a:pt x="0" y="123"/>
                    </a:lnTo>
                    <a:lnTo>
                      <a:pt x="0" y="123"/>
                    </a:lnTo>
                    <a:lnTo>
                      <a:pt x="0" y="128"/>
                    </a:lnTo>
                    <a:lnTo>
                      <a:pt x="1" y="135"/>
                    </a:lnTo>
                    <a:lnTo>
                      <a:pt x="5" y="141"/>
                    </a:lnTo>
                    <a:lnTo>
                      <a:pt x="8" y="146"/>
                    </a:lnTo>
                    <a:lnTo>
                      <a:pt x="13" y="151"/>
                    </a:lnTo>
                    <a:lnTo>
                      <a:pt x="19" y="153"/>
                    </a:lnTo>
                    <a:lnTo>
                      <a:pt x="24" y="156"/>
                    </a:lnTo>
                    <a:lnTo>
                      <a:pt x="31" y="156"/>
                    </a:lnTo>
                    <a:lnTo>
                      <a:pt x="116" y="156"/>
                    </a:lnTo>
                    <a:lnTo>
                      <a:pt x="116" y="156"/>
                    </a:lnTo>
                    <a:lnTo>
                      <a:pt x="150" y="198"/>
                    </a:lnTo>
                    <a:lnTo>
                      <a:pt x="150" y="198"/>
                    </a:lnTo>
                    <a:lnTo>
                      <a:pt x="152" y="198"/>
                    </a:lnTo>
                    <a:lnTo>
                      <a:pt x="154" y="198"/>
                    </a:lnTo>
                    <a:lnTo>
                      <a:pt x="155" y="196"/>
                    </a:lnTo>
                    <a:lnTo>
                      <a:pt x="155" y="196"/>
                    </a:lnTo>
                    <a:lnTo>
                      <a:pt x="155" y="156"/>
                    </a:lnTo>
                    <a:lnTo>
                      <a:pt x="207" y="156"/>
                    </a:lnTo>
                    <a:lnTo>
                      <a:pt x="207" y="156"/>
                    </a:lnTo>
                    <a:lnTo>
                      <a:pt x="214" y="156"/>
                    </a:lnTo>
                    <a:lnTo>
                      <a:pt x="219" y="153"/>
                    </a:lnTo>
                    <a:lnTo>
                      <a:pt x="224" y="151"/>
                    </a:lnTo>
                    <a:lnTo>
                      <a:pt x="230" y="146"/>
                    </a:lnTo>
                    <a:lnTo>
                      <a:pt x="233" y="141"/>
                    </a:lnTo>
                    <a:lnTo>
                      <a:pt x="237" y="135"/>
                    </a:lnTo>
                    <a:lnTo>
                      <a:pt x="238" y="128"/>
                    </a:lnTo>
                    <a:lnTo>
                      <a:pt x="240" y="123"/>
                    </a:lnTo>
                    <a:lnTo>
                      <a:pt x="240" y="33"/>
                    </a:lnTo>
                    <a:lnTo>
                      <a:pt x="240" y="33"/>
                    </a:lnTo>
                    <a:lnTo>
                      <a:pt x="238" y="28"/>
                    </a:lnTo>
                    <a:lnTo>
                      <a:pt x="237" y="21"/>
                    </a:lnTo>
                    <a:lnTo>
                      <a:pt x="233" y="16"/>
                    </a:lnTo>
                    <a:lnTo>
                      <a:pt x="230" y="11"/>
                    </a:lnTo>
                    <a:lnTo>
                      <a:pt x="224" y="6"/>
                    </a:lnTo>
                    <a:lnTo>
                      <a:pt x="219" y="4"/>
                    </a:lnTo>
                    <a:lnTo>
                      <a:pt x="214" y="0"/>
                    </a:lnTo>
                    <a:lnTo>
                      <a:pt x="207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4" y="0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8" y="11"/>
                    </a:lnTo>
                    <a:lnTo>
                      <a:pt x="5" y="16"/>
                    </a:lnTo>
                    <a:lnTo>
                      <a:pt x="1" y="21"/>
                    </a:lnTo>
                    <a:lnTo>
                      <a:pt x="0" y="28"/>
                    </a:lnTo>
                    <a:lnTo>
                      <a:pt x="0" y="33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BC859883-BB16-4B27-B567-D7AC9D2A1AAF}"/>
                  </a:ext>
                </a:extLst>
              </p:cNvPr>
              <p:cNvGrpSpPr/>
              <p:nvPr/>
            </p:nvGrpSpPr>
            <p:grpSpPr>
              <a:xfrm>
                <a:off x="6985312" y="5781701"/>
                <a:ext cx="681103" cy="654489"/>
                <a:chOff x="10931072" y="1661824"/>
                <a:chExt cx="1874431" cy="1801180"/>
              </a:xfrm>
              <a:grpFill/>
            </p:grpSpPr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id="{998ADCC3-78AC-446C-A875-41518D664A31}"/>
                    </a:ext>
                  </a:extLst>
                </p:cNvPr>
                <p:cNvGrpSpPr/>
                <p:nvPr/>
              </p:nvGrpSpPr>
              <p:grpSpPr>
                <a:xfrm>
                  <a:off x="10931072" y="2579651"/>
                  <a:ext cx="552587" cy="610937"/>
                  <a:chOff x="-5242970" y="1729980"/>
                  <a:chExt cx="3972715" cy="4392216"/>
                </a:xfrm>
                <a:grpFill/>
              </p:grpSpPr>
              <p:sp>
                <p:nvSpPr>
                  <p:cNvPr id="121" name="Oval 10">
                    <a:extLst>
                      <a:ext uri="{FF2B5EF4-FFF2-40B4-BE49-F238E27FC236}">
                        <a16:creationId xmlns:a16="http://schemas.microsoft.com/office/drawing/2014/main" id="{7C2581A9-1EAD-476B-BB51-96AFF82D40E1}"/>
                      </a:ext>
                    </a:extLst>
                  </p:cNvPr>
                  <p:cNvSpPr/>
                  <p:nvPr/>
                </p:nvSpPr>
                <p:spPr>
                  <a:xfrm>
                    <a:off x="-4296540" y="1729980"/>
                    <a:ext cx="2085942" cy="2492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5942" h="2492640">
                        <a:moveTo>
                          <a:pt x="513527" y="694133"/>
                        </a:moveTo>
                        <a:cubicBezTo>
                          <a:pt x="457965" y="847327"/>
                          <a:pt x="319058" y="1012427"/>
                          <a:pt x="346840" y="1246583"/>
                        </a:cubicBezTo>
                        <a:cubicBezTo>
                          <a:pt x="311915" y="1180701"/>
                          <a:pt x="276990" y="1191020"/>
                          <a:pt x="242065" y="1098945"/>
                        </a:cubicBezTo>
                        <a:cubicBezTo>
                          <a:pt x="251590" y="1165620"/>
                          <a:pt x="246828" y="1263251"/>
                          <a:pt x="270640" y="1298970"/>
                        </a:cubicBezTo>
                        <a:lnTo>
                          <a:pt x="227777" y="1275158"/>
                        </a:lnTo>
                        <a:cubicBezTo>
                          <a:pt x="271432" y="1780776"/>
                          <a:pt x="605603" y="2326877"/>
                          <a:pt x="1037402" y="2341958"/>
                        </a:cubicBezTo>
                        <a:cubicBezTo>
                          <a:pt x="1294578" y="2317352"/>
                          <a:pt x="1739871" y="2073670"/>
                          <a:pt x="1851790" y="1275158"/>
                        </a:cubicBezTo>
                        <a:lnTo>
                          <a:pt x="1808927" y="1303733"/>
                        </a:lnTo>
                        <a:cubicBezTo>
                          <a:pt x="1832740" y="1233089"/>
                          <a:pt x="1813689" y="1217214"/>
                          <a:pt x="1837502" y="1113233"/>
                        </a:cubicBezTo>
                        <a:lnTo>
                          <a:pt x="1727965" y="1237058"/>
                        </a:lnTo>
                        <a:cubicBezTo>
                          <a:pt x="1735903" y="1020365"/>
                          <a:pt x="1696215" y="972739"/>
                          <a:pt x="1551752" y="694133"/>
                        </a:cubicBezTo>
                        <a:cubicBezTo>
                          <a:pt x="1265208" y="806052"/>
                          <a:pt x="923896" y="848914"/>
                          <a:pt x="513527" y="694133"/>
                        </a:cubicBezTo>
                        <a:close/>
                        <a:moveTo>
                          <a:pt x="1037454" y="1190"/>
                        </a:moveTo>
                        <a:cubicBezTo>
                          <a:pt x="1534859" y="-25797"/>
                          <a:pt x="2167718" y="406264"/>
                          <a:pt x="2077230" y="1255870"/>
                        </a:cubicBezTo>
                        <a:cubicBezTo>
                          <a:pt x="1981979" y="2005462"/>
                          <a:pt x="1544384" y="2502612"/>
                          <a:pt x="1037454" y="2491500"/>
                        </a:cubicBezTo>
                        <a:cubicBezTo>
                          <a:pt x="701974" y="2513726"/>
                          <a:pt x="116738" y="2215013"/>
                          <a:pt x="7202" y="1246345"/>
                        </a:cubicBezTo>
                        <a:cubicBezTo>
                          <a:pt x="-78522" y="268152"/>
                          <a:pt x="621011" y="-9923"/>
                          <a:pt x="1037454" y="119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2" name="Freeform 121">
                    <a:extLst>
                      <a:ext uri="{FF2B5EF4-FFF2-40B4-BE49-F238E27FC236}">
                        <a16:creationId xmlns:a16="http://schemas.microsoft.com/office/drawing/2014/main" id="{B4ECB6EF-20A6-49C7-9F15-9DF99EB4009E}"/>
                      </a:ext>
                    </a:extLst>
                  </p:cNvPr>
                  <p:cNvSpPr/>
                  <p:nvPr/>
                </p:nvSpPr>
                <p:spPr>
                  <a:xfrm>
                    <a:off x="-5242970" y="4110040"/>
                    <a:ext cx="3972715" cy="2012156"/>
                  </a:xfrm>
                  <a:custGeom>
                    <a:avLst/>
                    <a:gdLst>
                      <a:gd name="connsiteX0" fmla="*/ 2738437 w 3938588"/>
                      <a:gd name="connsiteY0" fmla="*/ 0 h 1990725"/>
                      <a:gd name="connsiteX1" fmla="*/ 1200150 w 3938588"/>
                      <a:gd name="connsiteY1" fmla="*/ 0 h 1990725"/>
                      <a:gd name="connsiteX2" fmla="*/ 0 w 3938588"/>
                      <a:gd name="connsiteY2" fmla="*/ 1485900 h 1990725"/>
                      <a:gd name="connsiteX3" fmla="*/ 647700 w 3938588"/>
                      <a:gd name="connsiteY3" fmla="*/ 1990725 h 1990725"/>
                      <a:gd name="connsiteX4" fmla="*/ 3024187 w 3938588"/>
                      <a:gd name="connsiteY4" fmla="*/ 1990725 h 1990725"/>
                      <a:gd name="connsiteX5" fmla="*/ 3938588 w 3938588"/>
                      <a:gd name="connsiteY5" fmla="*/ 1462087 h 1990725"/>
                      <a:gd name="connsiteX6" fmla="*/ 2738437 w 3938588"/>
                      <a:gd name="connsiteY6" fmla="*/ 0 h 1990725"/>
                      <a:gd name="connsiteX0" fmla="*/ 2738437 w 3938588"/>
                      <a:gd name="connsiteY0" fmla="*/ 0 h 1990725"/>
                      <a:gd name="connsiteX1" fmla="*/ 1200150 w 3938588"/>
                      <a:gd name="connsiteY1" fmla="*/ 0 h 1990725"/>
                      <a:gd name="connsiteX2" fmla="*/ 0 w 3938588"/>
                      <a:gd name="connsiteY2" fmla="*/ 1485900 h 1990725"/>
                      <a:gd name="connsiteX3" fmla="*/ 647700 w 3938588"/>
                      <a:gd name="connsiteY3" fmla="*/ 1990725 h 1990725"/>
                      <a:gd name="connsiteX4" fmla="*/ 3024187 w 3938588"/>
                      <a:gd name="connsiteY4" fmla="*/ 1990725 h 1990725"/>
                      <a:gd name="connsiteX5" fmla="*/ 3938588 w 3938588"/>
                      <a:gd name="connsiteY5" fmla="*/ 1462087 h 1990725"/>
                      <a:gd name="connsiteX6" fmla="*/ 2738437 w 3938588"/>
                      <a:gd name="connsiteY6" fmla="*/ 0 h 1990725"/>
                      <a:gd name="connsiteX0" fmla="*/ 2738437 w 3938588"/>
                      <a:gd name="connsiteY0" fmla="*/ 0 h 1990725"/>
                      <a:gd name="connsiteX1" fmla="*/ 1200150 w 3938588"/>
                      <a:gd name="connsiteY1" fmla="*/ 0 h 1990725"/>
                      <a:gd name="connsiteX2" fmla="*/ 0 w 3938588"/>
                      <a:gd name="connsiteY2" fmla="*/ 1485900 h 1990725"/>
                      <a:gd name="connsiteX3" fmla="*/ 647700 w 3938588"/>
                      <a:gd name="connsiteY3" fmla="*/ 1990725 h 1990725"/>
                      <a:gd name="connsiteX4" fmla="*/ 3024187 w 3938588"/>
                      <a:gd name="connsiteY4" fmla="*/ 1990725 h 1990725"/>
                      <a:gd name="connsiteX5" fmla="*/ 3938588 w 3938588"/>
                      <a:gd name="connsiteY5" fmla="*/ 1462087 h 1990725"/>
                      <a:gd name="connsiteX6" fmla="*/ 2738437 w 3938588"/>
                      <a:gd name="connsiteY6" fmla="*/ 0 h 1990725"/>
                      <a:gd name="connsiteX0" fmla="*/ 2738437 w 3938588"/>
                      <a:gd name="connsiteY0" fmla="*/ 0 h 1990725"/>
                      <a:gd name="connsiteX1" fmla="*/ 1200150 w 3938588"/>
                      <a:gd name="connsiteY1" fmla="*/ 0 h 1990725"/>
                      <a:gd name="connsiteX2" fmla="*/ 0 w 3938588"/>
                      <a:gd name="connsiteY2" fmla="*/ 1485900 h 1990725"/>
                      <a:gd name="connsiteX3" fmla="*/ 647700 w 3938588"/>
                      <a:gd name="connsiteY3" fmla="*/ 1990725 h 1990725"/>
                      <a:gd name="connsiteX4" fmla="*/ 3024187 w 3938588"/>
                      <a:gd name="connsiteY4" fmla="*/ 1990725 h 1990725"/>
                      <a:gd name="connsiteX5" fmla="*/ 3938588 w 3938588"/>
                      <a:gd name="connsiteY5" fmla="*/ 1462087 h 1990725"/>
                      <a:gd name="connsiteX6" fmla="*/ 2738437 w 3938588"/>
                      <a:gd name="connsiteY6" fmla="*/ 0 h 1990725"/>
                      <a:gd name="connsiteX0" fmla="*/ 2738437 w 3938588"/>
                      <a:gd name="connsiteY0" fmla="*/ 0 h 1990725"/>
                      <a:gd name="connsiteX1" fmla="*/ 1200150 w 3938588"/>
                      <a:gd name="connsiteY1" fmla="*/ 0 h 1990725"/>
                      <a:gd name="connsiteX2" fmla="*/ 0 w 3938588"/>
                      <a:gd name="connsiteY2" fmla="*/ 1485900 h 1990725"/>
                      <a:gd name="connsiteX3" fmla="*/ 647700 w 3938588"/>
                      <a:gd name="connsiteY3" fmla="*/ 1990725 h 1990725"/>
                      <a:gd name="connsiteX4" fmla="*/ 3024187 w 3938588"/>
                      <a:gd name="connsiteY4" fmla="*/ 1990725 h 1990725"/>
                      <a:gd name="connsiteX5" fmla="*/ 3938588 w 3938588"/>
                      <a:gd name="connsiteY5" fmla="*/ 1462087 h 1990725"/>
                      <a:gd name="connsiteX6" fmla="*/ 2738437 w 3938588"/>
                      <a:gd name="connsiteY6" fmla="*/ 0 h 1990725"/>
                      <a:gd name="connsiteX0" fmla="*/ 2755357 w 3955508"/>
                      <a:gd name="connsiteY0" fmla="*/ 0 h 1990725"/>
                      <a:gd name="connsiteX1" fmla="*/ 1217070 w 3955508"/>
                      <a:gd name="connsiteY1" fmla="*/ 0 h 1990725"/>
                      <a:gd name="connsiteX2" fmla="*/ 16920 w 3955508"/>
                      <a:gd name="connsiteY2" fmla="*/ 1485900 h 1990725"/>
                      <a:gd name="connsiteX3" fmla="*/ 664620 w 3955508"/>
                      <a:gd name="connsiteY3" fmla="*/ 1990725 h 1990725"/>
                      <a:gd name="connsiteX4" fmla="*/ 3041107 w 3955508"/>
                      <a:gd name="connsiteY4" fmla="*/ 1990725 h 1990725"/>
                      <a:gd name="connsiteX5" fmla="*/ 3955508 w 3955508"/>
                      <a:gd name="connsiteY5" fmla="*/ 1462087 h 1990725"/>
                      <a:gd name="connsiteX6" fmla="*/ 2755357 w 3955508"/>
                      <a:gd name="connsiteY6" fmla="*/ 0 h 1990725"/>
                      <a:gd name="connsiteX0" fmla="*/ 2755357 w 3955508"/>
                      <a:gd name="connsiteY0" fmla="*/ 0 h 1990725"/>
                      <a:gd name="connsiteX1" fmla="*/ 1217070 w 3955508"/>
                      <a:gd name="connsiteY1" fmla="*/ 0 h 1990725"/>
                      <a:gd name="connsiteX2" fmla="*/ 16920 w 3955508"/>
                      <a:gd name="connsiteY2" fmla="*/ 1485900 h 1990725"/>
                      <a:gd name="connsiteX3" fmla="*/ 664620 w 3955508"/>
                      <a:gd name="connsiteY3" fmla="*/ 1990725 h 1990725"/>
                      <a:gd name="connsiteX4" fmla="*/ 3041107 w 3955508"/>
                      <a:gd name="connsiteY4" fmla="*/ 1990725 h 1990725"/>
                      <a:gd name="connsiteX5" fmla="*/ 3955508 w 3955508"/>
                      <a:gd name="connsiteY5" fmla="*/ 1462087 h 1990725"/>
                      <a:gd name="connsiteX6" fmla="*/ 2755357 w 3955508"/>
                      <a:gd name="connsiteY6" fmla="*/ 0 h 1990725"/>
                      <a:gd name="connsiteX0" fmla="*/ 2755357 w 3972715"/>
                      <a:gd name="connsiteY0" fmla="*/ 0 h 1990725"/>
                      <a:gd name="connsiteX1" fmla="*/ 1217070 w 3972715"/>
                      <a:gd name="connsiteY1" fmla="*/ 0 h 1990725"/>
                      <a:gd name="connsiteX2" fmla="*/ 16920 w 3972715"/>
                      <a:gd name="connsiteY2" fmla="*/ 1485900 h 1990725"/>
                      <a:gd name="connsiteX3" fmla="*/ 664620 w 3972715"/>
                      <a:gd name="connsiteY3" fmla="*/ 1990725 h 1990725"/>
                      <a:gd name="connsiteX4" fmla="*/ 3041107 w 3972715"/>
                      <a:gd name="connsiteY4" fmla="*/ 1990725 h 1990725"/>
                      <a:gd name="connsiteX5" fmla="*/ 3955508 w 3972715"/>
                      <a:gd name="connsiteY5" fmla="*/ 1462087 h 1990725"/>
                      <a:gd name="connsiteX6" fmla="*/ 2755357 w 3972715"/>
                      <a:gd name="connsiteY6" fmla="*/ 0 h 1990725"/>
                      <a:gd name="connsiteX0" fmla="*/ 2755357 w 3972715"/>
                      <a:gd name="connsiteY0" fmla="*/ 0 h 1990725"/>
                      <a:gd name="connsiteX1" fmla="*/ 1217070 w 3972715"/>
                      <a:gd name="connsiteY1" fmla="*/ 0 h 1990725"/>
                      <a:gd name="connsiteX2" fmla="*/ 16920 w 3972715"/>
                      <a:gd name="connsiteY2" fmla="*/ 1485900 h 1990725"/>
                      <a:gd name="connsiteX3" fmla="*/ 664620 w 3972715"/>
                      <a:gd name="connsiteY3" fmla="*/ 1990725 h 1990725"/>
                      <a:gd name="connsiteX4" fmla="*/ 3041107 w 3972715"/>
                      <a:gd name="connsiteY4" fmla="*/ 1990725 h 1990725"/>
                      <a:gd name="connsiteX5" fmla="*/ 3955508 w 3972715"/>
                      <a:gd name="connsiteY5" fmla="*/ 1462087 h 1990725"/>
                      <a:gd name="connsiteX6" fmla="*/ 2755357 w 3972715"/>
                      <a:gd name="connsiteY6" fmla="*/ 0 h 1990725"/>
                      <a:gd name="connsiteX0" fmla="*/ 2755357 w 3972715"/>
                      <a:gd name="connsiteY0" fmla="*/ 0 h 1992248"/>
                      <a:gd name="connsiteX1" fmla="*/ 1217070 w 3972715"/>
                      <a:gd name="connsiteY1" fmla="*/ 0 h 1992248"/>
                      <a:gd name="connsiteX2" fmla="*/ 16920 w 3972715"/>
                      <a:gd name="connsiteY2" fmla="*/ 1485900 h 1992248"/>
                      <a:gd name="connsiteX3" fmla="*/ 664620 w 3972715"/>
                      <a:gd name="connsiteY3" fmla="*/ 1990725 h 1992248"/>
                      <a:gd name="connsiteX4" fmla="*/ 3041107 w 3972715"/>
                      <a:gd name="connsiteY4" fmla="*/ 1990725 h 1992248"/>
                      <a:gd name="connsiteX5" fmla="*/ 3955508 w 3972715"/>
                      <a:gd name="connsiteY5" fmla="*/ 1462087 h 1992248"/>
                      <a:gd name="connsiteX6" fmla="*/ 2755357 w 3972715"/>
                      <a:gd name="connsiteY6" fmla="*/ 0 h 1992248"/>
                      <a:gd name="connsiteX0" fmla="*/ 2755357 w 3972715"/>
                      <a:gd name="connsiteY0" fmla="*/ 0 h 2005541"/>
                      <a:gd name="connsiteX1" fmla="*/ 1217070 w 3972715"/>
                      <a:gd name="connsiteY1" fmla="*/ 0 h 2005541"/>
                      <a:gd name="connsiteX2" fmla="*/ 16920 w 3972715"/>
                      <a:gd name="connsiteY2" fmla="*/ 1485900 h 2005541"/>
                      <a:gd name="connsiteX3" fmla="*/ 664620 w 3972715"/>
                      <a:gd name="connsiteY3" fmla="*/ 1990725 h 2005541"/>
                      <a:gd name="connsiteX4" fmla="*/ 3041107 w 3972715"/>
                      <a:gd name="connsiteY4" fmla="*/ 1990725 h 2005541"/>
                      <a:gd name="connsiteX5" fmla="*/ 3955508 w 3972715"/>
                      <a:gd name="connsiteY5" fmla="*/ 1462087 h 2005541"/>
                      <a:gd name="connsiteX6" fmla="*/ 2755357 w 3972715"/>
                      <a:gd name="connsiteY6" fmla="*/ 0 h 2005541"/>
                      <a:gd name="connsiteX0" fmla="*/ 2755357 w 3972715"/>
                      <a:gd name="connsiteY0" fmla="*/ 0 h 2010431"/>
                      <a:gd name="connsiteX1" fmla="*/ 1217070 w 3972715"/>
                      <a:gd name="connsiteY1" fmla="*/ 0 h 2010431"/>
                      <a:gd name="connsiteX2" fmla="*/ 16920 w 3972715"/>
                      <a:gd name="connsiteY2" fmla="*/ 1485900 h 2010431"/>
                      <a:gd name="connsiteX3" fmla="*/ 664620 w 3972715"/>
                      <a:gd name="connsiteY3" fmla="*/ 1990725 h 2010431"/>
                      <a:gd name="connsiteX4" fmla="*/ 2979195 w 3972715"/>
                      <a:gd name="connsiteY4" fmla="*/ 2005013 h 2010431"/>
                      <a:gd name="connsiteX5" fmla="*/ 3955508 w 3972715"/>
                      <a:gd name="connsiteY5" fmla="*/ 1462087 h 2010431"/>
                      <a:gd name="connsiteX6" fmla="*/ 2755357 w 3972715"/>
                      <a:gd name="connsiteY6" fmla="*/ 0 h 2010431"/>
                      <a:gd name="connsiteX0" fmla="*/ 2755357 w 3972715"/>
                      <a:gd name="connsiteY0" fmla="*/ 0 h 2012156"/>
                      <a:gd name="connsiteX1" fmla="*/ 1217070 w 3972715"/>
                      <a:gd name="connsiteY1" fmla="*/ 0 h 2012156"/>
                      <a:gd name="connsiteX2" fmla="*/ 16920 w 3972715"/>
                      <a:gd name="connsiteY2" fmla="*/ 1485900 h 2012156"/>
                      <a:gd name="connsiteX3" fmla="*/ 664620 w 3972715"/>
                      <a:gd name="connsiteY3" fmla="*/ 1990725 h 2012156"/>
                      <a:gd name="connsiteX4" fmla="*/ 2979195 w 3972715"/>
                      <a:gd name="connsiteY4" fmla="*/ 2005013 h 2012156"/>
                      <a:gd name="connsiteX5" fmla="*/ 3955508 w 3972715"/>
                      <a:gd name="connsiteY5" fmla="*/ 1462087 h 2012156"/>
                      <a:gd name="connsiteX6" fmla="*/ 2755357 w 3972715"/>
                      <a:gd name="connsiteY6" fmla="*/ 0 h 2012156"/>
                      <a:gd name="connsiteX0" fmla="*/ 2755357 w 3972715"/>
                      <a:gd name="connsiteY0" fmla="*/ 0 h 2012156"/>
                      <a:gd name="connsiteX1" fmla="*/ 1217070 w 3972715"/>
                      <a:gd name="connsiteY1" fmla="*/ 0 h 2012156"/>
                      <a:gd name="connsiteX2" fmla="*/ 16920 w 3972715"/>
                      <a:gd name="connsiteY2" fmla="*/ 1485900 h 2012156"/>
                      <a:gd name="connsiteX3" fmla="*/ 664620 w 3972715"/>
                      <a:gd name="connsiteY3" fmla="*/ 1990725 h 2012156"/>
                      <a:gd name="connsiteX4" fmla="*/ 2979195 w 3972715"/>
                      <a:gd name="connsiteY4" fmla="*/ 2005013 h 2012156"/>
                      <a:gd name="connsiteX5" fmla="*/ 3955508 w 3972715"/>
                      <a:gd name="connsiteY5" fmla="*/ 1462087 h 2012156"/>
                      <a:gd name="connsiteX6" fmla="*/ 2755357 w 3972715"/>
                      <a:gd name="connsiteY6" fmla="*/ 0 h 2012156"/>
                      <a:gd name="connsiteX0" fmla="*/ 2755357 w 3972715"/>
                      <a:gd name="connsiteY0" fmla="*/ 0 h 2012156"/>
                      <a:gd name="connsiteX1" fmla="*/ 1217070 w 3972715"/>
                      <a:gd name="connsiteY1" fmla="*/ 0 h 2012156"/>
                      <a:gd name="connsiteX2" fmla="*/ 16920 w 3972715"/>
                      <a:gd name="connsiteY2" fmla="*/ 1485900 h 2012156"/>
                      <a:gd name="connsiteX3" fmla="*/ 664620 w 3972715"/>
                      <a:gd name="connsiteY3" fmla="*/ 1990725 h 2012156"/>
                      <a:gd name="connsiteX4" fmla="*/ 2979195 w 3972715"/>
                      <a:gd name="connsiteY4" fmla="*/ 2005013 h 2012156"/>
                      <a:gd name="connsiteX5" fmla="*/ 3955508 w 3972715"/>
                      <a:gd name="connsiteY5" fmla="*/ 1462087 h 2012156"/>
                      <a:gd name="connsiteX6" fmla="*/ 2755357 w 3972715"/>
                      <a:gd name="connsiteY6" fmla="*/ 0 h 2012156"/>
                      <a:gd name="connsiteX0" fmla="*/ 2755357 w 3972715"/>
                      <a:gd name="connsiteY0" fmla="*/ 0 h 2012156"/>
                      <a:gd name="connsiteX1" fmla="*/ 1217070 w 3972715"/>
                      <a:gd name="connsiteY1" fmla="*/ 0 h 2012156"/>
                      <a:gd name="connsiteX2" fmla="*/ 16920 w 3972715"/>
                      <a:gd name="connsiteY2" fmla="*/ 1485900 h 2012156"/>
                      <a:gd name="connsiteX3" fmla="*/ 664620 w 3972715"/>
                      <a:gd name="connsiteY3" fmla="*/ 1990725 h 2012156"/>
                      <a:gd name="connsiteX4" fmla="*/ 2979195 w 3972715"/>
                      <a:gd name="connsiteY4" fmla="*/ 2005013 h 2012156"/>
                      <a:gd name="connsiteX5" fmla="*/ 3955508 w 3972715"/>
                      <a:gd name="connsiteY5" fmla="*/ 1462087 h 2012156"/>
                      <a:gd name="connsiteX6" fmla="*/ 2755357 w 3972715"/>
                      <a:gd name="connsiteY6" fmla="*/ 0 h 2012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72715" h="2012156">
                        <a:moveTo>
                          <a:pt x="2755357" y="0"/>
                        </a:moveTo>
                        <a:cubicBezTo>
                          <a:pt x="2709320" y="533400"/>
                          <a:pt x="1267869" y="595313"/>
                          <a:pt x="1217070" y="0"/>
                        </a:cubicBezTo>
                        <a:cubicBezTo>
                          <a:pt x="464595" y="4762"/>
                          <a:pt x="-106905" y="804863"/>
                          <a:pt x="16920" y="1485900"/>
                        </a:cubicBezTo>
                        <a:cubicBezTo>
                          <a:pt x="51845" y="1644650"/>
                          <a:pt x="139157" y="1936750"/>
                          <a:pt x="664620" y="1990725"/>
                        </a:cubicBezTo>
                        <a:cubicBezTo>
                          <a:pt x="1323432" y="2024063"/>
                          <a:pt x="2144170" y="2009776"/>
                          <a:pt x="2979195" y="2005013"/>
                        </a:cubicBezTo>
                        <a:cubicBezTo>
                          <a:pt x="3193508" y="2005013"/>
                          <a:pt x="3850733" y="2047875"/>
                          <a:pt x="3955508" y="1462087"/>
                        </a:cubicBezTo>
                        <a:cubicBezTo>
                          <a:pt x="4041233" y="1131887"/>
                          <a:pt x="3831682" y="101599"/>
                          <a:pt x="2755357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A48584D9-B117-4675-96DC-5242F7638152}"/>
                    </a:ext>
                  </a:extLst>
                </p:cNvPr>
                <p:cNvGrpSpPr/>
                <p:nvPr/>
              </p:nvGrpSpPr>
              <p:grpSpPr>
                <a:xfrm>
                  <a:off x="12252916" y="2579651"/>
                  <a:ext cx="552587" cy="610937"/>
                  <a:chOff x="-5242970" y="1729980"/>
                  <a:chExt cx="3972715" cy="4392216"/>
                </a:xfrm>
                <a:grpFill/>
              </p:grpSpPr>
              <p:sp>
                <p:nvSpPr>
                  <p:cNvPr id="119" name="Oval 10">
                    <a:extLst>
                      <a:ext uri="{FF2B5EF4-FFF2-40B4-BE49-F238E27FC236}">
                        <a16:creationId xmlns:a16="http://schemas.microsoft.com/office/drawing/2014/main" id="{D78CDE72-A2AD-4AC6-AD33-E7AB4EC628A9}"/>
                      </a:ext>
                    </a:extLst>
                  </p:cNvPr>
                  <p:cNvSpPr/>
                  <p:nvPr/>
                </p:nvSpPr>
                <p:spPr>
                  <a:xfrm>
                    <a:off x="-4296540" y="1729980"/>
                    <a:ext cx="2085942" cy="2492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5942" h="2492640">
                        <a:moveTo>
                          <a:pt x="513527" y="694133"/>
                        </a:moveTo>
                        <a:cubicBezTo>
                          <a:pt x="457965" y="847327"/>
                          <a:pt x="319058" y="1012427"/>
                          <a:pt x="346840" y="1246583"/>
                        </a:cubicBezTo>
                        <a:cubicBezTo>
                          <a:pt x="311915" y="1180701"/>
                          <a:pt x="276990" y="1191020"/>
                          <a:pt x="242065" y="1098945"/>
                        </a:cubicBezTo>
                        <a:cubicBezTo>
                          <a:pt x="251590" y="1165620"/>
                          <a:pt x="246828" y="1263251"/>
                          <a:pt x="270640" y="1298970"/>
                        </a:cubicBezTo>
                        <a:lnTo>
                          <a:pt x="227777" y="1275158"/>
                        </a:lnTo>
                        <a:cubicBezTo>
                          <a:pt x="271432" y="1780776"/>
                          <a:pt x="605603" y="2326877"/>
                          <a:pt x="1037402" y="2341958"/>
                        </a:cubicBezTo>
                        <a:cubicBezTo>
                          <a:pt x="1294578" y="2317352"/>
                          <a:pt x="1739871" y="2073670"/>
                          <a:pt x="1851790" y="1275158"/>
                        </a:cubicBezTo>
                        <a:lnTo>
                          <a:pt x="1808927" y="1303733"/>
                        </a:lnTo>
                        <a:cubicBezTo>
                          <a:pt x="1832740" y="1233089"/>
                          <a:pt x="1813689" y="1217214"/>
                          <a:pt x="1837502" y="1113233"/>
                        </a:cubicBezTo>
                        <a:lnTo>
                          <a:pt x="1727965" y="1237058"/>
                        </a:lnTo>
                        <a:cubicBezTo>
                          <a:pt x="1735903" y="1020365"/>
                          <a:pt x="1696215" y="972739"/>
                          <a:pt x="1551752" y="694133"/>
                        </a:cubicBezTo>
                        <a:cubicBezTo>
                          <a:pt x="1265208" y="806052"/>
                          <a:pt x="923896" y="848914"/>
                          <a:pt x="513527" y="694133"/>
                        </a:cubicBezTo>
                        <a:close/>
                        <a:moveTo>
                          <a:pt x="1037454" y="1190"/>
                        </a:moveTo>
                        <a:cubicBezTo>
                          <a:pt x="1534859" y="-25797"/>
                          <a:pt x="2167718" y="406264"/>
                          <a:pt x="2077230" y="1255870"/>
                        </a:cubicBezTo>
                        <a:cubicBezTo>
                          <a:pt x="1981979" y="2005462"/>
                          <a:pt x="1544384" y="2502612"/>
                          <a:pt x="1037454" y="2491500"/>
                        </a:cubicBezTo>
                        <a:cubicBezTo>
                          <a:pt x="701974" y="2513726"/>
                          <a:pt x="116738" y="2215013"/>
                          <a:pt x="7202" y="1246345"/>
                        </a:cubicBezTo>
                        <a:cubicBezTo>
                          <a:pt x="-78522" y="268152"/>
                          <a:pt x="621011" y="-9923"/>
                          <a:pt x="1037454" y="119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0" name="Freeform 119">
                    <a:extLst>
                      <a:ext uri="{FF2B5EF4-FFF2-40B4-BE49-F238E27FC236}">
                        <a16:creationId xmlns:a16="http://schemas.microsoft.com/office/drawing/2014/main" id="{E8808285-E545-47A8-AD50-DA86A0165362}"/>
                      </a:ext>
                    </a:extLst>
                  </p:cNvPr>
                  <p:cNvSpPr/>
                  <p:nvPr/>
                </p:nvSpPr>
                <p:spPr>
                  <a:xfrm>
                    <a:off x="-5242970" y="4110040"/>
                    <a:ext cx="3972715" cy="2012156"/>
                  </a:xfrm>
                  <a:custGeom>
                    <a:avLst/>
                    <a:gdLst>
                      <a:gd name="connsiteX0" fmla="*/ 2738437 w 3938588"/>
                      <a:gd name="connsiteY0" fmla="*/ 0 h 1990725"/>
                      <a:gd name="connsiteX1" fmla="*/ 1200150 w 3938588"/>
                      <a:gd name="connsiteY1" fmla="*/ 0 h 1990725"/>
                      <a:gd name="connsiteX2" fmla="*/ 0 w 3938588"/>
                      <a:gd name="connsiteY2" fmla="*/ 1485900 h 1990725"/>
                      <a:gd name="connsiteX3" fmla="*/ 647700 w 3938588"/>
                      <a:gd name="connsiteY3" fmla="*/ 1990725 h 1990725"/>
                      <a:gd name="connsiteX4" fmla="*/ 3024187 w 3938588"/>
                      <a:gd name="connsiteY4" fmla="*/ 1990725 h 1990725"/>
                      <a:gd name="connsiteX5" fmla="*/ 3938588 w 3938588"/>
                      <a:gd name="connsiteY5" fmla="*/ 1462087 h 1990725"/>
                      <a:gd name="connsiteX6" fmla="*/ 2738437 w 3938588"/>
                      <a:gd name="connsiteY6" fmla="*/ 0 h 1990725"/>
                      <a:gd name="connsiteX0" fmla="*/ 2738437 w 3938588"/>
                      <a:gd name="connsiteY0" fmla="*/ 0 h 1990725"/>
                      <a:gd name="connsiteX1" fmla="*/ 1200150 w 3938588"/>
                      <a:gd name="connsiteY1" fmla="*/ 0 h 1990725"/>
                      <a:gd name="connsiteX2" fmla="*/ 0 w 3938588"/>
                      <a:gd name="connsiteY2" fmla="*/ 1485900 h 1990725"/>
                      <a:gd name="connsiteX3" fmla="*/ 647700 w 3938588"/>
                      <a:gd name="connsiteY3" fmla="*/ 1990725 h 1990725"/>
                      <a:gd name="connsiteX4" fmla="*/ 3024187 w 3938588"/>
                      <a:gd name="connsiteY4" fmla="*/ 1990725 h 1990725"/>
                      <a:gd name="connsiteX5" fmla="*/ 3938588 w 3938588"/>
                      <a:gd name="connsiteY5" fmla="*/ 1462087 h 1990725"/>
                      <a:gd name="connsiteX6" fmla="*/ 2738437 w 3938588"/>
                      <a:gd name="connsiteY6" fmla="*/ 0 h 1990725"/>
                      <a:gd name="connsiteX0" fmla="*/ 2738437 w 3938588"/>
                      <a:gd name="connsiteY0" fmla="*/ 0 h 1990725"/>
                      <a:gd name="connsiteX1" fmla="*/ 1200150 w 3938588"/>
                      <a:gd name="connsiteY1" fmla="*/ 0 h 1990725"/>
                      <a:gd name="connsiteX2" fmla="*/ 0 w 3938588"/>
                      <a:gd name="connsiteY2" fmla="*/ 1485900 h 1990725"/>
                      <a:gd name="connsiteX3" fmla="*/ 647700 w 3938588"/>
                      <a:gd name="connsiteY3" fmla="*/ 1990725 h 1990725"/>
                      <a:gd name="connsiteX4" fmla="*/ 3024187 w 3938588"/>
                      <a:gd name="connsiteY4" fmla="*/ 1990725 h 1990725"/>
                      <a:gd name="connsiteX5" fmla="*/ 3938588 w 3938588"/>
                      <a:gd name="connsiteY5" fmla="*/ 1462087 h 1990725"/>
                      <a:gd name="connsiteX6" fmla="*/ 2738437 w 3938588"/>
                      <a:gd name="connsiteY6" fmla="*/ 0 h 1990725"/>
                      <a:gd name="connsiteX0" fmla="*/ 2738437 w 3938588"/>
                      <a:gd name="connsiteY0" fmla="*/ 0 h 1990725"/>
                      <a:gd name="connsiteX1" fmla="*/ 1200150 w 3938588"/>
                      <a:gd name="connsiteY1" fmla="*/ 0 h 1990725"/>
                      <a:gd name="connsiteX2" fmla="*/ 0 w 3938588"/>
                      <a:gd name="connsiteY2" fmla="*/ 1485900 h 1990725"/>
                      <a:gd name="connsiteX3" fmla="*/ 647700 w 3938588"/>
                      <a:gd name="connsiteY3" fmla="*/ 1990725 h 1990725"/>
                      <a:gd name="connsiteX4" fmla="*/ 3024187 w 3938588"/>
                      <a:gd name="connsiteY4" fmla="*/ 1990725 h 1990725"/>
                      <a:gd name="connsiteX5" fmla="*/ 3938588 w 3938588"/>
                      <a:gd name="connsiteY5" fmla="*/ 1462087 h 1990725"/>
                      <a:gd name="connsiteX6" fmla="*/ 2738437 w 3938588"/>
                      <a:gd name="connsiteY6" fmla="*/ 0 h 1990725"/>
                      <a:gd name="connsiteX0" fmla="*/ 2738437 w 3938588"/>
                      <a:gd name="connsiteY0" fmla="*/ 0 h 1990725"/>
                      <a:gd name="connsiteX1" fmla="*/ 1200150 w 3938588"/>
                      <a:gd name="connsiteY1" fmla="*/ 0 h 1990725"/>
                      <a:gd name="connsiteX2" fmla="*/ 0 w 3938588"/>
                      <a:gd name="connsiteY2" fmla="*/ 1485900 h 1990725"/>
                      <a:gd name="connsiteX3" fmla="*/ 647700 w 3938588"/>
                      <a:gd name="connsiteY3" fmla="*/ 1990725 h 1990725"/>
                      <a:gd name="connsiteX4" fmla="*/ 3024187 w 3938588"/>
                      <a:gd name="connsiteY4" fmla="*/ 1990725 h 1990725"/>
                      <a:gd name="connsiteX5" fmla="*/ 3938588 w 3938588"/>
                      <a:gd name="connsiteY5" fmla="*/ 1462087 h 1990725"/>
                      <a:gd name="connsiteX6" fmla="*/ 2738437 w 3938588"/>
                      <a:gd name="connsiteY6" fmla="*/ 0 h 1990725"/>
                      <a:gd name="connsiteX0" fmla="*/ 2755357 w 3955508"/>
                      <a:gd name="connsiteY0" fmla="*/ 0 h 1990725"/>
                      <a:gd name="connsiteX1" fmla="*/ 1217070 w 3955508"/>
                      <a:gd name="connsiteY1" fmla="*/ 0 h 1990725"/>
                      <a:gd name="connsiteX2" fmla="*/ 16920 w 3955508"/>
                      <a:gd name="connsiteY2" fmla="*/ 1485900 h 1990725"/>
                      <a:gd name="connsiteX3" fmla="*/ 664620 w 3955508"/>
                      <a:gd name="connsiteY3" fmla="*/ 1990725 h 1990725"/>
                      <a:gd name="connsiteX4" fmla="*/ 3041107 w 3955508"/>
                      <a:gd name="connsiteY4" fmla="*/ 1990725 h 1990725"/>
                      <a:gd name="connsiteX5" fmla="*/ 3955508 w 3955508"/>
                      <a:gd name="connsiteY5" fmla="*/ 1462087 h 1990725"/>
                      <a:gd name="connsiteX6" fmla="*/ 2755357 w 3955508"/>
                      <a:gd name="connsiteY6" fmla="*/ 0 h 1990725"/>
                      <a:gd name="connsiteX0" fmla="*/ 2755357 w 3955508"/>
                      <a:gd name="connsiteY0" fmla="*/ 0 h 1990725"/>
                      <a:gd name="connsiteX1" fmla="*/ 1217070 w 3955508"/>
                      <a:gd name="connsiteY1" fmla="*/ 0 h 1990725"/>
                      <a:gd name="connsiteX2" fmla="*/ 16920 w 3955508"/>
                      <a:gd name="connsiteY2" fmla="*/ 1485900 h 1990725"/>
                      <a:gd name="connsiteX3" fmla="*/ 664620 w 3955508"/>
                      <a:gd name="connsiteY3" fmla="*/ 1990725 h 1990725"/>
                      <a:gd name="connsiteX4" fmla="*/ 3041107 w 3955508"/>
                      <a:gd name="connsiteY4" fmla="*/ 1990725 h 1990725"/>
                      <a:gd name="connsiteX5" fmla="*/ 3955508 w 3955508"/>
                      <a:gd name="connsiteY5" fmla="*/ 1462087 h 1990725"/>
                      <a:gd name="connsiteX6" fmla="*/ 2755357 w 3955508"/>
                      <a:gd name="connsiteY6" fmla="*/ 0 h 1990725"/>
                      <a:gd name="connsiteX0" fmla="*/ 2755357 w 3972715"/>
                      <a:gd name="connsiteY0" fmla="*/ 0 h 1990725"/>
                      <a:gd name="connsiteX1" fmla="*/ 1217070 w 3972715"/>
                      <a:gd name="connsiteY1" fmla="*/ 0 h 1990725"/>
                      <a:gd name="connsiteX2" fmla="*/ 16920 w 3972715"/>
                      <a:gd name="connsiteY2" fmla="*/ 1485900 h 1990725"/>
                      <a:gd name="connsiteX3" fmla="*/ 664620 w 3972715"/>
                      <a:gd name="connsiteY3" fmla="*/ 1990725 h 1990725"/>
                      <a:gd name="connsiteX4" fmla="*/ 3041107 w 3972715"/>
                      <a:gd name="connsiteY4" fmla="*/ 1990725 h 1990725"/>
                      <a:gd name="connsiteX5" fmla="*/ 3955508 w 3972715"/>
                      <a:gd name="connsiteY5" fmla="*/ 1462087 h 1990725"/>
                      <a:gd name="connsiteX6" fmla="*/ 2755357 w 3972715"/>
                      <a:gd name="connsiteY6" fmla="*/ 0 h 1990725"/>
                      <a:gd name="connsiteX0" fmla="*/ 2755357 w 3972715"/>
                      <a:gd name="connsiteY0" fmla="*/ 0 h 1990725"/>
                      <a:gd name="connsiteX1" fmla="*/ 1217070 w 3972715"/>
                      <a:gd name="connsiteY1" fmla="*/ 0 h 1990725"/>
                      <a:gd name="connsiteX2" fmla="*/ 16920 w 3972715"/>
                      <a:gd name="connsiteY2" fmla="*/ 1485900 h 1990725"/>
                      <a:gd name="connsiteX3" fmla="*/ 664620 w 3972715"/>
                      <a:gd name="connsiteY3" fmla="*/ 1990725 h 1990725"/>
                      <a:gd name="connsiteX4" fmla="*/ 3041107 w 3972715"/>
                      <a:gd name="connsiteY4" fmla="*/ 1990725 h 1990725"/>
                      <a:gd name="connsiteX5" fmla="*/ 3955508 w 3972715"/>
                      <a:gd name="connsiteY5" fmla="*/ 1462087 h 1990725"/>
                      <a:gd name="connsiteX6" fmla="*/ 2755357 w 3972715"/>
                      <a:gd name="connsiteY6" fmla="*/ 0 h 1990725"/>
                      <a:gd name="connsiteX0" fmla="*/ 2755357 w 3972715"/>
                      <a:gd name="connsiteY0" fmla="*/ 0 h 1992248"/>
                      <a:gd name="connsiteX1" fmla="*/ 1217070 w 3972715"/>
                      <a:gd name="connsiteY1" fmla="*/ 0 h 1992248"/>
                      <a:gd name="connsiteX2" fmla="*/ 16920 w 3972715"/>
                      <a:gd name="connsiteY2" fmla="*/ 1485900 h 1992248"/>
                      <a:gd name="connsiteX3" fmla="*/ 664620 w 3972715"/>
                      <a:gd name="connsiteY3" fmla="*/ 1990725 h 1992248"/>
                      <a:gd name="connsiteX4" fmla="*/ 3041107 w 3972715"/>
                      <a:gd name="connsiteY4" fmla="*/ 1990725 h 1992248"/>
                      <a:gd name="connsiteX5" fmla="*/ 3955508 w 3972715"/>
                      <a:gd name="connsiteY5" fmla="*/ 1462087 h 1992248"/>
                      <a:gd name="connsiteX6" fmla="*/ 2755357 w 3972715"/>
                      <a:gd name="connsiteY6" fmla="*/ 0 h 1992248"/>
                      <a:gd name="connsiteX0" fmla="*/ 2755357 w 3972715"/>
                      <a:gd name="connsiteY0" fmla="*/ 0 h 2005541"/>
                      <a:gd name="connsiteX1" fmla="*/ 1217070 w 3972715"/>
                      <a:gd name="connsiteY1" fmla="*/ 0 h 2005541"/>
                      <a:gd name="connsiteX2" fmla="*/ 16920 w 3972715"/>
                      <a:gd name="connsiteY2" fmla="*/ 1485900 h 2005541"/>
                      <a:gd name="connsiteX3" fmla="*/ 664620 w 3972715"/>
                      <a:gd name="connsiteY3" fmla="*/ 1990725 h 2005541"/>
                      <a:gd name="connsiteX4" fmla="*/ 3041107 w 3972715"/>
                      <a:gd name="connsiteY4" fmla="*/ 1990725 h 2005541"/>
                      <a:gd name="connsiteX5" fmla="*/ 3955508 w 3972715"/>
                      <a:gd name="connsiteY5" fmla="*/ 1462087 h 2005541"/>
                      <a:gd name="connsiteX6" fmla="*/ 2755357 w 3972715"/>
                      <a:gd name="connsiteY6" fmla="*/ 0 h 2005541"/>
                      <a:gd name="connsiteX0" fmla="*/ 2755357 w 3972715"/>
                      <a:gd name="connsiteY0" fmla="*/ 0 h 2010431"/>
                      <a:gd name="connsiteX1" fmla="*/ 1217070 w 3972715"/>
                      <a:gd name="connsiteY1" fmla="*/ 0 h 2010431"/>
                      <a:gd name="connsiteX2" fmla="*/ 16920 w 3972715"/>
                      <a:gd name="connsiteY2" fmla="*/ 1485900 h 2010431"/>
                      <a:gd name="connsiteX3" fmla="*/ 664620 w 3972715"/>
                      <a:gd name="connsiteY3" fmla="*/ 1990725 h 2010431"/>
                      <a:gd name="connsiteX4" fmla="*/ 2979195 w 3972715"/>
                      <a:gd name="connsiteY4" fmla="*/ 2005013 h 2010431"/>
                      <a:gd name="connsiteX5" fmla="*/ 3955508 w 3972715"/>
                      <a:gd name="connsiteY5" fmla="*/ 1462087 h 2010431"/>
                      <a:gd name="connsiteX6" fmla="*/ 2755357 w 3972715"/>
                      <a:gd name="connsiteY6" fmla="*/ 0 h 2010431"/>
                      <a:gd name="connsiteX0" fmla="*/ 2755357 w 3972715"/>
                      <a:gd name="connsiteY0" fmla="*/ 0 h 2012156"/>
                      <a:gd name="connsiteX1" fmla="*/ 1217070 w 3972715"/>
                      <a:gd name="connsiteY1" fmla="*/ 0 h 2012156"/>
                      <a:gd name="connsiteX2" fmla="*/ 16920 w 3972715"/>
                      <a:gd name="connsiteY2" fmla="*/ 1485900 h 2012156"/>
                      <a:gd name="connsiteX3" fmla="*/ 664620 w 3972715"/>
                      <a:gd name="connsiteY3" fmla="*/ 1990725 h 2012156"/>
                      <a:gd name="connsiteX4" fmla="*/ 2979195 w 3972715"/>
                      <a:gd name="connsiteY4" fmla="*/ 2005013 h 2012156"/>
                      <a:gd name="connsiteX5" fmla="*/ 3955508 w 3972715"/>
                      <a:gd name="connsiteY5" fmla="*/ 1462087 h 2012156"/>
                      <a:gd name="connsiteX6" fmla="*/ 2755357 w 3972715"/>
                      <a:gd name="connsiteY6" fmla="*/ 0 h 2012156"/>
                      <a:gd name="connsiteX0" fmla="*/ 2755357 w 3972715"/>
                      <a:gd name="connsiteY0" fmla="*/ 0 h 2012156"/>
                      <a:gd name="connsiteX1" fmla="*/ 1217070 w 3972715"/>
                      <a:gd name="connsiteY1" fmla="*/ 0 h 2012156"/>
                      <a:gd name="connsiteX2" fmla="*/ 16920 w 3972715"/>
                      <a:gd name="connsiteY2" fmla="*/ 1485900 h 2012156"/>
                      <a:gd name="connsiteX3" fmla="*/ 664620 w 3972715"/>
                      <a:gd name="connsiteY3" fmla="*/ 1990725 h 2012156"/>
                      <a:gd name="connsiteX4" fmla="*/ 2979195 w 3972715"/>
                      <a:gd name="connsiteY4" fmla="*/ 2005013 h 2012156"/>
                      <a:gd name="connsiteX5" fmla="*/ 3955508 w 3972715"/>
                      <a:gd name="connsiteY5" fmla="*/ 1462087 h 2012156"/>
                      <a:gd name="connsiteX6" fmla="*/ 2755357 w 3972715"/>
                      <a:gd name="connsiteY6" fmla="*/ 0 h 2012156"/>
                      <a:gd name="connsiteX0" fmla="*/ 2755357 w 3972715"/>
                      <a:gd name="connsiteY0" fmla="*/ 0 h 2012156"/>
                      <a:gd name="connsiteX1" fmla="*/ 1217070 w 3972715"/>
                      <a:gd name="connsiteY1" fmla="*/ 0 h 2012156"/>
                      <a:gd name="connsiteX2" fmla="*/ 16920 w 3972715"/>
                      <a:gd name="connsiteY2" fmla="*/ 1485900 h 2012156"/>
                      <a:gd name="connsiteX3" fmla="*/ 664620 w 3972715"/>
                      <a:gd name="connsiteY3" fmla="*/ 1990725 h 2012156"/>
                      <a:gd name="connsiteX4" fmla="*/ 2979195 w 3972715"/>
                      <a:gd name="connsiteY4" fmla="*/ 2005013 h 2012156"/>
                      <a:gd name="connsiteX5" fmla="*/ 3955508 w 3972715"/>
                      <a:gd name="connsiteY5" fmla="*/ 1462087 h 2012156"/>
                      <a:gd name="connsiteX6" fmla="*/ 2755357 w 3972715"/>
                      <a:gd name="connsiteY6" fmla="*/ 0 h 2012156"/>
                      <a:gd name="connsiteX0" fmla="*/ 2755357 w 3972715"/>
                      <a:gd name="connsiteY0" fmla="*/ 0 h 2012156"/>
                      <a:gd name="connsiteX1" fmla="*/ 1217070 w 3972715"/>
                      <a:gd name="connsiteY1" fmla="*/ 0 h 2012156"/>
                      <a:gd name="connsiteX2" fmla="*/ 16920 w 3972715"/>
                      <a:gd name="connsiteY2" fmla="*/ 1485900 h 2012156"/>
                      <a:gd name="connsiteX3" fmla="*/ 664620 w 3972715"/>
                      <a:gd name="connsiteY3" fmla="*/ 1990725 h 2012156"/>
                      <a:gd name="connsiteX4" fmla="*/ 2979195 w 3972715"/>
                      <a:gd name="connsiteY4" fmla="*/ 2005013 h 2012156"/>
                      <a:gd name="connsiteX5" fmla="*/ 3955508 w 3972715"/>
                      <a:gd name="connsiteY5" fmla="*/ 1462087 h 2012156"/>
                      <a:gd name="connsiteX6" fmla="*/ 2755357 w 3972715"/>
                      <a:gd name="connsiteY6" fmla="*/ 0 h 2012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72715" h="2012156">
                        <a:moveTo>
                          <a:pt x="2755357" y="0"/>
                        </a:moveTo>
                        <a:cubicBezTo>
                          <a:pt x="2709320" y="533400"/>
                          <a:pt x="1267869" y="595313"/>
                          <a:pt x="1217070" y="0"/>
                        </a:cubicBezTo>
                        <a:cubicBezTo>
                          <a:pt x="464595" y="4762"/>
                          <a:pt x="-106905" y="804863"/>
                          <a:pt x="16920" y="1485900"/>
                        </a:cubicBezTo>
                        <a:cubicBezTo>
                          <a:pt x="51845" y="1644650"/>
                          <a:pt x="139157" y="1936750"/>
                          <a:pt x="664620" y="1990725"/>
                        </a:cubicBezTo>
                        <a:cubicBezTo>
                          <a:pt x="1323432" y="2024063"/>
                          <a:pt x="2144170" y="2009776"/>
                          <a:pt x="2979195" y="2005013"/>
                        </a:cubicBezTo>
                        <a:cubicBezTo>
                          <a:pt x="3193508" y="2005013"/>
                          <a:pt x="3850733" y="2047875"/>
                          <a:pt x="3955508" y="1462087"/>
                        </a:cubicBezTo>
                        <a:cubicBezTo>
                          <a:pt x="4041233" y="1131887"/>
                          <a:pt x="3831682" y="101599"/>
                          <a:pt x="2755357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A4760C3D-F54E-4DAC-9D1A-B43A51D6D1AC}"/>
                    </a:ext>
                  </a:extLst>
                </p:cNvPr>
                <p:cNvGrpSpPr/>
                <p:nvPr/>
              </p:nvGrpSpPr>
              <p:grpSpPr>
                <a:xfrm>
                  <a:off x="11591994" y="1661824"/>
                  <a:ext cx="552587" cy="610937"/>
                  <a:chOff x="-5242970" y="1729980"/>
                  <a:chExt cx="3972715" cy="4392216"/>
                </a:xfrm>
                <a:grpFill/>
              </p:grpSpPr>
              <p:sp>
                <p:nvSpPr>
                  <p:cNvPr id="117" name="Oval 10">
                    <a:extLst>
                      <a:ext uri="{FF2B5EF4-FFF2-40B4-BE49-F238E27FC236}">
                        <a16:creationId xmlns:a16="http://schemas.microsoft.com/office/drawing/2014/main" id="{D3733C7E-4E4F-4725-BC73-6DBED712AADB}"/>
                      </a:ext>
                    </a:extLst>
                  </p:cNvPr>
                  <p:cNvSpPr/>
                  <p:nvPr/>
                </p:nvSpPr>
                <p:spPr>
                  <a:xfrm>
                    <a:off x="-4296540" y="1729980"/>
                    <a:ext cx="2085942" cy="2492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5942" h="2492640">
                        <a:moveTo>
                          <a:pt x="513527" y="694133"/>
                        </a:moveTo>
                        <a:cubicBezTo>
                          <a:pt x="457965" y="847327"/>
                          <a:pt x="319058" y="1012427"/>
                          <a:pt x="346840" y="1246583"/>
                        </a:cubicBezTo>
                        <a:cubicBezTo>
                          <a:pt x="311915" y="1180701"/>
                          <a:pt x="276990" y="1191020"/>
                          <a:pt x="242065" y="1098945"/>
                        </a:cubicBezTo>
                        <a:cubicBezTo>
                          <a:pt x="251590" y="1165620"/>
                          <a:pt x="246828" y="1263251"/>
                          <a:pt x="270640" y="1298970"/>
                        </a:cubicBezTo>
                        <a:lnTo>
                          <a:pt x="227777" y="1275158"/>
                        </a:lnTo>
                        <a:cubicBezTo>
                          <a:pt x="271432" y="1780776"/>
                          <a:pt x="605603" y="2326877"/>
                          <a:pt x="1037402" y="2341958"/>
                        </a:cubicBezTo>
                        <a:cubicBezTo>
                          <a:pt x="1294578" y="2317352"/>
                          <a:pt x="1739871" y="2073670"/>
                          <a:pt x="1851790" y="1275158"/>
                        </a:cubicBezTo>
                        <a:lnTo>
                          <a:pt x="1808927" y="1303733"/>
                        </a:lnTo>
                        <a:cubicBezTo>
                          <a:pt x="1832740" y="1233089"/>
                          <a:pt x="1813689" y="1217214"/>
                          <a:pt x="1837502" y="1113233"/>
                        </a:cubicBezTo>
                        <a:lnTo>
                          <a:pt x="1727965" y="1237058"/>
                        </a:lnTo>
                        <a:cubicBezTo>
                          <a:pt x="1735903" y="1020365"/>
                          <a:pt x="1696215" y="972739"/>
                          <a:pt x="1551752" y="694133"/>
                        </a:cubicBezTo>
                        <a:cubicBezTo>
                          <a:pt x="1265208" y="806052"/>
                          <a:pt x="923896" y="848914"/>
                          <a:pt x="513527" y="694133"/>
                        </a:cubicBezTo>
                        <a:close/>
                        <a:moveTo>
                          <a:pt x="1037454" y="1190"/>
                        </a:moveTo>
                        <a:cubicBezTo>
                          <a:pt x="1534859" y="-25797"/>
                          <a:pt x="2167718" y="406264"/>
                          <a:pt x="2077230" y="1255870"/>
                        </a:cubicBezTo>
                        <a:cubicBezTo>
                          <a:pt x="1981979" y="2005462"/>
                          <a:pt x="1544384" y="2502612"/>
                          <a:pt x="1037454" y="2491500"/>
                        </a:cubicBezTo>
                        <a:cubicBezTo>
                          <a:pt x="701974" y="2513726"/>
                          <a:pt x="116738" y="2215013"/>
                          <a:pt x="7202" y="1246345"/>
                        </a:cubicBezTo>
                        <a:cubicBezTo>
                          <a:pt x="-78522" y="268152"/>
                          <a:pt x="621011" y="-9923"/>
                          <a:pt x="1037454" y="119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" name="Freeform 117">
                    <a:extLst>
                      <a:ext uri="{FF2B5EF4-FFF2-40B4-BE49-F238E27FC236}">
                        <a16:creationId xmlns:a16="http://schemas.microsoft.com/office/drawing/2014/main" id="{23E89FAD-868A-4BEE-9036-BB5D578586F2}"/>
                      </a:ext>
                    </a:extLst>
                  </p:cNvPr>
                  <p:cNvSpPr/>
                  <p:nvPr/>
                </p:nvSpPr>
                <p:spPr>
                  <a:xfrm>
                    <a:off x="-5242970" y="4110040"/>
                    <a:ext cx="3972715" cy="2012156"/>
                  </a:xfrm>
                  <a:custGeom>
                    <a:avLst/>
                    <a:gdLst>
                      <a:gd name="connsiteX0" fmla="*/ 2738437 w 3938588"/>
                      <a:gd name="connsiteY0" fmla="*/ 0 h 1990725"/>
                      <a:gd name="connsiteX1" fmla="*/ 1200150 w 3938588"/>
                      <a:gd name="connsiteY1" fmla="*/ 0 h 1990725"/>
                      <a:gd name="connsiteX2" fmla="*/ 0 w 3938588"/>
                      <a:gd name="connsiteY2" fmla="*/ 1485900 h 1990725"/>
                      <a:gd name="connsiteX3" fmla="*/ 647700 w 3938588"/>
                      <a:gd name="connsiteY3" fmla="*/ 1990725 h 1990725"/>
                      <a:gd name="connsiteX4" fmla="*/ 3024187 w 3938588"/>
                      <a:gd name="connsiteY4" fmla="*/ 1990725 h 1990725"/>
                      <a:gd name="connsiteX5" fmla="*/ 3938588 w 3938588"/>
                      <a:gd name="connsiteY5" fmla="*/ 1462087 h 1990725"/>
                      <a:gd name="connsiteX6" fmla="*/ 2738437 w 3938588"/>
                      <a:gd name="connsiteY6" fmla="*/ 0 h 1990725"/>
                      <a:gd name="connsiteX0" fmla="*/ 2738437 w 3938588"/>
                      <a:gd name="connsiteY0" fmla="*/ 0 h 1990725"/>
                      <a:gd name="connsiteX1" fmla="*/ 1200150 w 3938588"/>
                      <a:gd name="connsiteY1" fmla="*/ 0 h 1990725"/>
                      <a:gd name="connsiteX2" fmla="*/ 0 w 3938588"/>
                      <a:gd name="connsiteY2" fmla="*/ 1485900 h 1990725"/>
                      <a:gd name="connsiteX3" fmla="*/ 647700 w 3938588"/>
                      <a:gd name="connsiteY3" fmla="*/ 1990725 h 1990725"/>
                      <a:gd name="connsiteX4" fmla="*/ 3024187 w 3938588"/>
                      <a:gd name="connsiteY4" fmla="*/ 1990725 h 1990725"/>
                      <a:gd name="connsiteX5" fmla="*/ 3938588 w 3938588"/>
                      <a:gd name="connsiteY5" fmla="*/ 1462087 h 1990725"/>
                      <a:gd name="connsiteX6" fmla="*/ 2738437 w 3938588"/>
                      <a:gd name="connsiteY6" fmla="*/ 0 h 1990725"/>
                      <a:gd name="connsiteX0" fmla="*/ 2738437 w 3938588"/>
                      <a:gd name="connsiteY0" fmla="*/ 0 h 1990725"/>
                      <a:gd name="connsiteX1" fmla="*/ 1200150 w 3938588"/>
                      <a:gd name="connsiteY1" fmla="*/ 0 h 1990725"/>
                      <a:gd name="connsiteX2" fmla="*/ 0 w 3938588"/>
                      <a:gd name="connsiteY2" fmla="*/ 1485900 h 1990725"/>
                      <a:gd name="connsiteX3" fmla="*/ 647700 w 3938588"/>
                      <a:gd name="connsiteY3" fmla="*/ 1990725 h 1990725"/>
                      <a:gd name="connsiteX4" fmla="*/ 3024187 w 3938588"/>
                      <a:gd name="connsiteY4" fmla="*/ 1990725 h 1990725"/>
                      <a:gd name="connsiteX5" fmla="*/ 3938588 w 3938588"/>
                      <a:gd name="connsiteY5" fmla="*/ 1462087 h 1990725"/>
                      <a:gd name="connsiteX6" fmla="*/ 2738437 w 3938588"/>
                      <a:gd name="connsiteY6" fmla="*/ 0 h 1990725"/>
                      <a:gd name="connsiteX0" fmla="*/ 2738437 w 3938588"/>
                      <a:gd name="connsiteY0" fmla="*/ 0 h 1990725"/>
                      <a:gd name="connsiteX1" fmla="*/ 1200150 w 3938588"/>
                      <a:gd name="connsiteY1" fmla="*/ 0 h 1990725"/>
                      <a:gd name="connsiteX2" fmla="*/ 0 w 3938588"/>
                      <a:gd name="connsiteY2" fmla="*/ 1485900 h 1990725"/>
                      <a:gd name="connsiteX3" fmla="*/ 647700 w 3938588"/>
                      <a:gd name="connsiteY3" fmla="*/ 1990725 h 1990725"/>
                      <a:gd name="connsiteX4" fmla="*/ 3024187 w 3938588"/>
                      <a:gd name="connsiteY4" fmla="*/ 1990725 h 1990725"/>
                      <a:gd name="connsiteX5" fmla="*/ 3938588 w 3938588"/>
                      <a:gd name="connsiteY5" fmla="*/ 1462087 h 1990725"/>
                      <a:gd name="connsiteX6" fmla="*/ 2738437 w 3938588"/>
                      <a:gd name="connsiteY6" fmla="*/ 0 h 1990725"/>
                      <a:gd name="connsiteX0" fmla="*/ 2738437 w 3938588"/>
                      <a:gd name="connsiteY0" fmla="*/ 0 h 1990725"/>
                      <a:gd name="connsiteX1" fmla="*/ 1200150 w 3938588"/>
                      <a:gd name="connsiteY1" fmla="*/ 0 h 1990725"/>
                      <a:gd name="connsiteX2" fmla="*/ 0 w 3938588"/>
                      <a:gd name="connsiteY2" fmla="*/ 1485900 h 1990725"/>
                      <a:gd name="connsiteX3" fmla="*/ 647700 w 3938588"/>
                      <a:gd name="connsiteY3" fmla="*/ 1990725 h 1990725"/>
                      <a:gd name="connsiteX4" fmla="*/ 3024187 w 3938588"/>
                      <a:gd name="connsiteY4" fmla="*/ 1990725 h 1990725"/>
                      <a:gd name="connsiteX5" fmla="*/ 3938588 w 3938588"/>
                      <a:gd name="connsiteY5" fmla="*/ 1462087 h 1990725"/>
                      <a:gd name="connsiteX6" fmla="*/ 2738437 w 3938588"/>
                      <a:gd name="connsiteY6" fmla="*/ 0 h 1990725"/>
                      <a:gd name="connsiteX0" fmla="*/ 2755357 w 3955508"/>
                      <a:gd name="connsiteY0" fmla="*/ 0 h 1990725"/>
                      <a:gd name="connsiteX1" fmla="*/ 1217070 w 3955508"/>
                      <a:gd name="connsiteY1" fmla="*/ 0 h 1990725"/>
                      <a:gd name="connsiteX2" fmla="*/ 16920 w 3955508"/>
                      <a:gd name="connsiteY2" fmla="*/ 1485900 h 1990725"/>
                      <a:gd name="connsiteX3" fmla="*/ 664620 w 3955508"/>
                      <a:gd name="connsiteY3" fmla="*/ 1990725 h 1990725"/>
                      <a:gd name="connsiteX4" fmla="*/ 3041107 w 3955508"/>
                      <a:gd name="connsiteY4" fmla="*/ 1990725 h 1990725"/>
                      <a:gd name="connsiteX5" fmla="*/ 3955508 w 3955508"/>
                      <a:gd name="connsiteY5" fmla="*/ 1462087 h 1990725"/>
                      <a:gd name="connsiteX6" fmla="*/ 2755357 w 3955508"/>
                      <a:gd name="connsiteY6" fmla="*/ 0 h 1990725"/>
                      <a:gd name="connsiteX0" fmla="*/ 2755357 w 3955508"/>
                      <a:gd name="connsiteY0" fmla="*/ 0 h 1990725"/>
                      <a:gd name="connsiteX1" fmla="*/ 1217070 w 3955508"/>
                      <a:gd name="connsiteY1" fmla="*/ 0 h 1990725"/>
                      <a:gd name="connsiteX2" fmla="*/ 16920 w 3955508"/>
                      <a:gd name="connsiteY2" fmla="*/ 1485900 h 1990725"/>
                      <a:gd name="connsiteX3" fmla="*/ 664620 w 3955508"/>
                      <a:gd name="connsiteY3" fmla="*/ 1990725 h 1990725"/>
                      <a:gd name="connsiteX4" fmla="*/ 3041107 w 3955508"/>
                      <a:gd name="connsiteY4" fmla="*/ 1990725 h 1990725"/>
                      <a:gd name="connsiteX5" fmla="*/ 3955508 w 3955508"/>
                      <a:gd name="connsiteY5" fmla="*/ 1462087 h 1990725"/>
                      <a:gd name="connsiteX6" fmla="*/ 2755357 w 3955508"/>
                      <a:gd name="connsiteY6" fmla="*/ 0 h 1990725"/>
                      <a:gd name="connsiteX0" fmla="*/ 2755357 w 3972715"/>
                      <a:gd name="connsiteY0" fmla="*/ 0 h 1990725"/>
                      <a:gd name="connsiteX1" fmla="*/ 1217070 w 3972715"/>
                      <a:gd name="connsiteY1" fmla="*/ 0 h 1990725"/>
                      <a:gd name="connsiteX2" fmla="*/ 16920 w 3972715"/>
                      <a:gd name="connsiteY2" fmla="*/ 1485900 h 1990725"/>
                      <a:gd name="connsiteX3" fmla="*/ 664620 w 3972715"/>
                      <a:gd name="connsiteY3" fmla="*/ 1990725 h 1990725"/>
                      <a:gd name="connsiteX4" fmla="*/ 3041107 w 3972715"/>
                      <a:gd name="connsiteY4" fmla="*/ 1990725 h 1990725"/>
                      <a:gd name="connsiteX5" fmla="*/ 3955508 w 3972715"/>
                      <a:gd name="connsiteY5" fmla="*/ 1462087 h 1990725"/>
                      <a:gd name="connsiteX6" fmla="*/ 2755357 w 3972715"/>
                      <a:gd name="connsiteY6" fmla="*/ 0 h 1990725"/>
                      <a:gd name="connsiteX0" fmla="*/ 2755357 w 3972715"/>
                      <a:gd name="connsiteY0" fmla="*/ 0 h 1990725"/>
                      <a:gd name="connsiteX1" fmla="*/ 1217070 w 3972715"/>
                      <a:gd name="connsiteY1" fmla="*/ 0 h 1990725"/>
                      <a:gd name="connsiteX2" fmla="*/ 16920 w 3972715"/>
                      <a:gd name="connsiteY2" fmla="*/ 1485900 h 1990725"/>
                      <a:gd name="connsiteX3" fmla="*/ 664620 w 3972715"/>
                      <a:gd name="connsiteY3" fmla="*/ 1990725 h 1990725"/>
                      <a:gd name="connsiteX4" fmla="*/ 3041107 w 3972715"/>
                      <a:gd name="connsiteY4" fmla="*/ 1990725 h 1990725"/>
                      <a:gd name="connsiteX5" fmla="*/ 3955508 w 3972715"/>
                      <a:gd name="connsiteY5" fmla="*/ 1462087 h 1990725"/>
                      <a:gd name="connsiteX6" fmla="*/ 2755357 w 3972715"/>
                      <a:gd name="connsiteY6" fmla="*/ 0 h 1990725"/>
                      <a:gd name="connsiteX0" fmla="*/ 2755357 w 3972715"/>
                      <a:gd name="connsiteY0" fmla="*/ 0 h 1992248"/>
                      <a:gd name="connsiteX1" fmla="*/ 1217070 w 3972715"/>
                      <a:gd name="connsiteY1" fmla="*/ 0 h 1992248"/>
                      <a:gd name="connsiteX2" fmla="*/ 16920 w 3972715"/>
                      <a:gd name="connsiteY2" fmla="*/ 1485900 h 1992248"/>
                      <a:gd name="connsiteX3" fmla="*/ 664620 w 3972715"/>
                      <a:gd name="connsiteY3" fmla="*/ 1990725 h 1992248"/>
                      <a:gd name="connsiteX4" fmla="*/ 3041107 w 3972715"/>
                      <a:gd name="connsiteY4" fmla="*/ 1990725 h 1992248"/>
                      <a:gd name="connsiteX5" fmla="*/ 3955508 w 3972715"/>
                      <a:gd name="connsiteY5" fmla="*/ 1462087 h 1992248"/>
                      <a:gd name="connsiteX6" fmla="*/ 2755357 w 3972715"/>
                      <a:gd name="connsiteY6" fmla="*/ 0 h 1992248"/>
                      <a:gd name="connsiteX0" fmla="*/ 2755357 w 3972715"/>
                      <a:gd name="connsiteY0" fmla="*/ 0 h 2005541"/>
                      <a:gd name="connsiteX1" fmla="*/ 1217070 w 3972715"/>
                      <a:gd name="connsiteY1" fmla="*/ 0 h 2005541"/>
                      <a:gd name="connsiteX2" fmla="*/ 16920 w 3972715"/>
                      <a:gd name="connsiteY2" fmla="*/ 1485900 h 2005541"/>
                      <a:gd name="connsiteX3" fmla="*/ 664620 w 3972715"/>
                      <a:gd name="connsiteY3" fmla="*/ 1990725 h 2005541"/>
                      <a:gd name="connsiteX4" fmla="*/ 3041107 w 3972715"/>
                      <a:gd name="connsiteY4" fmla="*/ 1990725 h 2005541"/>
                      <a:gd name="connsiteX5" fmla="*/ 3955508 w 3972715"/>
                      <a:gd name="connsiteY5" fmla="*/ 1462087 h 2005541"/>
                      <a:gd name="connsiteX6" fmla="*/ 2755357 w 3972715"/>
                      <a:gd name="connsiteY6" fmla="*/ 0 h 2005541"/>
                      <a:gd name="connsiteX0" fmla="*/ 2755357 w 3972715"/>
                      <a:gd name="connsiteY0" fmla="*/ 0 h 2010431"/>
                      <a:gd name="connsiteX1" fmla="*/ 1217070 w 3972715"/>
                      <a:gd name="connsiteY1" fmla="*/ 0 h 2010431"/>
                      <a:gd name="connsiteX2" fmla="*/ 16920 w 3972715"/>
                      <a:gd name="connsiteY2" fmla="*/ 1485900 h 2010431"/>
                      <a:gd name="connsiteX3" fmla="*/ 664620 w 3972715"/>
                      <a:gd name="connsiteY3" fmla="*/ 1990725 h 2010431"/>
                      <a:gd name="connsiteX4" fmla="*/ 2979195 w 3972715"/>
                      <a:gd name="connsiteY4" fmla="*/ 2005013 h 2010431"/>
                      <a:gd name="connsiteX5" fmla="*/ 3955508 w 3972715"/>
                      <a:gd name="connsiteY5" fmla="*/ 1462087 h 2010431"/>
                      <a:gd name="connsiteX6" fmla="*/ 2755357 w 3972715"/>
                      <a:gd name="connsiteY6" fmla="*/ 0 h 2010431"/>
                      <a:gd name="connsiteX0" fmla="*/ 2755357 w 3972715"/>
                      <a:gd name="connsiteY0" fmla="*/ 0 h 2012156"/>
                      <a:gd name="connsiteX1" fmla="*/ 1217070 w 3972715"/>
                      <a:gd name="connsiteY1" fmla="*/ 0 h 2012156"/>
                      <a:gd name="connsiteX2" fmla="*/ 16920 w 3972715"/>
                      <a:gd name="connsiteY2" fmla="*/ 1485900 h 2012156"/>
                      <a:gd name="connsiteX3" fmla="*/ 664620 w 3972715"/>
                      <a:gd name="connsiteY3" fmla="*/ 1990725 h 2012156"/>
                      <a:gd name="connsiteX4" fmla="*/ 2979195 w 3972715"/>
                      <a:gd name="connsiteY4" fmla="*/ 2005013 h 2012156"/>
                      <a:gd name="connsiteX5" fmla="*/ 3955508 w 3972715"/>
                      <a:gd name="connsiteY5" fmla="*/ 1462087 h 2012156"/>
                      <a:gd name="connsiteX6" fmla="*/ 2755357 w 3972715"/>
                      <a:gd name="connsiteY6" fmla="*/ 0 h 2012156"/>
                      <a:gd name="connsiteX0" fmla="*/ 2755357 w 3972715"/>
                      <a:gd name="connsiteY0" fmla="*/ 0 h 2012156"/>
                      <a:gd name="connsiteX1" fmla="*/ 1217070 w 3972715"/>
                      <a:gd name="connsiteY1" fmla="*/ 0 h 2012156"/>
                      <a:gd name="connsiteX2" fmla="*/ 16920 w 3972715"/>
                      <a:gd name="connsiteY2" fmla="*/ 1485900 h 2012156"/>
                      <a:gd name="connsiteX3" fmla="*/ 664620 w 3972715"/>
                      <a:gd name="connsiteY3" fmla="*/ 1990725 h 2012156"/>
                      <a:gd name="connsiteX4" fmla="*/ 2979195 w 3972715"/>
                      <a:gd name="connsiteY4" fmla="*/ 2005013 h 2012156"/>
                      <a:gd name="connsiteX5" fmla="*/ 3955508 w 3972715"/>
                      <a:gd name="connsiteY5" fmla="*/ 1462087 h 2012156"/>
                      <a:gd name="connsiteX6" fmla="*/ 2755357 w 3972715"/>
                      <a:gd name="connsiteY6" fmla="*/ 0 h 2012156"/>
                      <a:gd name="connsiteX0" fmla="*/ 2755357 w 3972715"/>
                      <a:gd name="connsiteY0" fmla="*/ 0 h 2012156"/>
                      <a:gd name="connsiteX1" fmla="*/ 1217070 w 3972715"/>
                      <a:gd name="connsiteY1" fmla="*/ 0 h 2012156"/>
                      <a:gd name="connsiteX2" fmla="*/ 16920 w 3972715"/>
                      <a:gd name="connsiteY2" fmla="*/ 1485900 h 2012156"/>
                      <a:gd name="connsiteX3" fmla="*/ 664620 w 3972715"/>
                      <a:gd name="connsiteY3" fmla="*/ 1990725 h 2012156"/>
                      <a:gd name="connsiteX4" fmla="*/ 2979195 w 3972715"/>
                      <a:gd name="connsiteY4" fmla="*/ 2005013 h 2012156"/>
                      <a:gd name="connsiteX5" fmla="*/ 3955508 w 3972715"/>
                      <a:gd name="connsiteY5" fmla="*/ 1462087 h 2012156"/>
                      <a:gd name="connsiteX6" fmla="*/ 2755357 w 3972715"/>
                      <a:gd name="connsiteY6" fmla="*/ 0 h 2012156"/>
                      <a:gd name="connsiteX0" fmla="*/ 2755357 w 3972715"/>
                      <a:gd name="connsiteY0" fmla="*/ 0 h 2012156"/>
                      <a:gd name="connsiteX1" fmla="*/ 1217070 w 3972715"/>
                      <a:gd name="connsiteY1" fmla="*/ 0 h 2012156"/>
                      <a:gd name="connsiteX2" fmla="*/ 16920 w 3972715"/>
                      <a:gd name="connsiteY2" fmla="*/ 1485900 h 2012156"/>
                      <a:gd name="connsiteX3" fmla="*/ 664620 w 3972715"/>
                      <a:gd name="connsiteY3" fmla="*/ 1990725 h 2012156"/>
                      <a:gd name="connsiteX4" fmla="*/ 2979195 w 3972715"/>
                      <a:gd name="connsiteY4" fmla="*/ 2005013 h 2012156"/>
                      <a:gd name="connsiteX5" fmla="*/ 3955508 w 3972715"/>
                      <a:gd name="connsiteY5" fmla="*/ 1462087 h 2012156"/>
                      <a:gd name="connsiteX6" fmla="*/ 2755357 w 3972715"/>
                      <a:gd name="connsiteY6" fmla="*/ 0 h 2012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72715" h="2012156">
                        <a:moveTo>
                          <a:pt x="2755357" y="0"/>
                        </a:moveTo>
                        <a:cubicBezTo>
                          <a:pt x="2709320" y="533400"/>
                          <a:pt x="1267869" y="595313"/>
                          <a:pt x="1217070" y="0"/>
                        </a:cubicBezTo>
                        <a:cubicBezTo>
                          <a:pt x="464595" y="4762"/>
                          <a:pt x="-106905" y="804863"/>
                          <a:pt x="16920" y="1485900"/>
                        </a:cubicBezTo>
                        <a:cubicBezTo>
                          <a:pt x="51845" y="1644650"/>
                          <a:pt x="139157" y="1936750"/>
                          <a:pt x="664620" y="1990725"/>
                        </a:cubicBezTo>
                        <a:cubicBezTo>
                          <a:pt x="1323432" y="2024063"/>
                          <a:pt x="2144170" y="2009776"/>
                          <a:pt x="2979195" y="2005013"/>
                        </a:cubicBezTo>
                        <a:cubicBezTo>
                          <a:pt x="3193508" y="2005013"/>
                          <a:pt x="3850733" y="2047875"/>
                          <a:pt x="3955508" y="1462087"/>
                        </a:cubicBezTo>
                        <a:cubicBezTo>
                          <a:pt x="4041233" y="1131887"/>
                          <a:pt x="3831682" y="101599"/>
                          <a:pt x="2755357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6" name="Oval 173">
                  <a:extLst>
                    <a:ext uri="{FF2B5EF4-FFF2-40B4-BE49-F238E27FC236}">
                      <a16:creationId xmlns:a16="http://schemas.microsoft.com/office/drawing/2014/main" id="{626F57A5-F504-4657-9EC8-86ED39A34000}"/>
                    </a:ext>
                  </a:extLst>
                </p:cNvPr>
                <p:cNvSpPr/>
                <p:nvPr/>
              </p:nvSpPr>
              <p:spPr>
                <a:xfrm>
                  <a:off x="11139656" y="2034857"/>
                  <a:ext cx="1457262" cy="1428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262" h="1428147">
                      <a:moveTo>
                        <a:pt x="190979" y="1198881"/>
                      </a:moveTo>
                      <a:lnTo>
                        <a:pt x="291529" y="1198881"/>
                      </a:lnTo>
                      <a:cubicBezTo>
                        <a:pt x="408174" y="1301181"/>
                        <a:pt x="561370" y="1361395"/>
                        <a:pt x="728631" y="1361395"/>
                      </a:cubicBezTo>
                      <a:cubicBezTo>
                        <a:pt x="895892" y="1361395"/>
                        <a:pt x="1049088" y="1301181"/>
                        <a:pt x="1165733" y="1198881"/>
                      </a:cubicBezTo>
                      <a:lnTo>
                        <a:pt x="1266283" y="1198881"/>
                      </a:lnTo>
                      <a:cubicBezTo>
                        <a:pt x="1130948" y="1340544"/>
                        <a:pt x="940020" y="1428147"/>
                        <a:pt x="728631" y="1428147"/>
                      </a:cubicBezTo>
                      <a:cubicBezTo>
                        <a:pt x="517242" y="1428147"/>
                        <a:pt x="326314" y="1340544"/>
                        <a:pt x="190979" y="1198881"/>
                      </a:cubicBezTo>
                      <a:close/>
                      <a:moveTo>
                        <a:pt x="1037264" y="1"/>
                      </a:moveTo>
                      <a:cubicBezTo>
                        <a:pt x="1248165" y="93137"/>
                        <a:pt x="1405909" y="282796"/>
                        <a:pt x="1457262" y="512821"/>
                      </a:cubicBezTo>
                      <a:lnTo>
                        <a:pt x="1387690" y="512821"/>
                      </a:lnTo>
                      <a:cubicBezTo>
                        <a:pt x="1340655" y="319945"/>
                        <a:pt x="1210813" y="159853"/>
                        <a:pt x="1037264" y="72909"/>
                      </a:cubicBezTo>
                      <a:close/>
                      <a:moveTo>
                        <a:pt x="420000" y="0"/>
                      </a:moveTo>
                      <a:lnTo>
                        <a:pt x="420000" y="72908"/>
                      </a:lnTo>
                      <a:cubicBezTo>
                        <a:pt x="246450" y="159852"/>
                        <a:pt x="116607" y="319944"/>
                        <a:pt x="69572" y="512821"/>
                      </a:cubicBezTo>
                      <a:lnTo>
                        <a:pt x="0" y="512821"/>
                      </a:lnTo>
                      <a:cubicBezTo>
                        <a:pt x="51353" y="282795"/>
                        <a:pt x="209098" y="93135"/>
                        <a:pt x="42000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EBF04906-CB96-453C-B7DC-763829D26EF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7198459" y="6138597"/>
                <a:ext cx="135849" cy="112075"/>
              </a:xfrm>
              <a:custGeom>
                <a:avLst/>
                <a:gdLst>
                  <a:gd name="T0" fmla="*/ 0 w 240"/>
                  <a:gd name="T1" fmla="*/ 33 h 198"/>
                  <a:gd name="T2" fmla="*/ 0 w 240"/>
                  <a:gd name="T3" fmla="*/ 123 h 198"/>
                  <a:gd name="T4" fmla="*/ 0 w 240"/>
                  <a:gd name="T5" fmla="*/ 123 h 198"/>
                  <a:gd name="T6" fmla="*/ 0 w 240"/>
                  <a:gd name="T7" fmla="*/ 128 h 198"/>
                  <a:gd name="T8" fmla="*/ 1 w 240"/>
                  <a:gd name="T9" fmla="*/ 135 h 198"/>
                  <a:gd name="T10" fmla="*/ 5 w 240"/>
                  <a:gd name="T11" fmla="*/ 141 h 198"/>
                  <a:gd name="T12" fmla="*/ 8 w 240"/>
                  <a:gd name="T13" fmla="*/ 146 h 198"/>
                  <a:gd name="T14" fmla="*/ 13 w 240"/>
                  <a:gd name="T15" fmla="*/ 151 h 198"/>
                  <a:gd name="T16" fmla="*/ 19 w 240"/>
                  <a:gd name="T17" fmla="*/ 153 h 198"/>
                  <a:gd name="T18" fmla="*/ 24 w 240"/>
                  <a:gd name="T19" fmla="*/ 156 h 198"/>
                  <a:gd name="T20" fmla="*/ 31 w 240"/>
                  <a:gd name="T21" fmla="*/ 156 h 198"/>
                  <a:gd name="T22" fmla="*/ 116 w 240"/>
                  <a:gd name="T23" fmla="*/ 156 h 198"/>
                  <a:gd name="T24" fmla="*/ 116 w 240"/>
                  <a:gd name="T25" fmla="*/ 156 h 198"/>
                  <a:gd name="T26" fmla="*/ 150 w 240"/>
                  <a:gd name="T27" fmla="*/ 198 h 198"/>
                  <a:gd name="T28" fmla="*/ 150 w 240"/>
                  <a:gd name="T29" fmla="*/ 198 h 198"/>
                  <a:gd name="T30" fmla="*/ 152 w 240"/>
                  <a:gd name="T31" fmla="*/ 198 h 198"/>
                  <a:gd name="T32" fmla="*/ 154 w 240"/>
                  <a:gd name="T33" fmla="*/ 198 h 198"/>
                  <a:gd name="T34" fmla="*/ 155 w 240"/>
                  <a:gd name="T35" fmla="*/ 196 h 198"/>
                  <a:gd name="T36" fmla="*/ 155 w 240"/>
                  <a:gd name="T37" fmla="*/ 196 h 198"/>
                  <a:gd name="T38" fmla="*/ 155 w 240"/>
                  <a:gd name="T39" fmla="*/ 156 h 198"/>
                  <a:gd name="T40" fmla="*/ 207 w 240"/>
                  <a:gd name="T41" fmla="*/ 156 h 198"/>
                  <a:gd name="T42" fmla="*/ 207 w 240"/>
                  <a:gd name="T43" fmla="*/ 156 h 198"/>
                  <a:gd name="T44" fmla="*/ 214 w 240"/>
                  <a:gd name="T45" fmla="*/ 156 h 198"/>
                  <a:gd name="T46" fmla="*/ 219 w 240"/>
                  <a:gd name="T47" fmla="*/ 153 h 198"/>
                  <a:gd name="T48" fmla="*/ 224 w 240"/>
                  <a:gd name="T49" fmla="*/ 151 h 198"/>
                  <a:gd name="T50" fmla="*/ 230 w 240"/>
                  <a:gd name="T51" fmla="*/ 146 h 198"/>
                  <a:gd name="T52" fmla="*/ 233 w 240"/>
                  <a:gd name="T53" fmla="*/ 141 h 198"/>
                  <a:gd name="T54" fmla="*/ 237 w 240"/>
                  <a:gd name="T55" fmla="*/ 135 h 198"/>
                  <a:gd name="T56" fmla="*/ 238 w 240"/>
                  <a:gd name="T57" fmla="*/ 128 h 198"/>
                  <a:gd name="T58" fmla="*/ 240 w 240"/>
                  <a:gd name="T59" fmla="*/ 123 h 198"/>
                  <a:gd name="T60" fmla="*/ 240 w 240"/>
                  <a:gd name="T61" fmla="*/ 33 h 198"/>
                  <a:gd name="T62" fmla="*/ 240 w 240"/>
                  <a:gd name="T63" fmla="*/ 33 h 198"/>
                  <a:gd name="T64" fmla="*/ 238 w 240"/>
                  <a:gd name="T65" fmla="*/ 28 h 198"/>
                  <a:gd name="T66" fmla="*/ 237 w 240"/>
                  <a:gd name="T67" fmla="*/ 21 h 198"/>
                  <a:gd name="T68" fmla="*/ 233 w 240"/>
                  <a:gd name="T69" fmla="*/ 16 h 198"/>
                  <a:gd name="T70" fmla="*/ 230 w 240"/>
                  <a:gd name="T71" fmla="*/ 11 h 198"/>
                  <a:gd name="T72" fmla="*/ 224 w 240"/>
                  <a:gd name="T73" fmla="*/ 6 h 198"/>
                  <a:gd name="T74" fmla="*/ 219 w 240"/>
                  <a:gd name="T75" fmla="*/ 4 h 198"/>
                  <a:gd name="T76" fmla="*/ 214 w 240"/>
                  <a:gd name="T77" fmla="*/ 0 h 198"/>
                  <a:gd name="T78" fmla="*/ 207 w 240"/>
                  <a:gd name="T79" fmla="*/ 0 h 198"/>
                  <a:gd name="T80" fmla="*/ 31 w 240"/>
                  <a:gd name="T81" fmla="*/ 0 h 198"/>
                  <a:gd name="T82" fmla="*/ 31 w 240"/>
                  <a:gd name="T83" fmla="*/ 0 h 198"/>
                  <a:gd name="T84" fmla="*/ 24 w 240"/>
                  <a:gd name="T85" fmla="*/ 0 h 198"/>
                  <a:gd name="T86" fmla="*/ 19 w 240"/>
                  <a:gd name="T87" fmla="*/ 4 h 198"/>
                  <a:gd name="T88" fmla="*/ 13 w 240"/>
                  <a:gd name="T89" fmla="*/ 6 h 198"/>
                  <a:gd name="T90" fmla="*/ 8 w 240"/>
                  <a:gd name="T91" fmla="*/ 11 h 198"/>
                  <a:gd name="T92" fmla="*/ 5 w 240"/>
                  <a:gd name="T93" fmla="*/ 16 h 198"/>
                  <a:gd name="T94" fmla="*/ 1 w 240"/>
                  <a:gd name="T95" fmla="*/ 21 h 198"/>
                  <a:gd name="T96" fmla="*/ 0 w 240"/>
                  <a:gd name="T97" fmla="*/ 28 h 198"/>
                  <a:gd name="T98" fmla="*/ 0 w 240"/>
                  <a:gd name="T99" fmla="*/ 33 h 198"/>
                  <a:gd name="T100" fmla="*/ 0 w 240"/>
                  <a:gd name="T101" fmla="*/ 33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0" h="198">
                    <a:moveTo>
                      <a:pt x="0" y="33"/>
                    </a:moveTo>
                    <a:lnTo>
                      <a:pt x="0" y="123"/>
                    </a:lnTo>
                    <a:lnTo>
                      <a:pt x="0" y="123"/>
                    </a:lnTo>
                    <a:lnTo>
                      <a:pt x="0" y="128"/>
                    </a:lnTo>
                    <a:lnTo>
                      <a:pt x="1" y="135"/>
                    </a:lnTo>
                    <a:lnTo>
                      <a:pt x="5" y="141"/>
                    </a:lnTo>
                    <a:lnTo>
                      <a:pt x="8" y="146"/>
                    </a:lnTo>
                    <a:lnTo>
                      <a:pt x="13" y="151"/>
                    </a:lnTo>
                    <a:lnTo>
                      <a:pt x="19" y="153"/>
                    </a:lnTo>
                    <a:lnTo>
                      <a:pt x="24" y="156"/>
                    </a:lnTo>
                    <a:lnTo>
                      <a:pt x="31" y="156"/>
                    </a:lnTo>
                    <a:lnTo>
                      <a:pt x="116" y="156"/>
                    </a:lnTo>
                    <a:lnTo>
                      <a:pt x="116" y="156"/>
                    </a:lnTo>
                    <a:lnTo>
                      <a:pt x="150" y="198"/>
                    </a:lnTo>
                    <a:lnTo>
                      <a:pt x="150" y="198"/>
                    </a:lnTo>
                    <a:lnTo>
                      <a:pt x="152" y="198"/>
                    </a:lnTo>
                    <a:lnTo>
                      <a:pt x="154" y="198"/>
                    </a:lnTo>
                    <a:lnTo>
                      <a:pt x="155" y="196"/>
                    </a:lnTo>
                    <a:lnTo>
                      <a:pt x="155" y="196"/>
                    </a:lnTo>
                    <a:lnTo>
                      <a:pt x="155" y="156"/>
                    </a:lnTo>
                    <a:lnTo>
                      <a:pt x="207" y="156"/>
                    </a:lnTo>
                    <a:lnTo>
                      <a:pt x="207" y="156"/>
                    </a:lnTo>
                    <a:lnTo>
                      <a:pt x="214" y="156"/>
                    </a:lnTo>
                    <a:lnTo>
                      <a:pt x="219" y="153"/>
                    </a:lnTo>
                    <a:lnTo>
                      <a:pt x="224" y="151"/>
                    </a:lnTo>
                    <a:lnTo>
                      <a:pt x="230" y="146"/>
                    </a:lnTo>
                    <a:lnTo>
                      <a:pt x="233" y="141"/>
                    </a:lnTo>
                    <a:lnTo>
                      <a:pt x="237" y="135"/>
                    </a:lnTo>
                    <a:lnTo>
                      <a:pt x="238" y="128"/>
                    </a:lnTo>
                    <a:lnTo>
                      <a:pt x="240" y="123"/>
                    </a:lnTo>
                    <a:lnTo>
                      <a:pt x="240" y="33"/>
                    </a:lnTo>
                    <a:lnTo>
                      <a:pt x="240" y="33"/>
                    </a:lnTo>
                    <a:lnTo>
                      <a:pt x="238" y="28"/>
                    </a:lnTo>
                    <a:lnTo>
                      <a:pt x="237" y="21"/>
                    </a:lnTo>
                    <a:lnTo>
                      <a:pt x="233" y="16"/>
                    </a:lnTo>
                    <a:lnTo>
                      <a:pt x="230" y="11"/>
                    </a:lnTo>
                    <a:lnTo>
                      <a:pt x="224" y="6"/>
                    </a:lnTo>
                    <a:lnTo>
                      <a:pt x="219" y="4"/>
                    </a:lnTo>
                    <a:lnTo>
                      <a:pt x="214" y="0"/>
                    </a:lnTo>
                    <a:lnTo>
                      <a:pt x="207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4" y="0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8" y="11"/>
                    </a:lnTo>
                    <a:lnTo>
                      <a:pt x="5" y="16"/>
                    </a:lnTo>
                    <a:lnTo>
                      <a:pt x="1" y="21"/>
                    </a:lnTo>
                    <a:lnTo>
                      <a:pt x="0" y="28"/>
                    </a:lnTo>
                    <a:lnTo>
                      <a:pt x="0" y="33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BE7E046D-1A7C-40B3-8637-3B6A17CA637F}"/>
                </a:ext>
              </a:extLst>
            </p:cNvPr>
            <p:cNvGrpSpPr/>
            <p:nvPr/>
          </p:nvGrpSpPr>
          <p:grpSpPr>
            <a:xfrm>
              <a:off x="1011519" y="3164634"/>
              <a:ext cx="190828" cy="277773"/>
              <a:chOff x="5646738" y="1870075"/>
              <a:chExt cx="268288" cy="390525"/>
            </a:xfrm>
          </p:grpSpPr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391D227E-CB48-480B-950F-41489A9AC2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788" y="1963738"/>
                <a:ext cx="249238" cy="296862"/>
              </a:xfrm>
              <a:custGeom>
                <a:avLst/>
                <a:gdLst>
                  <a:gd name="T0" fmla="*/ 106 w 106"/>
                  <a:gd name="T1" fmla="*/ 53 h 126"/>
                  <a:gd name="T2" fmla="*/ 97 w 106"/>
                  <a:gd name="T3" fmla="*/ 45 h 126"/>
                  <a:gd name="T4" fmla="*/ 88 w 106"/>
                  <a:gd name="T5" fmla="*/ 53 h 126"/>
                  <a:gd name="T6" fmla="*/ 88 w 106"/>
                  <a:gd name="T7" fmla="*/ 46 h 126"/>
                  <a:gd name="T8" fmla="*/ 88 w 106"/>
                  <a:gd name="T9" fmla="*/ 46 h 126"/>
                  <a:gd name="T10" fmla="*/ 79 w 106"/>
                  <a:gd name="T11" fmla="*/ 37 h 126"/>
                  <a:gd name="T12" fmla="*/ 71 w 106"/>
                  <a:gd name="T13" fmla="*/ 46 h 126"/>
                  <a:gd name="T14" fmla="*/ 71 w 106"/>
                  <a:gd name="T15" fmla="*/ 39 h 126"/>
                  <a:gd name="T16" fmla="*/ 71 w 106"/>
                  <a:gd name="T17" fmla="*/ 38 h 126"/>
                  <a:gd name="T18" fmla="*/ 62 w 106"/>
                  <a:gd name="T19" fmla="*/ 30 h 126"/>
                  <a:gd name="T20" fmla="*/ 53 w 106"/>
                  <a:gd name="T21" fmla="*/ 38 h 126"/>
                  <a:gd name="T22" fmla="*/ 53 w 106"/>
                  <a:gd name="T23" fmla="*/ 8 h 126"/>
                  <a:gd name="T24" fmla="*/ 53 w 106"/>
                  <a:gd name="T25" fmla="*/ 8 h 126"/>
                  <a:gd name="T26" fmla="*/ 44 w 106"/>
                  <a:gd name="T27" fmla="*/ 0 h 126"/>
                  <a:gd name="T28" fmla="*/ 36 w 106"/>
                  <a:gd name="T29" fmla="*/ 8 h 126"/>
                  <a:gd name="T30" fmla="*/ 36 w 106"/>
                  <a:gd name="T31" fmla="*/ 74 h 126"/>
                  <a:gd name="T32" fmla="*/ 22 w 106"/>
                  <a:gd name="T33" fmla="*/ 56 h 126"/>
                  <a:gd name="T34" fmla="*/ 2 w 106"/>
                  <a:gd name="T35" fmla="*/ 53 h 126"/>
                  <a:gd name="T36" fmla="*/ 2 w 106"/>
                  <a:gd name="T37" fmla="*/ 62 h 126"/>
                  <a:gd name="T38" fmla="*/ 18 w 106"/>
                  <a:gd name="T39" fmla="*/ 91 h 126"/>
                  <a:gd name="T40" fmla="*/ 36 w 106"/>
                  <a:gd name="T41" fmla="*/ 114 h 126"/>
                  <a:gd name="T42" fmla="*/ 38 w 106"/>
                  <a:gd name="T43" fmla="*/ 118 h 126"/>
                  <a:gd name="T44" fmla="*/ 46 w 106"/>
                  <a:gd name="T45" fmla="*/ 126 h 126"/>
                  <a:gd name="T46" fmla="*/ 95 w 106"/>
                  <a:gd name="T47" fmla="*/ 126 h 126"/>
                  <a:gd name="T48" fmla="*/ 103 w 106"/>
                  <a:gd name="T49" fmla="*/ 118 h 126"/>
                  <a:gd name="T50" fmla="*/ 106 w 106"/>
                  <a:gd name="T51" fmla="*/ 53 h 126"/>
                  <a:gd name="T52" fmla="*/ 106 w 106"/>
                  <a:gd name="T53" fmla="*/ 5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6" h="126">
                    <a:moveTo>
                      <a:pt x="106" y="53"/>
                    </a:moveTo>
                    <a:cubicBezTo>
                      <a:pt x="106" y="48"/>
                      <a:pt x="102" y="45"/>
                      <a:pt x="97" y="45"/>
                    </a:cubicBezTo>
                    <a:cubicBezTo>
                      <a:pt x="92" y="45"/>
                      <a:pt x="88" y="48"/>
                      <a:pt x="88" y="53"/>
                    </a:cubicBezTo>
                    <a:cubicBezTo>
                      <a:pt x="88" y="46"/>
                      <a:pt x="88" y="46"/>
                      <a:pt x="88" y="46"/>
                    </a:cubicBezTo>
                    <a:cubicBezTo>
                      <a:pt x="88" y="46"/>
                      <a:pt x="88" y="46"/>
                      <a:pt x="88" y="46"/>
                    </a:cubicBezTo>
                    <a:cubicBezTo>
                      <a:pt x="88" y="41"/>
                      <a:pt x="84" y="37"/>
                      <a:pt x="79" y="37"/>
                    </a:cubicBezTo>
                    <a:cubicBezTo>
                      <a:pt x="75" y="37"/>
                      <a:pt x="71" y="41"/>
                      <a:pt x="71" y="46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1" y="38"/>
                      <a:pt x="71" y="38"/>
                      <a:pt x="71" y="38"/>
                    </a:cubicBezTo>
                    <a:cubicBezTo>
                      <a:pt x="71" y="34"/>
                      <a:pt x="67" y="30"/>
                      <a:pt x="62" y="30"/>
                    </a:cubicBezTo>
                    <a:cubicBezTo>
                      <a:pt x="57" y="30"/>
                      <a:pt x="53" y="34"/>
                      <a:pt x="53" y="3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3"/>
                      <a:pt x="49" y="0"/>
                      <a:pt x="44" y="0"/>
                    </a:cubicBezTo>
                    <a:cubicBezTo>
                      <a:pt x="40" y="0"/>
                      <a:pt x="36" y="3"/>
                      <a:pt x="36" y="8"/>
                    </a:cubicBezTo>
                    <a:cubicBezTo>
                      <a:pt x="36" y="74"/>
                      <a:pt x="36" y="74"/>
                      <a:pt x="36" y="74"/>
                    </a:cubicBezTo>
                    <a:cubicBezTo>
                      <a:pt x="32" y="69"/>
                      <a:pt x="27" y="62"/>
                      <a:pt x="22" y="56"/>
                    </a:cubicBezTo>
                    <a:cubicBezTo>
                      <a:pt x="15" y="50"/>
                      <a:pt x="8" y="48"/>
                      <a:pt x="2" y="53"/>
                    </a:cubicBezTo>
                    <a:cubicBezTo>
                      <a:pt x="0" y="55"/>
                      <a:pt x="0" y="59"/>
                      <a:pt x="2" y="62"/>
                    </a:cubicBezTo>
                    <a:cubicBezTo>
                      <a:pt x="6" y="66"/>
                      <a:pt x="16" y="86"/>
                      <a:pt x="18" y="91"/>
                    </a:cubicBezTo>
                    <a:cubicBezTo>
                      <a:pt x="20" y="94"/>
                      <a:pt x="28" y="112"/>
                      <a:pt x="36" y="114"/>
                    </a:cubicBezTo>
                    <a:cubicBezTo>
                      <a:pt x="38" y="115"/>
                      <a:pt x="38" y="118"/>
                      <a:pt x="38" y="118"/>
                    </a:cubicBezTo>
                    <a:cubicBezTo>
                      <a:pt x="38" y="122"/>
                      <a:pt x="42" y="126"/>
                      <a:pt x="46" y="126"/>
                    </a:cubicBezTo>
                    <a:cubicBezTo>
                      <a:pt x="95" y="126"/>
                      <a:pt x="95" y="126"/>
                      <a:pt x="95" y="126"/>
                    </a:cubicBezTo>
                    <a:cubicBezTo>
                      <a:pt x="99" y="126"/>
                      <a:pt x="101" y="123"/>
                      <a:pt x="103" y="118"/>
                    </a:cubicBezTo>
                    <a:cubicBezTo>
                      <a:pt x="105" y="113"/>
                      <a:pt x="106" y="53"/>
                      <a:pt x="106" y="53"/>
                    </a:cubicBezTo>
                    <a:cubicBezTo>
                      <a:pt x="106" y="53"/>
                      <a:pt x="106" y="53"/>
                      <a:pt x="106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7D9751B4-DA6E-4F66-A5D7-E12A2A1C9E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46738" y="1870075"/>
                <a:ext cx="246063" cy="136525"/>
              </a:xfrm>
              <a:custGeom>
                <a:avLst/>
                <a:gdLst>
                  <a:gd name="T0" fmla="*/ 54 w 105"/>
                  <a:gd name="T1" fmla="*/ 24 h 58"/>
                  <a:gd name="T2" fmla="*/ 51 w 105"/>
                  <a:gd name="T3" fmla="*/ 24 h 58"/>
                  <a:gd name="T4" fmla="*/ 47 w 105"/>
                  <a:gd name="T5" fmla="*/ 20 h 58"/>
                  <a:gd name="T6" fmla="*/ 47 w 105"/>
                  <a:gd name="T7" fmla="*/ 6 h 58"/>
                  <a:gd name="T8" fmla="*/ 53 w 105"/>
                  <a:gd name="T9" fmla="*/ 0 h 58"/>
                  <a:gd name="T10" fmla="*/ 58 w 105"/>
                  <a:gd name="T11" fmla="*/ 6 h 58"/>
                  <a:gd name="T12" fmla="*/ 58 w 105"/>
                  <a:gd name="T13" fmla="*/ 20 h 58"/>
                  <a:gd name="T14" fmla="*/ 54 w 105"/>
                  <a:gd name="T15" fmla="*/ 24 h 58"/>
                  <a:gd name="T16" fmla="*/ 34 w 105"/>
                  <a:gd name="T17" fmla="*/ 31 h 58"/>
                  <a:gd name="T18" fmla="*/ 32 w 105"/>
                  <a:gd name="T19" fmla="*/ 34 h 58"/>
                  <a:gd name="T20" fmla="*/ 27 w 105"/>
                  <a:gd name="T21" fmla="*/ 33 h 58"/>
                  <a:gd name="T22" fmla="*/ 16 w 105"/>
                  <a:gd name="T23" fmla="*/ 24 h 58"/>
                  <a:gd name="T24" fmla="*/ 16 w 105"/>
                  <a:gd name="T25" fmla="*/ 15 h 58"/>
                  <a:gd name="T26" fmla="*/ 24 w 105"/>
                  <a:gd name="T27" fmla="*/ 15 h 58"/>
                  <a:gd name="T28" fmla="*/ 34 w 105"/>
                  <a:gd name="T29" fmla="*/ 26 h 58"/>
                  <a:gd name="T30" fmla="*/ 34 w 105"/>
                  <a:gd name="T31" fmla="*/ 31 h 58"/>
                  <a:gd name="T32" fmla="*/ 25 w 105"/>
                  <a:gd name="T33" fmla="*/ 51 h 58"/>
                  <a:gd name="T34" fmla="*/ 25 w 105"/>
                  <a:gd name="T35" fmla="*/ 54 h 58"/>
                  <a:gd name="T36" fmla="*/ 21 w 105"/>
                  <a:gd name="T37" fmla="*/ 57 h 58"/>
                  <a:gd name="T38" fmla="*/ 6 w 105"/>
                  <a:gd name="T39" fmla="*/ 58 h 58"/>
                  <a:gd name="T40" fmla="*/ 0 w 105"/>
                  <a:gd name="T41" fmla="*/ 52 h 58"/>
                  <a:gd name="T42" fmla="*/ 6 w 105"/>
                  <a:gd name="T43" fmla="*/ 46 h 58"/>
                  <a:gd name="T44" fmla="*/ 21 w 105"/>
                  <a:gd name="T45" fmla="*/ 47 h 58"/>
                  <a:gd name="T46" fmla="*/ 25 w 105"/>
                  <a:gd name="T47" fmla="*/ 51 h 58"/>
                  <a:gd name="T48" fmla="*/ 84 w 105"/>
                  <a:gd name="T49" fmla="*/ 47 h 58"/>
                  <a:gd name="T50" fmla="*/ 99 w 105"/>
                  <a:gd name="T51" fmla="*/ 46 h 58"/>
                  <a:gd name="T52" fmla="*/ 105 w 105"/>
                  <a:gd name="T53" fmla="*/ 52 h 58"/>
                  <a:gd name="T54" fmla="*/ 99 w 105"/>
                  <a:gd name="T55" fmla="*/ 58 h 58"/>
                  <a:gd name="T56" fmla="*/ 84 w 105"/>
                  <a:gd name="T57" fmla="*/ 57 h 58"/>
                  <a:gd name="T58" fmla="*/ 80 w 105"/>
                  <a:gd name="T59" fmla="*/ 54 h 58"/>
                  <a:gd name="T60" fmla="*/ 80 w 105"/>
                  <a:gd name="T61" fmla="*/ 51 h 58"/>
                  <a:gd name="T62" fmla="*/ 84 w 105"/>
                  <a:gd name="T63" fmla="*/ 47 h 58"/>
                  <a:gd name="T64" fmla="*/ 71 w 105"/>
                  <a:gd name="T65" fmla="*/ 26 h 58"/>
                  <a:gd name="T66" fmla="*/ 81 w 105"/>
                  <a:gd name="T67" fmla="*/ 15 h 58"/>
                  <a:gd name="T68" fmla="*/ 89 w 105"/>
                  <a:gd name="T69" fmla="*/ 15 h 58"/>
                  <a:gd name="T70" fmla="*/ 89 w 105"/>
                  <a:gd name="T71" fmla="*/ 24 h 58"/>
                  <a:gd name="T72" fmla="*/ 79 w 105"/>
                  <a:gd name="T73" fmla="*/ 33 h 58"/>
                  <a:gd name="T74" fmla="*/ 73 w 105"/>
                  <a:gd name="T75" fmla="*/ 34 h 58"/>
                  <a:gd name="T76" fmla="*/ 71 w 105"/>
                  <a:gd name="T77" fmla="*/ 31 h 58"/>
                  <a:gd name="T78" fmla="*/ 71 w 105"/>
                  <a:gd name="T7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5" h="58">
                    <a:moveTo>
                      <a:pt x="54" y="24"/>
                    </a:moveTo>
                    <a:cubicBezTo>
                      <a:pt x="51" y="24"/>
                      <a:pt x="51" y="24"/>
                      <a:pt x="51" y="24"/>
                    </a:cubicBezTo>
                    <a:cubicBezTo>
                      <a:pt x="49" y="24"/>
                      <a:pt x="47" y="23"/>
                      <a:pt x="47" y="20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3"/>
                      <a:pt x="49" y="0"/>
                      <a:pt x="53" y="0"/>
                    </a:cubicBezTo>
                    <a:cubicBezTo>
                      <a:pt x="56" y="0"/>
                      <a:pt x="58" y="3"/>
                      <a:pt x="58" y="6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3"/>
                      <a:pt x="56" y="24"/>
                      <a:pt x="54" y="24"/>
                    </a:cubicBezTo>
                    <a:close/>
                    <a:moveTo>
                      <a:pt x="34" y="31"/>
                    </a:moveTo>
                    <a:cubicBezTo>
                      <a:pt x="32" y="34"/>
                      <a:pt x="32" y="34"/>
                      <a:pt x="32" y="34"/>
                    </a:cubicBezTo>
                    <a:cubicBezTo>
                      <a:pt x="30" y="35"/>
                      <a:pt x="28" y="35"/>
                      <a:pt x="27" y="33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3" y="21"/>
                      <a:pt x="13" y="18"/>
                      <a:pt x="16" y="15"/>
                    </a:cubicBezTo>
                    <a:cubicBezTo>
                      <a:pt x="18" y="13"/>
                      <a:pt x="22" y="13"/>
                      <a:pt x="24" y="15"/>
                    </a:cubicBezTo>
                    <a:cubicBezTo>
                      <a:pt x="24" y="15"/>
                      <a:pt x="34" y="26"/>
                      <a:pt x="34" y="26"/>
                    </a:cubicBezTo>
                    <a:cubicBezTo>
                      <a:pt x="35" y="28"/>
                      <a:pt x="36" y="30"/>
                      <a:pt x="34" y="31"/>
                    </a:cubicBezTo>
                    <a:close/>
                    <a:moveTo>
                      <a:pt x="25" y="51"/>
                    </a:moveTo>
                    <a:cubicBezTo>
                      <a:pt x="25" y="54"/>
                      <a:pt x="25" y="54"/>
                      <a:pt x="25" y="54"/>
                    </a:cubicBezTo>
                    <a:cubicBezTo>
                      <a:pt x="25" y="56"/>
                      <a:pt x="23" y="58"/>
                      <a:pt x="21" y="57"/>
                    </a:cubicBezTo>
                    <a:cubicBezTo>
                      <a:pt x="6" y="58"/>
                      <a:pt x="6" y="58"/>
                      <a:pt x="6" y="58"/>
                    </a:cubicBezTo>
                    <a:cubicBezTo>
                      <a:pt x="3" y="58"/>
                      <a:pt x="0" y="55"/>
                      <a:pt x="0" y="52"/>
                    </a:cubicBezTo>
                    <a:cubicBezTo>
                      <a:pt x="0" y="49"/>
                      <a:pt x="3" y="46"/>
                      <a:pt x="6" y="46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3" y="47"/>
                      <a:pt x="25" y="48"/>
                      <a:pt x="25" y="51"/>
                    </a:cubicBezTo>
                    <a:close/>
                    <a:moveTo>
                      <a:pt x="84" y="47"/>
                    </a:moveTo>
                    <a:cubicBezTo>
                      <a:pt x="84" y="47"/>
                      <a:pt x="99" y="46"/>
                      <a:pt x="99" y="46"/>
                    </a:cubicBezTo>
                    <a:cubicBezTo>
                      <a:pt x="102" y="46"/>
                      <a:pt x="105" y="49"/>
                      <a:pt x="105" y="52"/>
                    </a:cubicBezTo>
                    <a:cubicBezTo>
                      <a:pt x="105" y="55"/>
                      <a:pt x="102" y="58"/>
                      <a:pt x="99" y="58"/>
                    </a:cubicBezTo>
                    <a:cubicBezTo>
                      <a:pt x="99" y="58"/>
                      <a:pt x="84" y="57"/>
                      <a:pt x="84" y="57"/>
                    </a:cubicBezTo>
                    <a:cubicBezTo>
                      <a:pt x="82" y="58"/>
                      <a:pt x="80" y="56"/>
                      <a:pt x="80" y="54"/>
                    </a:cubicBezTo>
                    <a:cubicBezTo>
                      <a:pt x="80" y="51"/>
                      <a:pt x="80" y="51"/>
                      <a:pt x="80" y="51"/>
                    </a:cubicBezTo>
                    <a:cubicBezTo>
                      <a:pt x="80" y="48"/>
                      <a:pt x="82" y="47"/>
                      <a:pt x="84" y="47"/>
                    </a:cubicBezTo>
                    <a:close/>
                    <a:moveTo>
                      <a:pt x="71" y="26"/>
                    </a:moveTo>
                    <a:cubicBezTo>
                      <a:pt x="71" y="26"/>
                      <a:pt x="81" y="15"/>
                      <a:pt x="81" y="15"/>
                    </a:cubicBezTo>
                    <a:cubicBezTo>
                      <a:pt x="83" y="13"/>
                      <a:pt x="87" y="13"/>
                      <a:pt x="89" y="15"/>
                    </a:cubicBezTo>
                    <a:cubicBezTo>
                      <a:pt x="92" y="18"/>
                      <a:pt x="92" y="21"/>
                      <a:pt x="89" y="24"/>
                    </a:cubicBezTo>
                    <a:cubicBezTo>
                      <a:pt x="89" y="24"/>
                      <a:pt x="79" y="33"/>
                      <a:pt x="79" y="33"/>
                    </a:cubicBezTo>
                    <a:cubicBezTo>
                      <a:pt x="77" y="35"/>
                      <a:pt x="75" y="35"/>
                      <a:pt x="73" y="34"/>
                    </a:cubicBezTo>
                    <a:cubicBezTo>
                      <a:pt x="71" y="31"/>
                      <a:pt x="71" y="31"/>
                      <a:pt x="71" y="31"/>
                    </a:cubicBezTo>
                    <a:cubicBezTo>
                      <a:pt x="70" y="30"/>
                      <a:pt x="70" y="28"/>
                      <a:pt x="71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25E75AE7-D171-4E0C-AC8A-F63995C297D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61060" y="2600013"/>
              <a:ext cx="350089" cy="331375"/>
              <a:chOff x="1668" y="1235"/>
              <a:chExt cx="767" cy="726"/>
            </a:xfrm>
            <a:solidFill>
              <a:schemeClr val="bg1"/>
            </a:solidFill>
          </p:grpSpPr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4AF48582-06DB-472A-A756-996F86492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8" y="1436"/>
                <a:ext cx="767" cy="525"/>
              </a:xfrm>
              <a:custGeom>
                <a:avLst/>
                <a:gdLst>
                  <a:gd name="T0" fmla="*/ 287 w 325"/>
                  <a:gd name="T1" fmla="*/ 222 h 222"/>
                  <a:gd name="T2" fmla="*/ 263 w 325"/>
                  <a:gd name="T3" fmla="*/ 222 h 222"/>
                  <a:gd name="T4" fmla="*/ 252 w 325"/>
                  <a:gd name="T5" fmla="*/ 211 h 222"/>
                  <a:gd name="T6" fmla="*/ 252 w 325"/>
                  <a:gd name="T7" fmla="*/ 182 h 222"/>
                  <a:gd name="T8" fmla="*/ 237 w 325"/>
                  <a:gd name="T9" fmla="*/ 159 h 222"/>
                  <a:gd name="T10" fmla="*/ 196 w 325"/>
                  <a:gd name="T11" fmla="*/ 144 h 222"/>
                  <a:gd name="T12" fmla="*/ 190 w 325"/>
                  <a:gd name="T13" fmla="*/ 122 h 222"/>
                  <a:gd name="T14" fmla="*/ 202 w 325"/>
                  <a:gd name="T15" fmla="*/ 56 h 222"/>
                  <a:gd name="T16" fmla="*/ 155 w 325"/>
                  <a:gd name="T17" fmla="*/ 28 h 222"/>
                  <a:gd name="T18" fmla="*/ 118 w 325"/>
                  <a:gd name="T19" fmla="*/ 66 h 222"/>
                  <a:gd name="T20" fmla="*/ 134 w 325"/>
                  <a:gd name="T21" fmla="*/ 123 h 222"/>
                  <a:gd name="T22" fmla="*/ 128 w 325"/>
                  <a:gd name="T23" fmla="*/ 144 h 222"/>
                  <a:gd name="T24" fmla="*/ 92 w 325"/>
                  <a:gd name="T25" fmla="*/ 156 h 222"/>
                  <a:gd name="T26" fmla="*/ 74 w 325"/>
                  <a:gd name="T27" fmla="*/ 182 h 222"/>
                  <a:gd name="T28" fmla="*/ 74 w 325"/>
                  <a:gd name="T29" fmla="*/ 213 h 222"/>
                  <a:gd name="T30" fmla="*/ 64 w 325"/>
                  <a:gd name="T31" fmla="*/ 222 h 222"/>
                  <a:gd name="T32" fmla="*/ 10 w 325"/>
                  <a:gd name="T33" fmla="*/ 222 h 222"/>
                  <a:gd name="T34" fmla="*/ 1 w 325"/>
                  <a:gd name="T35" fmla="*/ 213 h 222"/>
                  <a:gd name="T36" fmla="*/ 1 w 325"/>
                  <a:gd name="T37" fmla="*/ 186 h 222"/>
                  <a:gd name="T38" fmla="*/ 21 w 325"/>
                  <a:gd name="T39" fmla="*/ 161 h 222"/>
                  <a:gd name="T40" fmla="*/ 51 w 325"/>
                  <a:gd name="T41" fmla="*/ 151 h 222"/>
                  <a:gd name="T42" fmla="*/ 56 w 325"/>
                  <a:gd name="T43" fmla="*/ 134 h 222"/>
                  <a:gd name="T44" fmla="*/ 43 w 325"/>
                  <a:gd name="T45" fmla="*/ 78 h 222"/>
                  <a:gd name="T46" fmla="*/ 99 w 325"/>
                  <a:gd name="T47" fmla="*/ 45 h 222"/>
                  <a:gd name="T48" fmla="*/ 110 w 325"/>
                  <a:gd name="T49" fmla="*/ 40 h 222"/>
                  <a:gd name="T50" fmla="*/ 214 w 325"/>
                  <a:gd name="T51" fmla="*/ 40 h 222"/>
                  <a:gd name="T52" fmla="*/ 222 w 325"/>
                  <a:gd name="T53" fmla="*/ 46 h 222"/>
                  <a:gd name="T54" fmla="*/ 280 w 325"/>
                  <a:gd name="T55" fmla="*/ 104 h 222"/>
                  <a:gd name="T56" fmla="*/ 267 w 325"/>
                  <a:gd name="T57" fmla="*/ 134 h 222"/>
                  <a:gd name="T58" fmla="*/ 273 w 325"/>
                  <a:gd name="T59" fmla="*/ 152 h 222"/>
                  <a:gd name="T60" fmla="*/ 305 w 325"/>
                  <a:gd name="T61" fmla="*/ 163 h 222"/>
                  <a:gd name="T62" fmla="*/ 324 w 325"/>
                  <a:gd name="T63" fmla="*/ 191 h 222"/>
                  <a:gd name="T64" fmla="*/ 324 w 325"/>
                  <a:gd name="T65" fmla="*/ 213 h 222"/>
                  <a:gd name="T66" fmla="*/ 315 w 325"/>
                  <a:gd name="T67" fmla="*/ 222 h 222"/>
                  <a:gd name="T68" fmla="*/ 287 w 325"/>
                  <a:gd name="T6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5" h="222">
                    <a:moveTo>
                      <a:pt x="287" y="222"/>
                    </a:moveTo>
                    <a:cubicBezTo>
                      <a:pt x="279" y="222"/>
                      <a:pt x="271" y="221"/>
                      <a:pt x="263" y="222"/>
                    </a:cubicBezTo>
                    <a:cubicBezTo>
                      <a:pt x="254" y="222"/>
                      <a:pt x="251" y="219"/>
                      <a:pt x="252" y="211"/>
                    </a:cubicBezTo>
                    <a:cubicBezTo>
                      <a:pt x="252" y="201"/>
                      <a:pt x="252" y="191"/>
                      <a:pt x="252" y="182"/>
                    </a:cubicBezTo>
                    <a:cubicBezTo>
                      <a:pt x="252" y="171"/>
                      <a:pt x="247" y="164"/>
                      <a:pt x="237" y="159"/>
                    </a:cubicBezTo>
                    <a:cubicBezTo>
                      <a:pt x="224" y="152"/>
                      <a:pt x="210" y="149"/>
                      <a:pt x="196" y="144"/>
                    </a:cubicBezTo>
                    <a:cubicBezTo>
                      <a:pt x="184" y="140"/>
                      <a:pt x="182" y="131"/>
                      <a:pt x="190" y="122"/>
                    </a:cubicBezTo>
                    <a:cubicBezTo>
                      <a:pt x="206" y="102"/>
                      <a:pt x="210" y="80"/>
                      <a:pt x="202" y="56"/>
                    </a:cubicBezTo>
                    <a:cubicBezTo>
                      <a:pt x="196" y="36"/>
                      <a:pt x="177" y="25"/>
                      <a:pt x="155" y="28"/>
                    </a:cubicBezTo>
                    <a:cubicBezTo>
                      <a:pt x="137" y="30"/>
                      <a:pt x="121" y="46"/>
                      <a:pt x="118" y="66"/>
                    </a:cubicBezTo>
                    <a:cubicBezTo>
                      <a:pt x="116" y="87"/>
                      <a:pt x="119" y="106"/>
                      <a:pt x="134" y="123"/>
                    </a:cubicBezTo>
                    <a:cubicBezTo>
                      <a:pt x="141" y="132"/>
                      <a:pt x="139" y="140"/>
                      <a:pt x="128" y="144"/>
                    </a:cubicBezTo>
                    <a:cubicBezTo>
                      <a:pt x="116" y="148"/>
                      <a:pt x="104" y="152"/>
                      <a:pt x="92" y="156"/>
                    </a:cubicBezTo>
                    <a:cubicBezTo>
                      <a:pt x="78" y="161"/>
                      <a:pt x="74" y="167"/>
                      <a:pt x="74" y="182"/>
                    </a:cubicBezTo>
                    <a:cubicBezTo>
                      <a:pt x="74" y="192"/>
                      <a:pt x="73" y="203"/>
                      <a:pt x="74" y="213"/>
                    </a:cubicBezTo>
                    <a:cubicBezTo>
                      <a:pt x="74" y="219"/>
                      <a:pt x="71" y="222"/>
                      <a:pt x="64" y="222"/>
                    </a:cubicBezTo>
                    <a:cubicBezTo>
                      <a:pt x="46" y="221"/>
                      <a:pt x="28" y="221"/>
                      <a:pt x="10" y="222"/>
                    </a:cubicBezTo>
                    <a:cubicBezTo>
                      <a:pt x="3" y="222"/>
                      <a:pt x="0" y="219"/>
                      <a:pt x="1" y="213"/>
                    </a:cubicBezTo>
                    <a:cubicBezTo>
                      <a:pt x="1" y="204"/>
                      <a:pt x="1" y="195"/>
                      <a:pt x="1" y="186"/>
                    </a:cubicBezTo>
                    <a:cubicBezTo>
                      <a:pt x="2" y="173"/>
                      <a:pt x="9" y="165"/>
                      <a:pt x="21" y="161"/>
                    </a:cubicBezTo>
                    <a:cubicBezTo>
                      <a:pt x="31" y="158"/>
                      <a:pt x="41" y="155"/>
                      <a:pt x="51" y="151"/>
                    </a:cubicBezTo>
                    <a:cubicBezTo>
                      <a:pt x="61" y="148"/>
                      <a:pt x="63" y="143"/>
                      <a:pt x="56" y="134"/>
                    </a:cubicBezTo>
                    <a:cubicBezTo>
                      <a:pt x="43" y="117"/>
                      <a:pt x="39" y="98"/>
                      <a:pt x="43" y="78"/>
                    </a:cubicBezTo>
                    <a:cubicBezTo>
                      <a:pt x="48" y="51"/>
                      <a:pt x="72" y="37"/>
                      <a:pt x="99" y="45"/>
                    </a:cubicBezTo>
                    <a:cubicBezTo>
                      <a:pt x="104" y="46"/>
                      <a:pt x="107" y="46"/>
                      <a:pt x="110" y="40"/>
                    </a:cubicBezTo>
                    <a:cubicBezTo>
                      <a:pt x="130" y="1"/>
                      <a:pt x="192" y="0"/>
                      <a:pt x="214" y="40"/>
                    </a:cubicBezTo>
                    <a:cubicBezTo>
                      <a:pt x="215" y="43"/>
                      <a:pt x="216" y="47"/>
                      <a:pt x="222" y="46"/>
                    </a:cubicBezTo>
                    <a:cubicBezTo>
                      <a:pt x="263" y="37"/>
                      <a:pt x="288" y="63"/>
                      <a:pt x="280" y="104"/>
                    </a:cubicBezTo>
                    <a:cubicBezTo>
                      <a:pt x="278" y="115"/>
                      <a:pt x="274" y="125"/>
                      <a:pt x="267" y="134"/>
                    </a:cubicBezTo>
                    <a:cubicBezTo>
                      <a:pt x="259" y="144"/>
                      <a:pt x="260" y="147"/>
                      <a:pt x="273" y="152"/>
                    </a:cubicBezTo>
                    <a:cubicBezTo>
                      <a:pt x="284" y="155"/>
                      <a:pt x="295" y="159"/>
                      <a:pt x="305" y="163"/>
                    </a:cubicBezTo>
                    <a:cubicBezTo>
                      <a:pt x="318" y="168"/>
                      <a:pt x="325" y="177"/>
                      <a:pt x="324" y="191"/>
                    </a:cubicBezTo>
                    <a:cubicBezTo>
                      <a:pt x="324" y="199"/>
                      <a:pt x="324" y="206"/>
                      <a:pt x="324" y="213"/>
                    </a:cubicBezTo>
                    <a:cubicBezTo>
                      <a:pt x="324" y="220"/>
                      <a:pt x="321" y="222"/>
                      <a:pt x="315" y="222"/>
                    </a:cubicBezTo>
                    <a:cubicBezTo>
                      <a:pt x="306" y="221"/>
                      <a:pt x="297" y="222"/>
                      <a:pt x="287" y="2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57658E13-262E-475E-8096-AB135ECA9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6" y="1235"/>
                <a:ext cx="191" cy="187"/>
              </a:xfrm>
              <a:custGeom>
                <a:avLst/>
                <a:gdLst>
                  <a:gd name="T0" fmla="*/ 15 w 81"/>
                  <a:gd name="T1" fmla="*/ 71 h 79"/>
                  <a:gd name="T2" fmla="*/ 15 w 81"/>
                  <a:gd name="T3" fmla="*/ 69 h 79"/>
                  <a:gd name="T4" fmla="*/ 5 w 81"/>
                  <a:gd name="T5" fmla="*/ 36 h 79"/>
                  <a:gd name="T6" fmla="*/ 1 w 81"/>
                  <a:gd name="T7" fmla="*/ 29 h 79"/>
                  <a:gd name="T8" fmla="*/ 7 w 81"/>
                  <a:gd name="T9" fmla="*/ 27 h 79"/>
                  <a:gd name="T10" fmla="*/ 13 w 81"/>
                  <a:gd name="T11" fmla="*/ 26 h 79"/>
                  <a:gd name="T12" fmla="*/ 34 w 81"/>
                  <a:gd name="T13" fmla="*/ 11 h 79"/>
                  <a:gd name="T14" fmla="*/ 41 w 81"/>
                  <a:gd name="T15" fmla="*/ 0 h 79"/>
                  <a:gd name="T16" fmla="*/ 48 w 81"/>
                  <a:gd name="T17" fmla="*/ 11 h 79"/>
                  <a:gd name="T18" fmla="*/ 72 w 81"/>
                  <a:gd name="T19" fmla="*/ 27 h 79"/>
                  <a:gd name="T20" fmla="*/ 81 w 81"/>
                  <a:gd name="T21" fmla="*/ 30 h 79"/>
                  <a:gd name="T22" fmla="*/ 76 w 81"/>
                  <a:gd name="T23" fmla="*/ 36 h 79"/>
                  <a:gd name="T24" fmla="*/ 66 w 81"/>
                  <a:gd name="T25" fmla="*/ 68 h 79"/>
                  <a:gd name="T26" fmla="*/ 65 w 81"/>
                  <a:gd name="T27" fmla="*/ 76 h 79"/>
                  <a:gd name="T28" fmla="*/ 57 w 81"/>
                  <a:gd name="T29" fmla="*/ 74 h 79"/>
                  <a:gd name="T30" fmla="*/ 23 w 81"/>
                  <a:gd name="T31" fmla="*/ 75 h 79"/>
                  <a:gd name="T32" fmla="*/ 15 w 81"/>
                  <a:gd name="T33" fmla="*/ 71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79">
                    <a:moveTo>
                      <a:pt x="15" y="71"/>
                    </a:moveTo>
                    <a:cubicBezTo>
                      <a:pt x="15" y="70"/>
                      <a:pt x="15" y="70"/>
                      <a:pt x="15" y="69"/>
                    </a:cubicBezTo>
                    <a:cubicBezTo>
                      <a:pt x="20" y="55"/>
                      <a:pt x="17" y="44"/>
                      <a:pt x="5" y="36"/>
                    </a:cubicBezTo>
                    <a:cubicBezTo>
                      <a:pt x="3" y="35"/>
                      <a:pt x="0" y="33"/>
                      <a:pt x="1" y="29"/>
                    </a:cubicBezTo>
                    <a:cubicBezTo>
                      <a:pt x="2" y="26"/>
                      <a:pt x="5" y="27"/>
                      <a:pt x="7" y="27"/>
                    </a:cubicBezTo>
                    <a:cubicBezTo>
                      <a:pt x="9" y="26"/>
                      <a:pt x="11" y="25"/>
                      <a:pt x="13" y="26"/>
                    </a:cubicBezTo>
                    <a:cubicBezTo>
                      <a:pt x="24" y="26"/>
                      <a:pt x="30" y="20"/>
                      <a:pt x="34" y="11"/>
                    </a:cubicBezTo>
                    <a:cubicBezTo>
                      <a:pt x="35" y="7"/>
                      <a:pt x="36" y="0"/>
                      <a:pt x="41" y="0"/>
                    </a:cubicBezTo>
                    <a:cubicBezTo>
                      <a:pt x="45" y="1"/>
                      <a:pt x="47" y="7"/>
                      <a:pt x="48" y="11"/>
                    </a:cubicBezTo>
                    <a:cubicBezTo>
                      <a:pt x="51" y="24"/>
                      <a:pt x="61" y="25"/>
                      <a:pt x="72" y="27"/>
                    </a:cubicBezTo>
                    <a:cubicBezTo>
                      <a:pt x="75" y="27"/>
                      <a:pt x="79" y="26"/>
                      <a:pt x="81" y="30"/>
                    </a:cubicBezTo>
                    <a:cubicBezTo>
                      <a:pt x="81" y="33"/>
                      <a:pt x="78" y="35"/>
                      <a:pt x="76" y="36"/>
                    </a:cubicBezTo>
                    <a:cubicBezTo>
                      <a:pt x="65" y="44"/>
                      <a:pt x="61" y="55"/>
                      <a:pt x="66" y="68"/>
                    </a:cubicBezTo>
                    <a:cubicBezTo>
                      <a:pt x="66" y="70"/>
                      <a:pt x="68" y="74"/>
                      <a:pt x="65" y="76"/>
                    </a:cubicBezTo>
                    <a:cubicBezTo>
                      <a:pt x="63" y="78"/>
                      <a:pt x="59" y="76"/>
                      <a:pt x="57" y="74"/>
                    </a:cubicBezTo>
                    <a:cubicBezTo>
                      <a:pt x="45" y="65"/>
                      <a:pt x="34" y="67"/>
                      <a:pt x="23" y="75"/>
                    </a:cubicBezTo>
                    <a:cubicBezTo>
                      <a:pt x="16" y="79"/>
                      <a:pt x="14" y="77"/>
                      <a:pt x="15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98" name="Arc 97">
              <a:extLst>
                <a:ext uri="{FF2B5EF4-FFF2-40B4-BE49-F238E27FC236}">
                  <a16:creationId xmlns:a16="http://schemas.microsoft.com/office/drawing/2014/main" id="{D8527C32-1702-4466-8DFB-46E13B8E1C17}"/>
                </a:ext>
              </a:extLst>
            </p:cNvPr>
            <p:cNvSpPr>
              <a:spLocks/>
            </p:cNvSpPr>
            <p:nvPr/>
          </p:nvSpPr>
          <p:spPr>
            <a:xfrm>
              <a:off x="171451" y="1083129"/>
              <a:ext cx="3124796" cy="3122478"/>
            </a:xfrm>
            <a:prstGeom prst="arc">
              <a:avLst>
                <a:gd name="adj1" fmla="val 17453831"/>
                <a:gd name="adj2" fmla="val 15944143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1" vert="horz" wrap="square" lIns="91440" tIns="45720" rIns="91440" bIns="45720" numCol="1" spcCol="0" rtlCol="0" fromWordArt="0" anchor="ctr" anchorCtr="0" forceAA="0" compatLnSpc="1">
              <a:prstTxWarp prst="textArchDown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4574"/>
                  </a:solidFill>
                  <a:effectLst/>
                  <a:uLnTx/>
                  <a:uFillTx/>
                  <a:ea typeface="+mn-ea"/>
                  <a:cs typeface="+mn-cs"/>
                </a:rPr>
                <a:t>Strong GoR commitment</a:t>
              </a:r>
            </a:p>
          </p:txBody>
        </p:sp>
        <p:sp>
          <p:nvSpPr>
            <p:cNvPr id="99" name="Arc 98">
              <a:extLst>
                <a:ext uri="{FF2B5EF4-FFF2-40B4-BE49-F238E27FC236}">
                  <a16:creationId xmlns:a16="http://schemas.microsoft.com/office/drawing/2014/main" id="{AA73C281-341F-45B5-86CA-473E2A77F223}"/>
                </a:ext>
              </a:extLst>
            </p:cNvPr>
            <p:cNvSpPr>
              <a:spLocks/>
            </p:cNvSpPr>
            <p:nvPr/>
          </p:nvSpPr>
          <p:spPr>
            <a:xfrm flipV="1">
              <a:off x="171451" y="1083129"/>
              <a:ext cx="3124796" cy="3122478"/>
            </a:xfrm>
            <a:prstGeom prst="arc">
              <a:avLst>
                <a:gd name="adj1" fmla="val 18690578"/>
                <a:gd name="adj2" fmla="val 12677501"/>
              </a:avLst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1" vert="horz" wrap="square" lIns="91440" tIns="45720" rIns="91440" bIns="45720" numCol="1" spcCol="0" rtlCol="0" fromWordArt="0" anchor="ctr" anchorCtr="0" forceAA="0" compatLnSpc="1">
              <a:prstTxWarp prst="textArchDown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Arc 99">
              <a:extLst>
                <a:ext uri="{FF2B5EF4-FFF2-40B4-BE49-F238E27FC236}">
                  <a16:creationId xmlns:a16="http://schemas.microsoft.com/office/drawing/2014/main" id="{4EB07919-DA1F-4131-9EF0-326D0DED9F21}"/>
                </a:ext>
              </a:extLst>
            </p:cNvPr>
            <p:cNvSpPr/>
            <p:nvPr/>
          </p:nvSpPr>
          <p:spPr>
            <a:xfrm rot="3960000">
              <a:off x="789843" y="1819822"/>
              <a:ext cx="1748694" cy="1748696"/>
            </a:xfrm>
            <a:prstGeom prst="arc">
              <a:avLst>
                <a:gd name="adj1" fmla="val 16200000"/>
                <a:gd name="adj2" fmla="val 16016940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1" vert="horz" wrap="square" lIns="91440" tIns="45720" rIns="91440" bIns="45720" numCol="1" spcCol="0" rtlCol="0" fromWordArt="0" anchor="ctr" anchorCtr="0" forceAA="0" compatLnSpc="1">
              <a:prstTxWarp prst="textArchUp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Innovative companies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dirty="0">
                  <a:solidFill>
                    <a:srgbClr val="FFFFFF"/>
                  </a:solidFill>
                </a:rPr>
                <a:t>and startups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CustomIcon">
              <a:extLst>
                <a:ext uri="{FF2B5EF4-FFF2-40B4-BE49-F238E27FC236}">
                  <a16:creationId xmlns:a16="http://schemas.microsoft.com/office/drawing/2014/main" id="{AF5C32E3-C9CB-48B8-A309-1AFC94530E1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59743" y="3455513"/>
              <a:ext cx="337731" cy="337731"/>
            </a:xfrm>
            <a:custGeom>
              <a:avLst/>
              <a:gdLst>
                <a:gd name="T0" fmla="*/ 420 w 430"/>
                <a:gd name="T1" fmla="*/ 155 h 430"/>
                <a:gd name="T2" fmla="*/ 429 w 430"/>
                <a:gd name="T3" fmla="*/ 149 h 430"/>
                <a:gd name="T4" fmla="*/ 425 w 430"/>
                <a:gd name="T5" fmla="*/ 138 h 430"/>
                <a:gd name="T6" fmla="*/ 220 w 430"/>
                <a:gd name="T7" fmla="*/ 2 h 430"/>
                <a:gd name="T8" fmla="*/ 210 w 430"/>
                <a:gd name="T9" fmla="*/ 2 h 430"/>
                <a:gd name="T10" fmla="*/ 4 w 430"/>
                <a:gd name="T11" fmla="*/ 138 h 430"/>
                <a:gd name="T12" fmla="*/ 1 w 430"/>
                <a:gd name="T13" fmla="*/ 149 h 430"/>
                <a:gd name="T14" fmla="*/ 10 w 430"/>
                <a:gd name="T15" fmla="*/ 155 h 430"/>
                <a:gd name="T16" fmla="*/ 48 w 430"/>
                <a:gd name="T17" fmla="*/ 155 h 430"/>
                <a:gd name="T18" fmla="*/ 48 w 430"/>
                <a:gd name="T19" fmla="*/ 367 h 430"/>
                <a:gd name="T20" fmla="*/ 10 w 430"/>
                <a:gd name="T21" fmla="*/ 367 h 430"/>
                <a:gd name="T22" fmla="*/ 1 w 430"/>
                <a:gd name="T23" fmla="*/ 376 h 430"/>
                <a:gd name="T24" fmla="*/ 1 w 430"/>
                <a:gd name="T25" fmla="*/ 421 h 430"/>
                <a:gd name="T26" fmla="*/ 10 w 430"/>
                <a:gd name="T27" fmla="*/ 430 h 430"/>
                <a:gd name="T28" fmla="*/ 418 w 430"/>
                <a:gd name="T29" fmla="*/ 430 h 430"/>
                <a:gd name="T30" fmla="*/ 427 w 430"/>
                <a:gd name="T31" fmla="*/ 421 h 430"/>
                <a:gd name="T32" fmla="*/ 427 w 430"/>
                <a:gd name="T33" fmla="*/ 376 h 430"/>
                <a:gd name="T34" fmla="*/ 418 w 430"/>
                <a:gd name="T35" fmla="*/ 367 h 430"/>
                <a:gd name="T36" fmla="*/ 382 w 430"/>
                <a:gd name="T37" fmla="*/ 367 h 430"/>
                <a:gd name="T38" fmla="*/ 382 w 430"/>
                <a:gd name="T39" fmla="*/ 155 h 430"/>
                <a:gd name="T40" fmla="*/ 420 w 430"/>
                <a:gd name="T41" fmla="*/ 155 h 430"/>
                <a:gd name="T42" fmla="*/ 420 w 430"/>
                <a:gd name="T43" fmla="*/ 155 h 430"/>
                <a:gd name="T44" fmla="*/ 215 w 430"/>
                <a:gd name="T45" fmla="*/ 22 h 430"/>
                <a:gd name="T46" fmla="*/ 389 w 430"/>
                <a:gd name="T47" fmla="*/ 137 h 430"/>
                <a:gd name="T48" fmla="*/ 41 w 430"/>
                <a:gd name="T49" fmla="*/ 137 h 430"/>
                <a:gd name="T50" fmla="*/ 215 w 430"/>
                <a:gd name="T51" fmla="*/ 22 h 430"/>
                <a:gd name="T52" fmla="*/ 215 w 430"/>
                <a:gd name="T53" fmla="*/ 22 h 430"/>
                <a:gd name="T54" fmla="*/ 251 w 430"/>
                <a:gd name="T55" fmla="*/ 367 h 430"/>
                <a:gd name="T56" fmla="*/ 251 w 430"/>
                <a:gd name="T57" fmla="*/ 155 h 430"/>
                <a:gd name="T58" fmla="*/ 308 w 430"/>
                <a:gd name="T59" fmla="*/ 155 h 430"/>
                <a:gd name="T60" fmla="*/ 308 w 430"/>
                <a:gd name="T61" fmla="*/ 367 h 430"/>
                <a:gd name="T62" fmla="*/ 251 w 430"/>
                <a:gd name="T63" fmla="*/ 367 h 430"/>
                <a:gd name="T64" fmla="*/ 251 w 430"/>
                <a:gd name="T65" fmla="*/ 367 h 430"/>
                <a:gd name="T66" fmla="*/ 178 w 430"/>
                <a:gd name="T67" fmla="*/ 155 h 430"/>
                <a:gd name="T68" fmla="*/ 178 w 430"/>
                <a:gd name="T69" fmla="*/ 367 h 430"/>
                <a:gd name="T70" fmla="*/ 121 w 430"/>
                <a:gd name="T71" fmla="*/ 367 h 430"/>
                <a:gd name="T72" fmla="*/ 121 w 430"/>
                <a:gd name="T73" fmla="*/ 155 h 430"/>
                <a:gd name="T74" fmla="*/ 178 w 430"/>
                <a:gd name="T75" fmla="*/ 155 h 430"/>
                <a:gd name="T76" fmla="*/ 178 w 430"/>
                <a:gd name="T77" fmla="*/ 155 h 430"/>
                <a:gd name="T78" fmla="*/ 198 w 430"/>
                <a:gd name="T79" fmla="*/ 155 h 430"/>
                <a:gd name="T80" fmla="*/ 232 w 430"/>
                <a:gd name="T81" fmla="*/ 155 h 430"/>
                <a:gd name="T82" fmla="*/ 232 w 430"/>
                <a:gd name="T83" fmla="*/ 367 h 430"/>
                <a:gd name="T84" fmla="*/ 198 w 430"/>
                <a:gd name="T85" fmla="*/ 367 h 430"/>
                <a:gd name="T86" fmla="*/ 198 w 430"/>
                <a:gd name="T87" fmla="*/ 155 h 430"/>
                <a:gd name="T88" fmla="*/ 198 w 430"/>
                <a:gd name="T89" fmla="*/ 155 h 430"/>
                <a:gd name="T90" fmla="*/ 68 w 430"/>
                <a:gd name="T91" fmla="*/ 155 h 430"/>
                <a:gd name="T92" fmla="*/ 101 w 430"/>
                <a:gd name="T93" fmla="*/ 155 h 430"/>
                <a:gd name="T94" fmla="*/ 101 w 430"/>
                <a:gd name="T95" fmla="*/ 367 h 430"/>
                <a:gd name="T96" fmla="*/ 68 w 430"/>
                <a:gd name="T97" fmla="*/ 367 h 430"/>
                <a:gd name="T98" fmla="*/ 68 w 430"/>
                <a:gd name="T99" fmla="*/ 155 h 430"/>
                <a:gd name="T100" fmla="*/ 68 w 430"/>
                <a:gd name="T101" fmla="*/ 155 h 430"/>
                <a:gd name="T102" fmla="*/ 409 w 430"/>
                <a:gd name="T103" fmla="*/ 412 h 430"/>
                <a:gd name="T104" fmla="*/ 19 w 430"/>
                <a:gd name="T105" fmla="*/ 412 h 430"/>
                <a:gd name="T106" fmla="*/ 19 w 430"/>
                <a:gd name="T107" fmla="*/ 385 h 430"/>
                <a:gd name="T108" fmla="*/ 409 w 430"/>
                <a:gd name="T109" fmla="*/ 385 h 430"/>
                <a:gd name="T110" fmla="*/ 409 w 430"/>
                <a:gd name="T111" fmla="*/ 412 h 430"/>
                <a:gd name="T112" fmla="*/ 409 w 430"/>
                <a:gd name="T113" fmla="*/ 412 h 430"/>
                <a:gd name="T114" fmla="*/ 362 w 430"/>
                <a:gd name="T115" fmla="*/ 367 h 430"/>
                <a:gd name="T116" fmla="*/ 329 w 430"/>
                <a:gd name="T117" fmla="*/ 367 h 430"/>
                <a:gd name="T118" fmla="*/ 329 w 430"/>
                <a:gd name="T119" fmla="*/ 155 h 430"/>
                <a:gd name="T120" fmla="*/ 362 w 430"/>
                <a:gd name="T121" fmla="*/ 155 h 430"/>
                <a:gd name="T122" fmla="*/ 362 w 430"/>
                <a:gd name="T123" fmla="*/ 367 h 430"/>
                <a:gd name="T124" fmla="*/ 362 w 430"/>
                <a:gd name="T125" fmla="*/ 36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0" h="430">
                  <a:moveTo>
                    <a:pt x="420" y="155"/>
                  </a:moveTo>
                  <a:cubicBezTo>
                    <a:pt x="424" y="155"/>
                    <a:pt x="428" y="153"/>
                    <a:pt x="429" y="149"/>
                  </a:cubicBezTo>
                  <a:cubicBezTo>
                    <a:pt x="430" y="145"/>
                    <a:pt x="429" y="141"/>
                    <a:pt x="425" y="138"/>
                  </a:cubicBezTo>
                  <a:cubicBezTo>
                    <a:pt x="220" y="2"/>
                    <a:pt x="220" y="2"/>
                    <a:pt x="220" y="2"/>
                  </a:cubicBezTo>
                  <a:cubicBezTo>
                    <a:pt x="217" y="0"/>
                    <a:pt x="213" y="0"/>
                    <a:pt x="210" y="2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1" y="141"/>
                    <a:pt x="0" y="145"/>
                    <a:pt x="1" y="149"/>
                  </a:cubicBezTo>
                  <a:cubicBezTo>
                    <a:pt x="2" y="153"/>
                    <a:pt x="5" y="155"/>
                    <a:pt x="10" y="155"/>
                  </a:cubicBezTo>
                  <a:cubicBezTo>
                    <a:pt x="48" y="155"/>
                    <a:pt x="48" y="155"/>
                    <a:pt x="48" y="155"/>
                  </a:cubicBezTo>
                  <a:cubicBezTo>
                    <a:pt x="48" y="367"/>
                    <a:pt x="48" y="367"/>
                    <a:pt x="48" y="367"/>
                  </a:cubicBezTo>
                  <a:cubicBezTo>
                    <a:pt x="10" y="367"/>
                    <a:pt x="10" y="367"/>
                    <a:pt x="10" y="367"/>
                  </a:cubicBezTo>
                  <a:cubicBezTo>
                    <a:pt x="5" y="367"/>
                    <a:pt x="1" y="371"/>
                    <a:pt x="1" y="376"/>
                  </a:cubicBezTo>
                  <a:cubicBezTo>
                    <a:pt x="1" y="421"/>
                    <a:pt x="1" y="421"/>
                    <a:pt x="1" y="421"/>
                  </a:cubicBezTo>
                  <a:cubicBezTo>
                    <a:pt x="1" y="426"/>
                    <a:pt x="5" y="430"/>
                    <a:pt x="10" y="430"/>
                  </a:cubicBezTo>
                  <a:cubicBezTo>
                    <a:pt x="418" y="430"/>
                    <a:pt x="418" y="430"/>
                    <a:pt x="418" y="430"/>
                  </a:cubicBezTo>
                  <a:cubicBezTo>
                    <a:pt x="423" y="430"/>
                    <a:pt x="427" y="426"/>
                    <a:pt x="427" y="421"/>
                  </a:cubicBezTo>
                  <a:cubicBezTo>
                    <a:pt x="427" y="376"/>
                    <a:pt x="427" y="376"/>
                    <a:pt x="427" y="376"/>
                  </a:cubicBezTo>
                  <a:cubicBezTo>
                    <a:pt x="427" y="371"/>
                    <a:pt x="423" y="367"/>
                    <a:pt x="418" y="367"/>
                  </a:cubicBezTo>
                  <a:cubicBezTo>
                    <a:pt x="382" y="367"/>
                    <a:pt x="382" y="367"/>
                    <a:pt x="382" y="367"/>
                  </a:cubicBezTo>
                  <a:cubicBezTo>
                    <a:pt x="382" y="155"/>
                    <a:pt x="382" y="155"/>
                    <a:pt x="382" y="155"/>
                  </a:cubicBezTo>
                  <a:cubicBezTo>
                    <a:pt x="420" y="155"/>
                    <a:pt x="420" y="155"/>
                    <a:pt x="420" y="155"/>
                  </a:cubicBezTo>
                  <a:cubicBezTo>
                    <a:pt x="420" y="155"/>
                    <a:pt x="420" y="155"/>
                    <a:pt x="420" y="155"/>
                  </a:cubicBezTo>
                  <a:close/>
                  <a:moveTo>
                    <a:pt x="215" y="22"/>
                  </a:moveTo>
                  <a:cubicBezTo>
                    <a:pt x="389" y="137"/>
                    <a:pt x="389" y="137"/>
                    <a:pt x="389" y="137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215" y="22"/>
                    <a:pt x="215" y="22"/>
                    <a:pt x="215" y="22"/>
                  </a:cubicBezTo>
                  <a:cubicBezTo>
                    <a:pt x="215" y="22"/>
                    <a:pt x="215" y="22"/>
                    <a:pt x="215" y="22"/>
                  </a:cubicBezTo>
                  <a:close/>
                  <a:moveTo>
                    <a:pt x="251" y="367"/>
                  </a:moveTo>
                  <a:cubicBezTo>
                    <a:pt x="251" y="155"/>
                    <a:pt x="251" y="155"/>
                    <a:pt x="251" y="155"/>
                  </a:cubicBezTo>
                  <a:cubicBezTo>
                    <a:pt x="308" y="155"/>
                    <a:pt x="308" y="155"/>
                    <a:pt x="308" y="155"/>
                  </a:cubicBezTo>
                  <a:cubicBezTo>
                    <a:pt x="308" y="367"/>
                    <a:pt x="308" y="367"/>
                    <a:pt x="308" y="367"/>
                  </a:cubicBezTo>
                  <a:cubicBezTo>
                    <a:pt x="251" y="367"/>
                    <a:pt x="251" y="367"/>
                    <a:pt x="251" y="367"/>
                  </a:cubicBezTo>
                  <a:cubicBezTo>
                    <a:pt x="251" y="367"/>
                    <a:pt x="251" y="367"/>
                    <a:pt x="251" y="367"/>
                  </a:cubicBezTo>
                  <a:close/>
                  <a:moveTo>
                    <a:pt x="178" y="155"/>
                  </a:moveTo>
                  <a:cubicBezTo>
                    <a:pt x="178" y="367"/>
                    <a:pt x="178" y="367"/>
                    <a:pt x="178" y="367"/>
                  </a:cubicBezTo>
                  <a:cubicBezTo>
                    <a:pt x="121" y="367"/>
                    <a:pt x="121" y="367"/>
                    <a:pt x="121" y="367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78" y="155"/>
                    <a:pt x="178" y="155"/>
                    <a:pt x="178" y="155"/>
                  </a:cubicBezTo>
                  <a:cubicBezTo>
                    <a:pt x="178" y="155"/>
                    <a:pt x="178" y="155"/>
                    <a:pt x="178" y="155"/>
                  </a:cubicBezTo>
                  <a:close/>
                  <a:moveTo>
                    <a:pt x="198" y="155"/>
                  </a:moveTo>
                  <a:cubicBezTo>
                    <a:pt x="232" y="155"/>
                    <a:pt x="232" y="155"/>
                    <a:pt x="232" y="155"/>
                  </a:cubicBezTo>
                  <a:cubicBezTo>
                    <a:pt x="232" y="367"/>
                    <a:pt x="232" y="367"/>
                    <a:pt x="232" y="367"/>
                  </a:cubicBezTo>
                  <a:cubicBezTo>
                    <a:pt x="198" y="367"/>
                    <a:pt x="198" y="367"/>
                    <a:pt x="198" y="367"/>
                  </a:cubicBezTo>
                  <a:cubicBezTo>
                    <a:pt x="198" y="155"/>
                    <a:pt x="198" y="155"/>
                    <a:pt x="198" y="155"/>
                  </a:cubicBezTo>
                  <a:cubicBezTo>
                    <a:pt x="198" y="155"/>
                    <a:pt x="198" y="155"/>
                    <a:pt x="198" y="155"/>
                  </a:cubicBezTo>
                  <a:close/>
                  <a:moveTo>
                    <a:pt x="68" y="155"/>
                  </a:moveTo>
                  <a:cubicBezTo>
                    <a:pt x="101" y="155"/>
                    <a:pt x="101" y="155"/>
                    <a:pt x="101" y="155"/>
                  </a:cubicBezTo>
                  <a:cubicBezTo>
                    <a:pt x="101" y="367"/>
                    <a:pt x="101" y="367"/>
                    <a:pt x="101" y="367"/>
                  </a:cubicBezTo>
                  <a:cubicBezTo>
                    <a:pt x="68" y="367"/>
                    <a:pt x="68" y="367"/>
                    <a:pt x="68" y="367"/>
                  </a:cubicBezTo>
                  <a:cubicBezTo>
                    <a:pt x="68" y="155"/>
                    <a:pt x="68" y="155"/>
                    <a:pt x="68" y="155"/>
                  </a:cubicBezTo>
                  <a:cubicBezTo>
                    <a:pt x="68" y="155"/>
                    <a:pt x="68" y="155"/>
                    <a:pt x="68" y="155"/>
                  </a:cubicBezTo>
                  <a:close/>
                  <a:moveTo>
                    <a:pt x="409" y="412"/>
                  </a:moveTo>
                  <a:cubicBezTo>
                    <a:pt x="19" y="412"/>
                    <a:pt x="19" y="412"/>
                    <a:pt x="19" y="412"/>
                  </a:cubicBezTo>
                  <a:cubicBezTo>
                    <a:pt x="19" y="385"/>
                    <a:pt x="19" y="385"/>
                    <a:pt x="19" y="385"/>
                  </a:cubicBezTo>
                  <a:cubicBezTo>
                    <a:pt x="409" y="385"/>
                    <a:pt x="409" y="385"/>
                    <a:pt x="409" y="385"/>
                  </a:cubicBezTo>
                  <a:cubicBezTo>
                    <a:pt x="409" y="412"/>
                    <a:pt x="409" y="412"/>
                    <a:pt x="409" y="412"/>
                  </a:cubicBezTo>
                  <a:cubicBezTo>
                    <a:pt x="409" y="412"/>
                    <a:pt x="409" y="412"/>
                    <a:pt x="409" y="412"/>
                  </a:cubicBezTo>
                  <a:close/>
                  <a:moveTo>
                    <a:pt x="362" y="367"/>
                  </a:moveTo>
                  <a:cubicBezTo>
                    <a:pt x="329" y="367"/>
                    <a:pt x="329" y="367"/>
                    <a:pt x="329" y="367"/>
                  </a:cubicBezTo>
                  <a:cubicBezTo>
                    <a:pt x="329" y="155"/>
                    <a:pt x="329" y="155"/>
                    <a:pt x="329" y="155"/>
                  </a:cubicBezTo>
                  <a:cubicBezTo>
                    <a:pt x="362" y="155"/>
                    <a:pt x="362" y="155"/>
                    <a:pt x="362" y="155"/>
                  </a:cubicBezTo>
                  <a:cubicBezTo>
                    <a:pt x="362" y="367"/>
                    <a:pt x="362" y="367"/>
                    <a:pt x="362" y="367"/>
                  </a:cubicBezTo>
                  <a:cubicBezTo>
                    <a:pt x="362" y="367"/>
                    <a:pt x="362" y="367"/>
                    <a:pt x="362" y="3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B0A984CE-5197-4131-816A-79579988AE0B}"/>
                </a:ext>
              </a:extLst>
            </p:cNvPr>
            <p:cNvSpPr txBox="1">
              <a:spLocks/>
            </p:cNvSpPr>
            <p:nvPr/>
          </p:nvSpPr>
          <p:spPr>
            <a:xfrm>
              <a:off x="1518014" y="2683800"/>
              <a:ext cx="431676" cy="377809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CB7"/>
                </a:buClr>
                <a:buSzPct val="100000"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KIC </a:t>
              </a:r>
              <a:b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vision</a:t>
              </a:r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91FC624D-85BF-49FE-99A7-39FA19DCE68E}"/>
                </a:ext>
              </a:extLst>
            </p:cNvPr>
            <p:cNvSpPr/>
            <p:nvPr/>
          </p:nvSpPr>
          <p:spPr>
            <a:xfrm>
              <a:off x="1540683" y="2205574"/>
              <a:ext cx="386333" cy="412565"/>
            </a:xfrm>
            <a:custGeom>
              <a:avLst/>
              <a:gdLst/>
              <a:ahLst/>
              <a:cxnLst/>
              <a:rect l="l" t="t" r="r" b="b"/>
              <a:pathLst>
                <a:path w="5037282" h="5086092">
                  <a:moveTo>
                    <a:pt x="2400749" y="1769549"/>
                  </a:moveTo>
                  <a:cubicBezTo>
                    <a:pt x="2331047" y="1769549"/>
                    <a:pt x="2274543" y="1826053"/>
                    <a:pt x="2274543" y="1895755"/>
                  </a:cubicBezTo>
                  <a:cubicBezTo>
                    <a:pt x="2274543" y="1965457"/>
                    <a:pt x="2331047" y="2021961"/>
                    <a:pt x="2400749" y="2021961"/>
                  </a:cubicBezTo>
                  <a:cubicBezTo>
                    <a:pt x="2470451" y="2021961"/>
                    <a:pt x="2526955" y="1965457"/>
                    <a:pt x="2526955" y="1895755"/>
                  </a:cubicBezTo>
                  <a:cubicBezTo>
                    <a:pt x="2526955" y="1826053"/>
                    <a:pt x="2470451" y="1769549"/>
                    <a:pt x="2400749" y="1769549"/>
                  </a:cubicBezTo>
                  <a:close/>
                  <a:moveTo>
                    <a:pt x="20710" y="1673536"/>
                  </a:moveTo>
                  <a:cubicBezTo>
                    <a:pt x="65985" y="1671669"/>
                    <a:pt x="170512" y="1705354"/>
                    <a:pt x="238576" y="1717161"/>
                  </a:cubicBezTo>
                  <a:lnTo>
                    <a:pt x="345732" y="2041011"/>
                  </a:lnTo>
                  <a:cubicBezTo>
                    <a:pt x="288582" y="2099749"/>
                    <a:pt x="210001" y="2225161"/>
                    <a:pt x="174282" y="2217224"/>
                  </a:cubicBezTo>
                  <a:cubicBezTo>
                    <a:pt x="134595" y="2225162"/>
                    <a:pt x="-31300" y="1694936"/>
                    <a:pt x="5213" y="1676680"/>
                  </a:cubicBezTo>
                  <a:cubicBezTo>
                    <a:pt x="8983" y="1674795"/>
                    <a:pt x="14242" y="1673803"/>
                    <a:pt x="20710" y="1673536"/>
                  </a:cubicBezTo>
                  <a:close/>
                  <a:moveTo>
                    <a:pt x="2738887" y="1562313"/>
                  </a:moveTo>
                  <a:lnTo>
                    <a:pt x="2738887" y="2030691"/>
                  </a:lnTo>
                  <a:cubicBezTo>
                    <a:pt x="2738887" y="2092942"/>
                    <a:pt x="2688423" y="2143406"/>
                    <a:pt x="2626172" y="2143406"/>
                  </a:cubicBezTo>
                  <a:lnTo>
                    <a:pt x="2519332" y="2143406"/>
                  </a:lnTo>
                  <a:lnTo>
                    <a:pt x="3746155" y="4955662"/>
                  </a:lnTo>
                  <a:cubicBezTo>
                    <a:pt x="3758855" y="5119175"/>
                    <a:pt x="3628680" y="5116000"/>
                    <a:pt x="3584230" y="5017575"/>
                  </a:cubicBezTo>
                  <a:lnTo>
                    <a:pt x="2488855" y="2507737"/>
                  </a:lnTo>
                  <a:lnTo>
                    <a:pt x="2488855" y="4989000"/>
                  </a:lnTo>
                  <a:cubicBezTo>
                    <a:pt x="2471393" y="5114412"/>
                    <a:pt x="2325342" y="5087425"/>
                    <a:pt x="2322168" y="4993762"/>
                  </a:cubicBezTo>
                  <a:cubicBezTo>
                    <a:pt x="2317405" y="4169850"/>
                    <a:pt x="2312643" y="3345937"/>
                    <a:pt x="2307880" y="2522025"/>
                  </a:cubicBezTo>
                  <a:lnTo>
                    <a:pt x="1217268" y="5031862"/>
                  </a:lnTo>
                  <a:cubicBezTo>
                    <a:pt x="1158531" y="5106475"/>
                    <a:pt x="1037881" y="5057262"/>
                    <a:pt x="1055343" y="4955662"/>
                  </a:cubicBezTo>
                  <a:lnTo>
                    <a:pt x="2282765" y="2143406"/>
                  </a:lnTo>
                  <a:lnTo>
                    <a:pt x="2175327" y="2143406"/>
                  </a:lnTo>
                  <a:cubicBezTo>
                    <a:pt x="2113076" y="2143406"/>
                    <a:pt x="2062612" y="2092942"/>
                    <a:pt x="2062612" y="2030691"/>
                  </a:cubicBezTo>
                  <a:lnTo>
                    <a:pt x="2062612" y="1784244"/>
                  </a:lnTo>
                  <a:close/>
                  <a:moveTo>
                    <a:pt x="682597" y="1517764"/>
                  </a:moveTo>
                  <a:cubicBezTo>
                    <a:pt x="713314" y="1520838"/>
                    <a:pt x="740700" y="1541828"/>
                    <a:pt x="750409" y="1573171"/>
                  </a:cubicBezTo>
                  <a:lnTo>
                    <a:pt x="852103" y="1901480"/>
                  </a:lnTo>
                  <a:cubicBezTo>
                    <a:pt x="865047" y="1943271"/>
                    <a:pt x="841663" y="1987643"/>
                    <a:pt x="799872" y="2000588"/>
                  </a:cubicBezTo>
                  <a:lnTo>
                    <a:pt x="489191" y="2096821"/>
                  </a:lnTo>
                  <a:cubicBezTo>
                    <a:pt x="447400" y="2109766"/>
                    <a:pt x="403028" y="2086382"/>
                    <a:pt x="390083" y="2044591"/>
                  </a:cubicBezTo>
                  <a:lnTo>
                    <a:pt x="288389" y="1716282"/>
                  </a:lnTo>
                  <a:cubicBezTo>
                    <a:pt x="275445" y="1674491"/>
                    <a:pt x="298829" y="1630119"/>
                    <a:pt x="340620" y="1617174"/>
                  </a:cubicBezTo>
                  <a:lnTo>
                    <a:pt x="651301" y="1520941"/>
                  </a:lnTo>
                  <a:cubicBezTo>
                    <a:pt x="661749" y="1517704"/>
                    <a:pt x="672358" y="1516739"/>
                    <a:pt x="682597" y="1517764"/>
                  </a:cubicBezTo>
                  <a:close/>
                  <a:moveTo>
                    <a:pt x="3637599" y="500779"/>
                  </a:moveTo>
                  <a:cubicBezTo>
                    <a:pt x="3665417" y="503564"/>
                    <a:pt x="3690218" y="522572"/>
                    <a:pt x="3699011" y="550957"/>
                  </a:cubicBezTo>
                  <a:lnTo>
                    <a:pt x="3860131" y="1071119"/>
                  </a:lnTo>
                  <a:cubicBezTo>
                    <a:pt x="3871854" y="1108966"/>
                    <a:pt x="3850677" y="1149150"/>
                    <a:pt x="3812830" y="1160874"/>
                  </a:cubicBezTo>
                  <a:lnTo>
                    <a:pt x="1005490" y="2030450"/>
                  </a:lnTo>
                  <a:cubicBezTo>
                    <a:pt x="967643" y="2042173"/>
                    <a:pt x="927459" y="2020996"/>
                    <a:pt x="915736" y="1983149"/>
                  </a:cubicBezTo>
                  <a:lnTo>
                    <a:pt x="754615" y="1462987"/>
                  </a:lnTo>
                  <a:cubicBezTo>
                    <a:pt x="742892" y="1425140"/>
                    <a:pt x="764069" y="1384955"/>
                    <a:pt x="801916" y="1373232"/>
                  </a:cubicBezTo>
                  <a:lnTo>
                    <a:pt x="3609256" y="503656"/>
                  </a:lnTo>
                  <a:cubicBezTo>
                    <a:pt x="3618718" y="500725"/>
                    <a:pt x="3628326" y="499851"/>
                    <a:pt x="3637599" y="500779"/>
                  </a:cubicBezTo>
                  <a:close/>
                  <a:moveTo>
                    <a:pt x="4464387" y="152891"/>
                  </a:moveTo>
                  <a:cubicBezTo>
                    <a:pt x="4489254" y="155381"/>
                    <a:pt x="4511425" y="172373"/>
                    <a:pt x="4519285" y="197747"/>
                  </a:cubicBezTo>
                  <a:lnTo>
                    <a:pt x="4732713" y="886780"/>
                  </a:lnTo>
                  <a:cubicBezTo>
                    <a:pt x="4743193" y="920612"/>
                    <a:pt x="4724262" y="956534"/>
                    <a:pt x="4690430" y="967013"/>
                  </a:cubicBezTo>
                  <a:lnTo>
                    <a:pt x="4019438" y="1174854"/>
                  </a:lnTo>
                  <a:cubicBezTo>
                    <a:pt x="3985606" y="1185333"/>
                    <a:pt x="3949684" y="1166402"/>
                    <a:pt x="3939204" y="1132570"/>
                  </a:cubicBezTo>
                  <a:lnTo>
                    <a:pt x="3725776" y="443537"/>
                  </a:lnTo>
                  <a:cubicBezTo>
                    <a:pt x="3715296" y="409705"/>
                    <a:pt x="3734227" y="373783"/>
                    <a:pt x="3768059" y="363304"/>
                  </a:cubicBezTo>
                  <a:lnTo>
                    <a:pt x="4439051" y="155463"/>
                  </a:lnTo>
                  <a:cubicBezTo>
                    <a:pt x="4447509" y="152843"/>
                    <a:pt x="4456098" y="152062"/>
                    <a:pt x="4464387" y="152891"/>
                  </a:cubicBezTo>
                  <a:close/>
                  <a:moveTo>
                    <a:pt x="4719122" y="1793"/>
                  </a:moveTo>
                  <a:cubicBezTo>
                    <a:pt x="4740130" y="-4714"/>
                    <a:pt x="4762435" y="7041"/>
                    <a:pt x="4768942" y="28048"/>
                  </a:cubicBezTo>
                  <a:lnTo>
                    <a:pt x="5035489" y="888569"/>
                  </a:lnTo>
                  <a:cubicBezTo>
                    <a:pt x="5041996" y="909576"/>
                    <a:pt x="5030241" y="931881"/>
                    <a:pt x="5009234" y="938388"/>
                  </a:cubicBezTo>
                  <a:lnTo>
                    <a:pt x="4852638" y="986894"/>
                  </a:lnTo>
                  <a:cubicBezTo>
                    <a:pt x="4831631" y="993401"/>
                    <a:pt x="4809326" y="981646"/>
                    <a:pt x="4802819" y="960639"/>
                  </a:cubicBezTo>
                  <a:lnTo>
                    <a:pt x="4536272" y="100118"/>
                  </a:lnTo>
                  <a:cubicBezTo>
                    <a:pt x="4529765" y="79111"/>
                    <a:pt x="4541519" y="56806"/>
                    <a:pt x="4562527" y="5029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701142" y="1879734"/>
            <a:ext cx="4978732" cy="646331"/>
            <a:chOff x="6701142" y="1879734"/>
            <a:chExt cx="4978732" cy="646331"/>
          </a:xfrm>
        </p:grpSpPr>
        <p:grpSp>
          <p:nvGrpSpPr>
            <p:cNvPr id="74" name="Group 73"/>
            <p:cNvGrpSpPr/>
            <p:nvPr/>
          </p:nvGrpSpPr>
          <p:grpSpPr>
            <a:xfrm>
              <a:off x="6701142" y="2067962"/>
              <a:ext cx="269875" cy="269875"/>
              <a:chOff x="982662" y="1847850"/>
              <a:chExt cx="269875" cy="269875"/>
            </a:xfrm>
          </p:grpSpPr>
          <p:sp>
            <p:nvSpPr>
              <p:cNvPr id="75" name="Oval 50"/>
              <p:cNvSpPr>
                <a:spLocks noChangeArrowheads="1"/>
              </p:cNvSpPr>
              <p:nvPr/>
            </p:nvSpPr>
            <p:spPr bwMode="auto">
              <a:xfrm>
                <a:off x="982662" y="1847850"/>
                <a:ext cx="269875" cy="269875"/>
              </a:xfrm>
              <a:prstGeom prst="ellipse">
                <a:avLst/>
              </a:prstGeom>
              <a:solidFill>
                <a:schemeClr val="tx2">
                  <a:lumMod val="100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Freeform 51"/>
              <p:cNvSpPr>
                <a:spLocks/>
              </p:cNvSpPr>
              <p:nvPr/>
            </p:nvSpPr>
            <p:spPr bwMode="auto">
              <a:xfrm>
                <a:off x="1082675" y="1895475"/>
                <a:ext cx="96837" cy="174625"/>
              </a:xfrm>
              <a:custGeom>
                <a:avLst/>
                <a:gdLst>
                  <a:gd name="T0" fmla="*/ 6 w 61"/>
                  <a:gd name="T1" fmla="*/ 0 h 110"/>
                  <a:gd name="T2" fmla="*/ 0 w 61"/>
                  <a:gd name="T3" fmla="*/ 7 h 110"/>
                  <a:gd name="T4" fmla="*/ 48 w 61"/>
                  <a:gd name="T5" fmla="*/ 55 h 110"/>
                  <a:gd name="T6" fmla="*/ 0 w 61"/>
                  <a:gd name="T7" fmla="*/ 104 h 110"/>
                  <a:gd name="T8" fmla="*/ 6 w 61"/>
                  <a:gd name="T9" fmla="*/ 110 h 110"/>
                  <a:gd name="T10" fmla="*/ 54 w 61"/>
                  <a:gd name="T11" fmla="*/ 62 h 110"/>
                  <a:gd name="T12" fmla="*/ 61 w 61"/>
                  <a:gd name="T13" fmla="*/ 55 h 110"/>
                  <a:gd name="T14" fmla="*/ 54 w 61"/>
                  <a:gd name="T15" fmla="*/ 49 h 110"/>
                  <a:gd name="T16" fmla="*/ 6 w 61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110">
                    <a:moveTo>
                      <a:pt x="6" y="0"/>
                    </a:moveTo>
                    <a:lnTo>
                      <a:pt x="0" y="7"/>
                    </a:lnTo>
                    <a:lnTo>
                      <a:pt x="48" y="55"/>
                    </a:lnTo>
                    <a:lnTo>
                      <a:pt x="0" y="104"/>
                    </a:lnTo>
                    <a:lnTo>
                      <a:pt x="6" y="110"/>
                    </a:lnTo>
                    <a:lnTo>
                      <a:pt x="54" y="62"/>
                    </a:lnTo>
                    <a:lnTo>
                      <a:pt x="61" y="55"/>
                    </a:lnTo>
                    <a:lnTo>
                      <a:pt x="54" y="4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>
                  <a:lumMod val="100000"/>
                </a:srgbClr>
              </a:solidFill>
              <a:ln>
                <a:solidFill>
                  <a:schemeClr val="bg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B59A5935-38C9-D749-8C44-02A64354B8B7}"/>
                </a:ext>
              </a:extLst>
            </p:cNvPr>
            <p:cNvSpPr/>
            <p:nvPr/>
          </p:nvSpPr>
          <p:spPr>
            <a:xfrm>
              <a:off x="7162738" y="1879734"/>
              <a:ext cx="4517136" cy="646331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dirty="0">
                  <a:solidFill>
                    <a:srgbClr val="F99D1C"/>
                  </a:solidFill>
                  <a:cs typeface="Arial" panose="020B0604020202020204" pitchFamily="34" charset="0"/>
                  <a:sym typeface="Trebuchet MS" panose="020B0603020202020204" pitchFamily="34" charset="0"/>
                </a:rPr>
                <a:t>Focus</a:t>
              </a:r>
              <a:r>
                <a:rPr lang="en-US" dirty="0">
                  <a:solidFill>
                    <a:srgbClr val="FFC010"/>
                  </a:solidFill>
                </a:rPr>
                <a:t> </a:t>
              </a:r>
              <a:r>
                <a:rPr lang="en-US" dirty="0">
                  <a:solidFill>
                    <a:srgbClr val="F99D1C"/>
                  </a:solidFill>
                  <a:cs typeface="Arial" panose="020B0604020202020204" pitchFamily="34" charset="0"/>
                </a:rPr>
                <a:t>innovation domains </a:t>
              </a:r>
              <a:r>
                <a:rPr lang="en-US" dirty="0">
                  <a:solidFill>
                    <a:schemeClr val="bg1"/>
                  </a:solidFill>
                </a:rPr>
                <a:t>in Agriculture, Healthcare and Financial Services</a:t>
              </a:r>
              <a:endParaRPr lang="en-US" dirty="0">
                <a:solidFill>
                  <a:srgbClr val="63952E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01142" y="4087294"/>
            <a:ext cx="4978732" cy="646331"/>
            <a:chOff x="6701142" y="3981016"/>
            <a:chExt cx="4978732" cy="646331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D081BA1F-9D30-4584-9B97-C49EC70738F7}"/>
                </a:ext>
              </a:extLst>
            </p:cNvPr>
            <p:cNvGrpSpPr/>
            <p:nvPr/>
          </p:nvGrpSpPr>
          <p:grpSpPr>
            <a:xfrm>
              <a:off x="6701142" y="4179355"/>
              <a:ext cx="269875" cy="269875"/>
              <a:chOff x="982662" y="1847850"/>
              <a:chExt cx="269875" cy="269875"/>
            </a:xfrm>
          </p:grpSpPr>
          <p:sp>
            <p:nvSpPr>
              <p:cNvPr id="81" name="Oval 50">
                <a:extLst>
                  <a:ext uri="{FF2B5EF4-FFF2-40B4-BE49-F238E27FC236}">
                    <a16:creationId xmlns:a16="http://schemas.microsoft.com/office/drawing/2014/main" id="{C0B7F4E0-7452-43E9-964D-D9E3BFF6A6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662" y="1847850"/>
                <a:ext cx="269875" cy="269875"/>
              </a:xfrm>
              <a:prstGeom prst="ellipse">
                <a:avLst/>
              </a:prstGeom>
              <a:solidFill>
                <a:schemeClr val="tx2">
                  <a:lumMod val="100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Freeform 51">
                <a:extLst>
                  <a:ext uri="{FF2B5EF4-FFF2-40B4-BE49-F238E27FC236}">
                    <a16:creationId xmlns:a16="http://schemas.microsoft.com/office/drawing/2014/main" id="{5E6C9116-8C02-4E72-BB60-0AF587BC6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2675" y="1895475"/>
                <a:ext cx="96837" cy="174625"/>
              </a:xfrm>
              <a:custGeom>
                <a:avLst/>
                <a:gdLst>
                  <a:gd name="T0" fmla="*/ 6 w 61"/>
                  <a:gd name="T1" fmla="*/ 0 h 110"/>
                  <a:gd name="T2" fmla="*/ 0 w 61"/>
                  <a:gd name="T3" fmla="*/ 7 h 110"/>
                  <a:gd name="T4" fmla="*/ 48 w 61"/>
                  <a:gd name="T5" fmla="*/ 55 h 110"/>
                  <a:gd name="T6" fmla="*/ 0 w 61"/>
                  <a:gd name="T7" fmla="*/ 104 h 110"/>
                  <a:gd name="T8" fmla="*/ 6 w 61"/>
                  <a:gd name="T9" fmla="*/ 110 h 110"/>
                  <a:gd name="T10" fmla="*/ 54 w 61"/>
                  <a:gd name="T11" fmla="*/ 62 h 110"/>
                  <a:gd name="T12" fmla="*/ 61 w 61"/>
                  <a:gd name="T13" fmla="*/ 55 h 110"/>
                  <a:gd name="T14" fmla="*/ 54 w 61"/>
                  <a:gd name="T15" fmla="*/ 49 h 110"/>
                  <a:gd name="T16" fmla="*/ 6 w 61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110">
                    <a:moveTo>
                      <a:pt x="6" y="0"/>
                    </a:moveTo>
                    <a:lnTo>
                      <a:pt x="0" y="7"/>
                    </a:lnTo>
                    <a:lnTo>
                      <a:pt x="48" y="55"/>
                    </a:lnTo>
                    <a:lnTo>
                      <a:pt x="0" y="104"/>
                    </a:lnTo>
                    <a:lnTo>
                      <a:pt x="6" y="110"/>
                    </a:lnTo>
                    <a:lnTo>
                      <a:pt x="54" y="62"/>
                    </a:lnTo>
                    <a:lnTo>
                      <a:pt x="61" y="55"/>
                    </a:lnTo>
                    <a:lnTo>
                      <a:pt x="54" y="4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>
                  <a:lumMod val="100000"/>
                </a:srgbClr>
              </a:solidFill>
              <a:ln>
                <a:solidFill>
                  <a:schemeClr val="bg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AB4250BD-B54D-C549-889C-82814C864E1E}"/>
                </a:ext>
              </a:extLst>
            </p:cNvPr>
            <p:cNvSpPr/>
            <p:nvPr/>
          </p:nvSpPr>
          <p:spPr>
            <a:xfrm>
              <a:off x="7162738" y="3981016"/>
              <a:ext cx="4517136" cy="646331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Leverage both </a:t>
              </a:r>
              <a:r>
                <a:rPr lang="en-US" dirty="0">
                  <a:solidFill>
                    <a:srgbClr val="FFFFFF"/>
                  </a:solidFill>
                  <a:cs typeface="Arial" panose="020B0604020202020204" pitchFamily="34" charset="0"/>
                </a:rPr>
                <a:t>startups and mature companies to </a:t>
              </a:r>
              <a:r>
                <a:rPr lang="en-US" dirty="0">
                  <a:solidFill>
                    <a:srgbClr val="F99D1C"/>
                  </a:solidFill>
                  <a:cs typeface="Arial" panose="020B0604020202020204" pitchFamily="34" charset="0"/>
                </a:rPr>
                <a:t>co-create and collaborate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701142" y="2983514"/>
            <a:ext cx="4965221" cy="646331"/>
            <a:chOff x="6701142" y="3034460"/>
            <a:chExt cx="4965221" cy="646331"/>
          </a:xfrm>
        </p:grpSpPr>
        <p:grpSp>
          <p:nvGrpSpPr>
            <p:cNvPr id="77" name="Group 76"/>
            <p:cNvGrpSpPr/>
            <p:nvPr/>
          </p:nvGrpSpPr>
          <p:grpSpPr>
            <a:xfrm>
              <a:off x="6701142" y="3222688"/>
              <a:ext cx="269875" cy="269875"/>
              <a:chOff x="982662" y="1847850"/>
              <a:chExt cx="269875" cy="269875"/>
            </a:xfrm>
          </p:grpSpPr>
          <p:sp>
            <p:nvSpPr>
              <p:cNvPr id="78" name="Oval 50"/>
              <p:cNvSpPr>
                <a:spLocks noChangeArrowheads="1"/>
              </p:cNvSpPr>
              <p:nvPr/>
            </p:nvSpPr>
            <p:spPr bwMode="auto">
              <a:xfrm>
                <a:off x="982662" y="1847850"/>
                <a:ext cx="269875" cy="269875"/>
              </a:xfrm>
              <a:prstGeom prst="ellipse">
                <a:avLst/>
              </a:prstGeom>
              <a:solidFill>
                <a:schemeClr val="tx2">
                  <a:lumMod val="100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Freeform 51"/>
              <p:cNvSpPr>
                <a:spLocks/>
              </p:cNvSpPr>
              <p:nvPr/>
            </p:nvSpPr>
            <p:spPr bwMode="auto">
              <a:xfrm>
                <a:off x="1082675" y="1895475"/>
                <a:ext cx="96837" cy="174625"/>
              </a:xfrm>
              <a:custGeom>
                <a:avLst/>
                <a:gdLst>
                  <a:gd name="T0" fmla="*/ 6 w 61"/>
                  <a:gd name="T1" fmla="*/ 0 h 110"/>
                  <a:gd name="T2" fmla="*/ 0 w 61"/>
                  <a:gd name="T3" fmla="*/ 7 h 110"/>
                  <a:gd name="T4" fmla="*/ 48 w 61"/>
                  <a:gd name="T5" fmla="*/ 55 h 110"/>
                  <a:gd name="T6" fmla="*/ 0 w 61"/>
                  <a:gd name="T7" fmla="*/ 104 h 110"/>
                  <a:gd name="T8" fmla="*/ 6 w 61"/>
                  <a:gd name="T9" fmla="*/ 110 h 110"/>
                  <a:gd name="T10" fmla="*/ 54 w 61"/>
                  <a:gd name="T11" fmla="*/ 62 h 110"/>
                  <a:gd name="T12" fmla="*/ 61 w 61"/>
                  <a:gd name="T13" fmla="*/ 55 h 110"/>
                  <a:gd name="T14" fmla="*/ 54 w 61"/>
                  <a:gd name="T15" fmla="*/ 49 h 110"/>
                  <a:gd name="T16" fmla="*/ 6 w 61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110">
                    <a:moveTo>
                      <a:pt x="6" y="0"/>
                    </a:moveTo>
                    <a:lnTo>
                      <a:pt x="0" y="7"/>
                    </a:lnTo>
                    <a:lnTo>
                      <a:pt x="48" y="55"/>
                    </a:lnTo>
                    <a:lnTo>
                      <a:pt x="0" y="104"/>
                    </a:lnTo>
                    <a:lnTo>
                      <a:pt x="6" y="110"/>
                    </a:lnTo>
                    <a:lnTo>
                      <a:pt x="54" y="62"/>
                    </a:lnTo>
                    <a:lnTo>
                      <a:pt x="61" y="55"/>
                    </a:lnTo>
                    <a:lnTo>
                      <a:pt x="54" y="4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>
                  <a:lumMod val="100000"/>
                </a:srgbClr>
              </a:solidFill>
              <a:ln>
                <a:solidFill>
                  <a:schemeClr val="bg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8D7E46B6-3F5F-AE4E-9AC6-304D93FB6950}"/>
                </a:ext>
              </a:extLst>
            </p:cNvPr>
            <p:cNvSpPr/>
            <p:nvPr/>
          </p:nvSpPr>
          <p:spPr>
            <a:xfrm>
              <a:off x="7149227" y="3034460"/>
              <a:ext cx="4517136" cy="646331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dirty="0">
                  <a:solidFill>
                    <a:srgbClr val="F99D1C"/>
                  </a:solidFill>
                  <a:cs typeface="Arial" panose="020B0604020202020204" pitchFamily="34" charset="0"/>
                </a:rPr>
                <a:t>Attract mature companies </a:t>
              </a:r>
              <a:r>
                <a:rPr lang="en-US" dirty="0">
                  <a:solidFill>
                    <a:srgbClr val="FFFFFF"/>
                  </a:solidFill>
                </a:rPr>
                <a:t>as anchor players</a:t>
              </a:r>
              <a:endParaRPr lang="en-US" dirty="0">
                <a:solidFill>
                  <a:srgbClr val="FFC01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701142" y="5191074"/>
            <a:ext cx="4978732" cy="646331"/>
            <a:chOff x="6701142" y="4920874"/>
            <a:chExt cx="4978732" cy="646331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87D52CF9-8FF2-4987-B6FF-DE7C072AF06D}"/>
                </a:ext>
              </a:extLst>
            </p:cNvPr>
            <p:cNvGrpSpPr/>
            <p:nvPr/>
          </p:nvGrpSpPr>
          <p:grpSpPr>
            <a:xfrm>
              <a:off x="6701142" y="5109102"/>
              <a:ext cx="269875" cy="269875"/>
              <a:chOff x="982662" y="1847850"/>
              <a:chExt cx="269875" cy="269875"/>
            </a:xfrm>
          </p:grpSpPr>
          <p:sp>
            <p:nvSpPr>
              <p:cNvPr id="84" name="Oval 50">
                <a:extLst>
                  <a:ext uri="{FF2B5EF4-FFF2-40B4-BE49-F238E27FC236}">
                    <a16:creationId xmlns:a16="http://schemas.microsoft.com/office/drawing/2014/main" id="{FBF05AFC-00D2-4282-9FC3-7BD52FC884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662" y="1847850"/>
                <a:ext cx="269875" cy="269875"/>
              </a:xfrm>
              <a:prstGeom prst="ellipse">
                <a:avLst/>
              </a:prstGeom>
              <a:solidFill>
                <a:schemeClr val="tx2">
                  <a:lumMod val="100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Freeform 51">
                <a:extLst>
                  <a:ext uri="{FF2B5EF4-FFF2-40B4-BE49-F238E27FC236}">
                    <a16:creationId xmlns:a16="http://schemas.microsoft.com/office/drawing/2014/main" id="{203AB01D-D45F-4CDF-BDBF-A6341C308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2675" y="1895475"/>
                <a:ext cx="96837" cy="174625"/>
              </a:xfrm>
              <a:custGeom>
                <a:avLst/>
                <a:gdLst>
                  <a:gd name="T0" fmla="*/ 6 w 61"/>
                  <a:gd name="T1" fmla="*/ 0 h 110"/>
                  <a:gd name="T2" fmla="*/ 0 w 61"/>
                  <a:gd name="T3" fmla="*/ 7 h 110"/>
                  <a:gd name="T4" fmla="*/ 48 w 61"/>
                  <a:gd name="T5" fmla="*/ 55 h 110"/>
                  <a:gd name="T6" fmla="*/ 0 w 61"/>
                  <a:gd name="T7" fmla="*/ 104 h 110"/>
                  <a:gd name="T8" fmla="*/ 6 w 61"/>
                  <a:gd name="T9" fmla="*/ 110 h 110"/>
                  <a:gd name="T10" fmla="*/ 54 w 61"/>
                  <a:gd name="T11" fmla="*/ 62 h 110"/>
                  <a:gd name="T12" fmla="*/ 61 w 61"/>
                  <a:gd name="T13" fmla="*/ 55 h 110"/>
                  <a:gd name="T14" fmla="*/ 54 w 61"/>
                  <a:gd name="T15" fmla="*/ 49 h 110"/>
                  <a:gd name="T16" fmla="*/ 6 w 61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110">
                    <a:moveTo>
                      <a:pt x="6" y="0"/>
                    </a:moveTo>
                    <a:lnTo>
                      <a:pt x="0" y="7"/>
                    </a:lnTo>
                    <a:lnTo>
                      <a:pt x="48" y="55"/>
                    </a:lnTo>
                    <a:lnTo>
                      <a:pt x="0" y="104"/>
                    </a:lnTo>
                    <a:lnTo>
                      <a:pt x="6" y="110"/>
                    </a:lnTo>
                    <a:lnTo>
                      <a:pt x="54" y="62"/>
                    </a:lnTo>
                    <a:lnTo>
                      <a:pt x="61" y="55"/>
                    </a:lnTo>
                    <a:lnTo>
                      <a:pt x="54" y="4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>
                  <a:lumMod val="100000"/>
                </a:srgbClr>
              </a:solidFill>
              <a:ln>
                <a:solidFill>
                  <a:schemeClr val="bg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721522A5-FBC9-4342-8EEF-0EEC59344B8F}"/>
                </a:ext>
              </a:extLst>
            </p:cNvPr>
            <p:cNvSpPr/>
            <p:nvPr/>
          </p:nvSpPr>
          <p:spPr>
            <a:xfrm>
              <a:off x="7162738" y="4920874"/>
              <a:ext cx="4517136" cy="646331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Clear </a:t>
              </a:r>
              <a:r>
                <a:rPr lang="en-US" dirty="0">
                  <a:solidFill>
                    <a:srgbClr val="FFFFFF"/>
                  </a:solidFill>
                  <a:cs typeface="Arial" panose="020B0604020202020204" pitchFamily="34" charset="0"/>
                </a:rPr>
                <a:t>linkages with </a:t>
              </a:r>
              <a:r>
                <a:rPr lang="en-US" dirty="0">
                  <a:solidFill>
                    <a:srgbClr val="F99D1C"/>
                  </a:solidFill>
                  <a:cs typeface="Arial" panose="020B0604020202020204" pitchFamily="34" charset="0"/>
                </a:rPr>
                <a:t>academic &amp; research institutions</a:t>
              </a:r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29431FA2-BAE2-6C40-A28C-E77C76F902E1}"/>
              </a:ext>
            </a:extLst>
          </p:cNvPr>
          <p:cNvSpPr txBox="1"/>
          <p:nvPr/>
        </p:nvSpPr>
        <p:spPr>
          <a:xfrm>
            <a:off x="11515725" y="6543675"/>
            <a:ext cx="0" cy="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fr-FR" sz="12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716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C825B-07B2-A54A-8979-D0BE20BD2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03" y="2343139"/>
            <a:ext cx="3127881" cy="1733734"/>
          </a:xfrm>
        </p:spPr>
        <p:txBody>
          <a:bodyPr/>
          <a:lstStyle/>
          <a:p>
            <a:r>
              <a:rPr lang="en-US" dirty="0"/>
              <a:t>Proof-of-Concept Innovation Domains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BA1CAD-7C48-C148-A07B-7F7644F62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021" y="4895005"/>
            <a:ext cx="1328300" cy="12618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BA351C-B194-5C43-845D-7E98C57E0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021" y="2918582"/>
            <a:ext cx="1328300" cy="12618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58C616-4A8F-BC48-9C74-BB0172A1A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021" y="1085115"/>
            <a:ext cx="1328300" cy="12618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97073A-916B-3E4B-B041-4193719C19F7}"/>
              </a:ext>
            </a:extLst>
          </p:cNvPr>
          <p:cNvSpPr/>
          <p:nvPr/>
        </p:nvSpPr>
        <p:spPr>
          <a:xfrm>
            <a:off x="6096000" y="1085115"/>
            <a:ext cx="6247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Agriculture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Smart farming solutions for smallholder farmers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Sustainable &amp; organic farming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Made for Africa supply chain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B08FD1-C934-2E44-B64A-610ACAA7557D}"/>
              </a:ext>
            </a:extLst>
          </p:cNvPr>
          <p:cNvSpPr/>
          <p:nvPr/>
        </p:nvSpPr>
        <p:spPr>
          <a:xfrm>
            <a:off x="6096000" y="2918582"/>
            <a:ext cx="49183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E5D7F"/>
                </a:solidFill>
              </a:rPr>
              <a:t>Healthcare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Digital community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IT system of the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Data integration &amp; analytics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Last-mile/first-mile distribution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CB8A02-8DED-E147-9D1F-A07240DE837C}"/>
              </a:ext>
            </a:extLst>
          </p:cNvPr>
          <p:cNvSpPr/>
          <p:nvPr/>
        </p:nvSpPr>
        <p:spPr>
          <a:xfrm>
            <a:off x="6096000" y="4895005"/>
            <a:ext cx="4918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E5D7F"/>
                </a:solidFill>
              </a:rPr>
              <a:t>Financial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Blockchain powered financial inclusion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National/City–level Cashless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Digital identity and security</a:t>
            </a:r>
          </a:p>
        </p:txBody>
      </p:sp>
      <p:sp>
        <p:nvSpPr>
          <p:cNvPr id="11" name="ee4pHeader2">
            <a:extLst>
              <a:ext uri="{FF2B5EF4-FFF2-40B4-BE49-F238E27FC236}">
                <a16:creationId xmlns:a16="http://schemas.microsoft.com/office/drawing/2014/main" id="{3E22DF64-2792-9B47-8164-699DA44A56E9}"/>
              </a:ext>
            </a:extLst>
          </p:cNvPr>
          <p:cNvSpPr txBox="1"/>
          <p:nvPr/>
        </p:nvSpPr>
        <p:spPr>
          <a:xfrm>
            <a:off x="4482611" y="357202"/>
            <a:ext cx="6970543" cy="348548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lvl="3"/>
            <a:r>
              <a:rPr lang="en-US" sz="3200" dirty="0">
                <a:solidFill>
                  <a:srgbClr val="F99D1C"/>
                </a:solidFill>
                <a:latin typeface="Trebuchet MS" panose="020B0603020202020204" pitchFamily="34" charset="0"/>
              </a:rPr>
              <a:t>Clusters</a:t>
            </a:r>
          </a:p>
        </p:txBody>
      </p:sp>
    </p:spTree>
    <p:extLst>
      <p:ext uri="{BB962C8B-B14F-4D97-AF65-F5344CB8AC3E}">
        <p14:creationId xmlns:p14="http://schemas.microsoft.com/office/powerpoint/2010/main" val="322060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856" y="1964129"/>
            <a:ext cx="3394198" cy="2348097"/>
          </a:xfrm>
        </p:spPr>
        <p:txBody>
          <a:bodyPr/>
          <a:lstStyle/>
          <a:p>
            <a:pPr algn="ctr"/>
            <a:r>
              <a:rPr lang="en-US" sz="4400" b="1" dirty="0" smtClean="0"/>
              <a:t>Presentation by the Government of Rwanda</a:t>
            </a:r>
            <a:endParaRPr lang="en-US" sz="4400" b="1" dirty="0"/>
          </a:p>
        </p:txBody>
      </p:sp>
      <p:pic>
        <p:nvPicPr>
          <p:cNvPr id="3" name="Picture 2" descr="File:Flag-map of &lt;strong&gt;Rwanda&lt;/strong&gt;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379" y="166254"/>
            <a:ext cx="78224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8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/>
          </p:cNvPr>
          <p:cNvGrpSpPr/>
          <p:nvPr/>
        </p:nvGrpSpPr>
        <p:grpSpPr>
          <a:xfrm>
            <a:off x="1517017" y="1688265"/>
            <a:ext cx="9140504" cy="4500189"/>
            <a:chOff x="-17461" y="0"/>
            <a:chExt cx="9140825" cy="4500798"/>
          </a:xfrm>
        </p:grpSpPr>
        <p:cxnSp>
          <p:nvCxnSpPr>
            <p:cNvPr id="5" name="Straight Arrow Connector 4">
              <a:extLst/>
            </p:cNvPr>
            <p:cNvCxnSpPr>
              <a:cxnSpLocks noChangeShapeType="1"/>
            </p:cNvCxnSpPr>
            <p:nvPr/>
          </p:nvCxnSpPr>
          <p:spPr bwMode="auto">
            <a:xfrm>
              <a:off x="5257802" y="2982514"/>
              <a:ext cx="1654174" cy="79540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>
                  <a:noFill/>
                </a14:hiddenFill>
              </a:ext>
            </a:extLst>
          </p:spPr>
        </p:cxnSp>
        <p:cxnSp>
          <p:nvCxnSpPr>
            <p:cNvPr id="6" name="Straight Arrow Connector 5">
              <a:extLst/>
            </p:cNvPr>
            <p:cNvCxnSpPr>
              <a:cxnSpLocks noChangeShapeType="1"/>
            </p:cNvCxnSpPr>
            <p:nvPr/>
          </p:nvCxnSpPr>
          <p:spPr bwMode="auto">
            <a:xfrm>
              <a:off x="4776704" y="3333195"/>
              <a:ext cx="348928" cy="57773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>
                  <a:noFill/>
                </a14:hiddenFill>
              </a:ext>
            </a:extLst>
          </p:spPr>
        </p:cxnSp>
        <p:cxnSp>
          <p:nvCxnSpPr>
            <p:cNvPr id="7" name="Straight Arrow Connector 6">
              <a:extLst/>
            </p:cNvPr>
            <p:cNvCxnSpPr>
              <a:cxnSpLocks noChangeShapeType="1"/>
            </p:cNvCxnSpPr>
            <p:nvPr/>
          </p:nvCxnSpPr>
          <p:spPr bwMode="auto">
            <a:xfrm flipH="1">
              <a:off x="3248640" y="3164306"/>
              <a:ext cx="806144" cy="7455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>
                  <a:noFill/>
                </a14:hiddenFill>
              </a:ext>
            </a:extLst>
          </p:spPr>
        </p:cxnSp>
        <p:cxnSp>
          <p:nvCxnSpPr>
            <p:cNvPr id="8" name="Straight Arrow Connector 7">
              <a:extLst/>
            </p:cNvPr>
            <p:cNvCxnSpPr>
              <a:cxnSpLocks noChangeShapeType="1"/>
              <a:endCxn id="31" idx="3"/>
            </p:cNvCxnSpPr>
            <p:nvPr/>
          </p:nvCxnSpPr>
          <p:spPr bwMode="auto">
            <a:xfrm flipH="1">
              <a:off x="2579687" y="2592388"/>
              <a:ext cx="1111253" cy="8493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>
                  <a:noFill/>
                </a14:hiddenFill>
              </a:ext>
            </a:extLst>
          </p:spPr>
        </p:cxnSp>
        <p:sp>
          <p:nvSpPr>
            <p:cNvPr id="9" name="Rectangle 8">
              <a:extLst/>
            </p:cNvPr>
            <p:cNvSpPr>
              <a:spLocks noChangeArrowheads="1"/>
            </p:cNvSpPr>
            <p:nvPr/>
          </p:nvSpPr>
          <p:spPr bwMode="auto">
            <a:xfrm>
              <a:off x="6780317" y="3792538"/>
              <a:ext cx="2343045" cy="70643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400" b="1" kern="1200" dirty="0" smtClean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MS Mincho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 smtClean="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MS Mincho"/>
                  <a:cs typeface="Times New Roman" panose="02020603050405020304" pitchFamily="18" charset="0"/>
                </a:rPr>
                <a:t>RICA</a:t>
              </a:r>
              <a:endParaRPr lang="en-US" sz="1200" dirty="0">
                <a:effectLst/>
                <a:latin typeface="Times New Roman" panose="02020603050405020304" pitchFamily="18" charset="0"/>
                <a:ea typeface="MS Mincho"/>
              </a:endParaRPr>
            </a:p>
          </p:txBody>
        </p:sp>
        <p:sp>
          <p:nvSpPr>
            <p:cNvPr id="10" name="Oval 9">
              <a:extLst/>
            </p:cNvPr>
            <p:cNvSpPr>
              <a:spLocks noChangeArrowheads="1"/>
            </p:cNvSpPr>
            <p:nvPr/>
          </p:nvSpPr>
          <p:spPr bwMode="auto">
            <a:xfrm>
              <a:off x="3620961" y="1395667"/>
              <a:ext cx="1943100" cy="1917534"/>
            </a:xfrm>
            <a:prstGeom prst="ellipse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00000"/>
                  </a:solidFill>
                  <a:effectLst/>
                  <a:latin typeface="Gill Sans MT" panose="020B0502020104020203" pitchFamily="34" charset="0"/>
                  <a:ea typeface="MS Mincho"/>
                  <a:cs typeface="Times New Roman" panose="02020603050405020304" pitchFamily="18" charset="0"/>
                </a:rPr>
                <a:t>EDUCATION SECTOR</a:t>
              </a:r>
              <a:endParaRPr lang="en-US" sz="1200" dirty="0">
                <a:effectLst/>
                <a:latin typeface="Times New Roman" panose="02020603050405020304" pitchFamily="18" charset="0"/>
                <a:ea typeface="MS Mincho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MS Mincho"/>
                  <a:cs typeface="Times New Roman" panose="02020603050405020304" pitchFamily="18" charset="0"/>
                </a:rPr>
                <a:t>Approach to Research and Innovation as a key driver for growth</a:t>
              </a:r>
              <a:endParaRPr lang="en-US" sz="1400" dirty="0">
                <a:effectLst/>
                <a:latin typeface="Times New Roman" panose="02020603050405020304" pitchFamily="18" charset="0"/>
                <a:ea typeface="MS Mincho"/>
              </a:endParaRPr>
            </a:p>
          </p:txBody>
        </p:sp>
        <p:sp>
          <p:nvSpPr>
            <p:cNvPr id="11" name="Rectangle 10">
              <a:extLst/>
            </p:cNvPr>
            <p:cNvSpPr>
              <a:spLocks noChangeArrowheads="1"/>
            </p:cNvSpPr>
            <p:nvPr/>
          </p:nvSpPr>
          <p:spPr bwMode="auto">
            <a:xfrm>
              <a:off x="6950076" y="2766854"/>
              <a:ext cx="2173286" cy="792162"/>
            </a:xfrm>
            <a:prstGeom prst="rect">
              <a:avLst/>
            </a:prstGeom>
            <a:solidFill>
              <a:srgbClr val="CDF4A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MS Mincho"/>
                  <a:cs typeface="Times New Roman" panose="02020603050405020304" pitchFamily="18" charset="0"/>
                </a:rPr>
                <a:t>AIMS</a:t>
              </a:r>
              <a:endParaRPr lang="en-US" sz="1200" dirty="0">
                <a:effectLst/>
                <a:latin typeface="Times New Roman" panose="02020603050405020304" pitchFamily="18" charset="0"/>
                <a:ea typeface="MS Mincho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MS Mincho"/>
                  <a:cs typeface="Times New Roman" panose="02020603050405020304" pitchFamily="18" charset="0"/>
                </a:rPr>
                <a:t>(Applied Math. Sciences)</a:t>
              </a:r>
              <a:endParaRPr lang="en-US" sz="1200" dirty="0">
                <a:effectLst/>
                <a:latin typeface="Times New Roman" panose="02020603050405020304" pitchFamily="18" charset="0"/>
                <a:ea typeface="MS Mincho"/>
              </a:endParaRPr>
            </a:p>
          </p:txBody>
        </p:sp>
        <p:sp>
          <p:nvSpPr>
            <p:cNvPr id="12" name="Rectangle 11">
              <a:extLst/>
            </p:cNvPr>
            <p:cNvSpPr/>
            <p:nvPr/>
          </p:nvSpPr>
          <p:spPr bwMode="auto">
            <a:xfrm>
              <a:off x="-12698" y="3116179"/>
              <a:ext cx="2106611" cy="7218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kern="120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MS Mincho"/>
                  <a:cs typeface="Times New Roman" panose="02020603050405020304" pitchFamily="18" charset="0"/>
                </a:rPr>
                <a:t> EAIFR/ </a:t>
              </a:r>
              <a:r>
                <a:rPr lang="en-US" sz="1400" b="1" kern="120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MS Mincho"/>
                  <a:cs typeface="Times New Roman" panose="02020603050405020304" pitchFamily="18" charset="0"/>
                </a:rPr>
                <a:t>ICTP (Physics)</a:t>
              </a:r>
              <a:endParaRPr lang="en-US" sz="1200">
                <a:effectLst/>
                <a:latin typeface="Times New Roman" panose="02020603050405020304" pitchFamily="18" charset="0"/>
                <a:ea typeface="MS Mincho"/>
              </a:endParaRPr>
            </a:p>
          </p:txBody>
        </p:sp>
        <p:sp>
          <p:nvSpPr>
            <p:cNvPr id="13" name="Rectangle 12">
              <a:extLst/>
            </p:cNvPr>
            <p:cNvSpPr>
              <a:spLocks noChangeArrowheads="1"/>
            </p:cNvSpPr>
            <p:nvPr/>
          </p:nvSpPr>
          <p:spPr bwMode="auto">
            <a:xfrm>
              <a:off x="6899277" y="998538"/>
              <a:ext cx="2224087" cy="749300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MS Mincho"/>
                  <a:cs typeface="Times New Roman" panose="02020603050405020304" pitchFamily="18" charset="0"/>
                </a:rPr>
                <a:t>CoE in Innovation in Teaching and Learning in Math and Science  </a:t>
              </a:r>
              <a:endParaRPr lang="en-US" sz="1200">
                <a:effectLst/>
                <a:latin typeface="Times New Roman" panose="02020603050405020304" pitchFamily="18" charset="0"/>
                <a:ea typeface="MS Mincho"/>
              </a:endParaRPr>
            </a:p>
          </p:txBody>
        </p:sp>
        <p:sp>
          <p:nvSpPr>
            <p:cNvPr id="14" name="Rectangle 13">
              <a:extLst/>
            </p:cNvPr>
            <p:cNvSpPr/>
            <p:nvPr/>
          </p:nvSpPr>
          <p:spPr bwMode="auto">
            <a:xfrm>
              <a:off x="-17461" y="814389"/>
              <a:ext cx="2016126" cy="68103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 err="1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MS Mincho"/>
                  <a:cs typeface="Times New Roman" panose="02020603050405020304" pitchFamily="18" charset="0"/>
                </a:rPr>
                <a:t>CoE</a:t>
              </a:r>
              <a:r>
                <a:rPr lang="en-US" sz="1400" b="1" kern="1200" dirty="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MS Mincho"/>
                  <a:cs typeface="Times New Roman" panose="02020603050405020304" pitchFamily="18" charset="0"/>
                </a:rPr>
                <a:t> - Internet of Things (UR, ACE II)</a:t>
              </a:r>
              <a:endParaRPr lang="en-US" sz="1200" dirty="0">
                <a:effectLst/>
                <a:latin typeface="Times New Roman" panose="02020603050405020304" pitchFamily="18" charset="0"/>
                <a:ea typeface="MS Mincho"/>
              </a:endParaRPr>
            </a:p>
          </p:txBody>
        </p:sp>
        <p:sp>
          <p:nvSpPr>
            <p:cNvPr id="15" name="Rectangle 14">
              <a:extLst/>
            </p:cNvPr>
            <p:cNvSpPr>
              <a:spLocks noChangeArrowheads="1"/>
            </p:cNvSpPr>
            <p:nvPr/>
          </p:nvSpPr>
          <p:spPr bwMode="auto">
            <a:xfrm>
              <a:off x="-17461" y="3175"/>
              <a:ext cx="2077983" cy="787400"/>
            </a:xfrm>
            <a:prstGeom prst="rect">
              <a:avLst/>
            </a:prstGeom>
            <a:solidFill>
              <a:srgbClr val="CDF4A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 err="1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MS Mincho"/>
                  <a:cs typeface="Times New Roman" panose="02020603050405020304" pitchFamily="18" charset="0"/>
                </a:rPr>
                <a:t>CoE</a:t>
              </a:r>
              <a:r>
                <a:rPr lang="en-US" sz="1400" b="1" kern="1200" dirty="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MS Mincho"/>
                  <a:cs typeface="Times New Roman" panose="02020603050405020304" pitchFamily="18" charset="0"/>
                </a:rPr>
                <a:t> - Biomedical Eng. (UR, </a:t>
              </a:r>
              <a:r>
                <a:rPr lang="en-US" sz="1400" b="1" kern="1200" dirty="0" err="1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MS Mincho"/>
                  <a:cs typeface="Times New Roman" panose="02020603050405020304" pitchFamily="18" charset="0"/>
                </a:rPr>
                <a:t>AfDB</a:t>
              </a:r>
              <a:r>
                <a:rPr lang="en-US" sz="1400" b="1" kern="1200" dirty="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MS Mincho"/>
                  <a:cs typeface="Times New Roman" panose="02020603050405020304" pitchFamily="18" charset="0"/>
                </a:rPr>
                <a:t>)</a:t>
              </a:r>
              <a:endParaRPr lang="en-US" sz="1200" dirty="0">
                <a:effectLst/>
                <a:latin typeface="Times New Roman" panose="02020603050405020304" pitchFamily="18" charset="0"/>
                <a:ea typeface="MS Mincho"/>
              </a:endParaRPr>
            </a:p>
          </p:txBody>
        </p:sp>
        <p:sp>
          <p:nvSpPr>
            <p:cNvPr id="16" name="Rectangle 15">
              <a:extLst/>
            </p:cNvPr>
            <p:cNvSpPr>
              <a:spLocks noChangeArrowheads="1"/>
            </p:cNvSpPr>
            <p:nvPr/>
          </p:nvSpPr>
          <p:spPr bwMode="auto">
            <a:xfrm>
              <a:off x="2133035" y="0"/>
              <a:ext cx="2216150" cy="7874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 err="1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MS Mincho"/>
                  <a:cs typeface="Times New Roman" panose="02020603050405020304" pitchFamily="18" charset="0"/>
                </a:rPr>
                <a:t>CoE</a:t>
              </a:r>
              <a:r>
                <a:rPr lang="en-US" sz="1400" b="1" kern="1200" dirty="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MS Mincho"/>
                  <a:cs typeface="Times New Roman" panose="02020603050405020304" pitchFamily="18" charset="0"/>
                </a:rPr>
                <a:t> in Data Sciences</a:t>
              </a:r>
              <a:endParaRPr lang="en-US" sz="1200" dirty="0">
                <a:effectLst/>
                <a:latin typeface="Times New Roman" panose="02020603050405020304" pitchFamily="18" charset="0"/>
                <a:ea typeface="MS Mincho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MS Mincho"/>
                  <a:cs typeface="Times New Roman" panose="02020603050405020304" pitchFamily="18" charset="0"/>
                </a:rPr>
                <a:t>(UR, ACE II)</a:t>
              </a:r>
              <a:endParaRPr lang="en-US" sz="1200" dirty="0">
                <a:effectLst/>
                <a:latin typeface="Times New Roman" panose="02020603050405020304" pitchFamily="18" charset="0"/>
                <a:ea typeface="MS Mincho"/>
              </a:endParaRPr>
            </a:p>
          </p:txBody>
        </p:sp>
        <p:sp>
          <p:nvSpPr>
            <p:cNvPr id="17" name="Rectangle 16">
              <a:extLst/>
            </p:cNvPr>
            <p:cNvSpPr>
              <a:spLocks noChangeArrowheads="1"/>
            </p:cNvSpPr>
            <p:nvPr/>
          </p:nvSpPr>
          <p:spPr bwMode="auto">
            <a:xfrm>
              <a:off x="6889751" y="80964"/>
              <a:ext cx="2233612" cy="866775"/>
            </a:xfrm>
            <a:prstGeom prst="rect">
              <a:avLst/>
            </a:prstGeom>
            <a:solidFill>
              <a:srgbClr val="E0F6A8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MS Mincho"/>
                  <a:cs typeface="Times New Roman" panose="02020603050405020304" pitchFamily="18" charset="0"/>
                </a:rPr>
                <a:t>Climate Observatory Research Center </a:t>
              </a:r>
              <a:endParaRPr lang="en-US" sz="1200">
                <a:effectLst/>
                <a:latin typeface="Times New Roman" panose="02020603050405020304" pitchFamily="18" charset="0"/>
                <a:ea typeface="MS Mincho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MS Mincho"/>
                  <a:cs typeface="Times New Roman" panose="02020603050405020304" pitchFamily="18" charset="0"/>
                </a:rPr>
                <a:t>(with MIT)</a:t>
              </a:r>
              <a:endParaRPr lang="en-US" sz="1200">
                <a:effectLst/>
                <a:latin typeface="Times New Roman" panose="02020603050405020304" pitchFamily="18" charset="0"/>
                <a:ea typeface="MS Mincho"/>
              </a:endParaRPr>
            </a:p>
          </p:txBody>
        </p:sp>
        <p:sp>
          <p:nvSpPr>
            <p:cNvPr id="18" name="Rectangle 17">
              <a:extLst/>
            </p:cNvPr>
            <p:cNvSpPr/>
            <p:nvPr/>
          </p:nvSpPr>
          <p:spPr bwMode="auto">
            <a:xfrm>
              <a:off x="0" y="1511300"/>
              <a:ext cx="2579688" cy="7889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MS Mincho"/>
                  <a:cs typeface="Times New Roman" panose="02020603050405020304" pitchFamily="18" charset="0"/>
                </a:rPr>
                <a:t>CoE – Energy for Sustainable Development</a:t>
              </a:r>
              <a:endParaRPr lang="en-US" sz="1200">
                <a:effectLst/>
                <a:latin typeface="Times New Roman" panose="02020603050405020304" pitchFamily="18" charset="0"/>
                <a:ea typeface="MS Mincho"/>
              </a:endParaRPr>
            </a:p>
          </p:txBody>
        </p:sp>
        <p:cxnSp>
          <p:nvCxnSpPr>
            <p:cNvPr id="19" name="Straight Arrow Connector 18">
              <a:extLst/>
            </p:cNvPr>
            <p:cNvCxnSpPr>
              <a:cxnSpLocks noChangeShapeType="1"/>
            </p:cNvCxnSpPr>
            <p:nvPr/>
          </p:nvCxnSpPr>
          <p:spPr bwMode="auto">
            <a:xfrm flipH="1" flipV="1">
              <a:off x="3640138" y="793751"/>
              <a:ext cx="304800" cy="83502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>
                  <a:noFill/>
                </a14:hiddenFill>
              </a:ext>
            </a:extLst>
          </p:spPr>
        </p:cxnSp>
        <p:cxnSp>
          <p:nvCxnSpPr>
            <p:cNvPr id="20" name="Straight Arrow Connector 19">
              <a:extLst/>
            </p:cNvPr>
            <p:cNvCxnSpPr>
              <a:cxnSpLocks noChangeShapeType="1"/>
            </p:cNvCxnSpPr>
            <p:nvPr/>
          </p:nvCxnSpPr>
          <p:spPr bwMode="auto">
            <a:xfrm flipH="1" flipV="1">
              <a:off x="2093914" y="793750"/>
              <a:ext cx="1730375" cy="9398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>
                  <a:noFill/>
                </a14:hiddenFill>
              </a:ext>
            </a:extLst>
          </p:spPr>
        </p:cxnSp>
        <p:cxnSp>
          <p:nvCxnSpPr>
            <p:cNvPr id="21" name="Straight Arrow Connector 20">
              <a:extLst/>
            </p:cNvPr>
            <p:cNvCxnSpPr>
              <a:cxnSpLocks noChangeShapeType="1"/>
            </p:cNvCxnSpPr>
            <p:nvPr/>
          </p:nvCxnSpPr>
          <p:spPr bwMode="auto">
            <a:xfrm flipH="1" flipV="1">
              <a:off x="1998664" y="1154113"/>
              <a:ext cx="1692275" cy="81756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>
                  <a:noFill/>
                </a14:hiddenFill>
              </a:ext>
            </a:extLst>
          </p:spPr>
        </p:cxnSp>
        <p:cxnSp>
          <p:nvCxnSpPr>
            <p:cNvPr id="22" name="Straight Arrow Connector 21">
              <a:extLst/>
            </p:cNvPr>
            <p:cNvCxnSpPr>
              <a:cxnSpLocks noChangeShapeType="1"/>
            </p:cNvCxnSpPr>
            <p:nvPr/>
          </p:nvCxnSpPr>
          <p:spPr bwMode="auto">
            <a:xfrm flipH="1" flipV="1">
              <a:off x="2579688" y="1905001"/>
              <a:ext cx="1041400" cy="3968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>
                  <a:noFill/>
                </a14:hiddenFill>
              </a:ext>
            </a:extLst>
          </p:spPr>
        </p:cxnSp>
        <p:cxnSp>
          <p:nvCxnSpPr>
            <p:cNvPr id="23" name="Straight Arrow Connector 22">
              <a:extLst/>
            </p:cNvPr>
            <p:cNvCxnSpPr>
              <a:cxnSpLocks noChangeShapeType="1"/>
            </p:cNvCxnSpPr>
            <p:nvPr/>
          </p:nvCxnSpPr>
          <p:spPr bwMode="auto">
            <a:xfrm flipV="1">
              <a:off x="5522913" y="1406526"/>
              <a:ext cx="1366838" cy="5746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>
                  <a:noFill/>
                </a14:hiddenFill>
              </a:ext>
            </a:extLst>
          </p:spPr>
        </p:cxnSp>
        <p:cxnSp>
          <p:nvCxnSpPr>
            <p:cNvPr id="24" name="Straight Arrow Connector 23">
              <a:extLst/>
            </p:cNvPr>
            <p:cNvCxnSpPr>
              <a:cxnSpLocks noChangeShapeType="1"/>
              <a:stCxn id="10" idx="6"/>
              <a:endCxn id="32" idx="1"/>
            </p:cNvCxnSpPr>
            <p:nvPr/>
          </p:nvCxnSpPr>
          <p:spPr bwMode="auto">
            <a:xfrm flipV="1">
              <a:off x="5564062" y="2255587"/>
              <a:ext cx="1347913" cy="9884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>
                  <a:noFill/>
                </a14:hiddenFill>
              </a:ext>
            </a:extLst>
          </p:spPr>
        </p:cxnSp>
        <p:cxnSp>
          <p:nvCxnSpPr>
            <p:cNvPr id="25" name="Straight Arrow Connector 24">
              <a:extLst/>
            </p:cNvPr>
            <p:cNvCxnSpPr>
              <a:cxnSpLocks noChangeShapeType="1"/>
            </p:cNvCxnSpPr>
            <p:nvPr/>
          </p:nvCxnSpPr>
          <p:spPr bwMode="auto">
            <a:xfrm flipV="1">
              <a:off x="5280026" y="933450"/>
              <a:ext cx="1631950" cy="711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>
                  <a:noFill/>
                </a14:hiddenFill>
              </a:ext>
            </a:extLst>
          </p:spPr>
        </p:cxnSp>
        <p:cxnSp>
          <p:nvCxnSpPr>
            <p:cNvPr id="26" name="Straight Arrow Connector 25">
              <a:extLst/>
            </p:cNvPr>
            <p:cNvCxnSpPr>
              <a:cxnSpLocks noChangeShapeType="1"/>
            </p:cNvCxnSpPr>
            <p:nvPr/>
          </p:nvCxnSpPr>
          <p:spPr bwMode="auto">
            <a:xfrm flipV="1">
              <a:off x="4860926" y="852489"/>
              <a:ext cx="1460500" cy="56673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>
                  <a:noFill/>
                </a14:hiddenFill>
              </a:ext>
            </a:extLst>
          </p:spPr>
        </p:cxnSp>
        <p:cxnSp>
          <p:nvCxnSpPr>
            <p:cNvPr id="27" name="Straight Arrow Connector 26">
              <a:extLst/>
            </p:cNvPr>
            <p:cNvCxnSpPr>
              <a:cxnSpLocks noChangeShapeType="1"/>
            </p:cNvCxnSpPr>
            <p:nvPr/>
          </p:nvCxnSpPr>
          <p:spPr bwMode="auto">
            <a:xfrm flipV="1">
              <a:off x="4592638" y="787400"/>
              <a:ext cx="280988" cy="5857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>
                  <a:noFill/>
                </a14:hiddenFill>
              </a:ext>
            </a:extLst>
          </p:spPr>
        </p:cxnSp>
        <p:sp>
          <p:nvSpPr>
            <p:cNvPr id="28" name="Rectangle 27">
              <a:extLst/>
            </p:cNvPr>
            <p:cNvSpPr/>
            <p:nvPr/>
          </p:nvSpPr>
          <p:spPr bwMode="auto">
            <a:xfrm>
              <a:off x="2462062" y="3911451"/>
              <a:ext cx="2004511" cy="58752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kern="1200" dirty="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MS Mincho"/>
                  <a:cs typeface="Times New Roman" panose="02020603050405020304" pitchFamily="18" charset="0"/>
                </a:rPr>
                <a:t>  </a:t>
              </a:r>
              <a:r>
                <a:rPr lang="en-US" sz="1400" b="1" kern="1200" dirty="0" smtClean="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MS Mincho"/>
                  <a:cs typeface="Times New Roman" panose="02020603050405020304" pitchFamily="18" charset="0"/>
                </a:rPr>
                <a:t>Center for GIS and Remote Sensing</a:t>
              </a:r>
              <a:endParaRPr lang="en-US" sz="1200" dirty="0">
                <a:effectLst/>
                <a:latin typeface="Times New Roman" panose="02020603050405020304" pitchFamily="18" charset="0"/>
                <a:ea typeface="MS Mincho"/>
              </a:endParaRPr>
            </a:p>
          </p:txBody>
        </p:sp>
        <p:sp>
          <p:nvSpPr>
            <p:cNvPr id="29" name="Rectangle 28">
              <a:extLst/>
            </p:cNvPr>
            <p:cNvSpPr>
              <a:spLocks noChangeArrowheads="1"/>
            </p:cNvSpPr>
            <p:nvPr/>
          </p:nvSpPr>
          <p:spPr bwMode="auto">
            <a:xfrm>
              <a:off x="4466574" y="3906509"/>
              <a:ext cx="2241550" cy="594289"/>
            </a:xfrm>
            <a:prstGeom prst="rect">
              <a:avLst/>
            </a:prstGeom>
            <a:solidFill>
              <a:srgbClr val="FFFF00">
                <a:alpha val="23137"/>
              </a:srgbClr>
            </a:solidFill>
            <a:ln w="9525" algn="ctr">
              <a:solidFill>
                <a:schemeClr val="tx1">
                  <a:alpha val="38823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400" b="1" kern="1200" dirty="0" smtClean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MS Mincho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 smtClean="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MS Mincho"/>
                  <a:cs typeface="Times New Roman" panose="02020603050405020304" pitchFamily="18" charset="0"/>
                </a:rPr>
                <a:t>ALU</a:t>
              </a:r>
            </a:p>
          </p:txBody>
        </p:sp>
        <p:cxnSp>
          <p:nvCxnSpPr>
            <p:cNvPr id="30" name="Straight Arrow Connector 29">
              <a:extLst/>
            </p:cNvPr>
            <p:cNvCxnSpPr>
              <a:cxnSpLocks noChangeShapeType="1"/>
              <a:endCxn id="11" idx="1"/>
            </p:cNvCxnSpPr>
            <p:nvPr/>
          </p:nvCxnSpPr>
          <p:spPr bwMode="auto">
            <a:xfrm>
              <a:off x="5491164" y="2679701"/>
              <a:ext cx="1458911" cy="48323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>
                  <a:noFill/>
                </a14:hiddenFill>
              </a:ext>
            </a:extLst>
          </p:spPr>
        </p:cxnSp>
        <p:sp>
          <p:nvSpPr>
            <p:cNvPr id="31" name="Rectangle 30">
              <a:extLst/>
            </p:cNvPr>
            <p:cNvSpPr>
              <a:spLocks noChangeArrowheads="1"/>
            </p:cNvSpPr>
            <p:nvPr/>
          </p:nvSpPr>
          <p:spPr bwMode="auto">
            <a:xfrm>
              <a:off x="1589" y="2289175"/>
              <a:ext cx="2578098" cy="776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MS Mincho"/>
                  <a:cs typeface="Times New Roman" panose="02020603050405020304" pitchFamily="18" charset="0"/>
                </a:rPr>
                <a:t>CoE – Biodiversity  &amp; Natural Resource Management</a:t>
              </a:r>
              <a:endParaRPr lang="en-US" sz="1200">
                <a:effectLst/>
                <a:latin typeface="Times New Roman" panose="02020603050405020304" pitchFamily="18" charset="0"/>
                <a:ea typeface="MS Mincho"/>
              </a:endParaRPr>
            </a:p>
          </p:txBody>
        </p:sp>
        <p:sp>
          <p:nvSpPr>
            <p:cNvPr id="32" name="Rectangle 31">
              <a:extLst/>
            </p:cNvPr>
            <p:cNvSpPr/>
            <p:nvPr/>
          </p:nvSpPr>
          <p:spPr bwMode="auto">
            <a:xfrm>
              <a:off x="6911975" y="1815056"/>
              <a:ext cx="2211387" cy="881062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MS Mincho"/>
                  <a:cs typeface="Times New Roman" panose="02020603050405020304" pitchFamily="18" charset="0"/>
                </a:rPr>
                <a:t>CoE – in ICT </a:t>
              </a:r>
              <a:endParaRPr lang="en-US" sz="1200">
                <a:effectLst/>
                <a:latin typeface="Times New Roman" panose="02020603050405020304" pitchFamily="18" charset="0"/>
                <a:ea typeface="MS Mincho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MS Mincho"/>
                  <a:cs typeface="Times New Roman" panose="02020603050405020304" pitchFamily="18" charset="0"/>
                </a:rPr>
                <a:t>(With CMU Africa)</a:t>
              </a:r>
              <a:endParaRPr lang="en-US" sz="1200">
                <a:effectLst/>
                <a:latin typeface="Times New Roman" panose="02020603050405020304" pitchFamily="18" charset="0"/>
                <a:ea typeface="MS Mincho"/>
              </a:endParaRPr>
            </a:p>
          </p:txBody>
        </p:sp>
        <p:sp>
          <p:nvSpPr>
            <p:cNvPr id="33" name="Rectangle 32">
              <a:extLst/>
            </p:cNvPr>
            <p:cNvSpPr>
              <a:spLocks noChangeArrowheads="1"/>
            </p:cNvSpPr>
            <p:nvPr/>
          </p:nvSpPr>
          <p:spPr bwMode="auto">
            <a:xfrm>
              <a:off x="4513263" y="0"/>
              <a:ext cx="2267054" cy="788988"/>
            </a:xfrm>
            <a:prstGeom prst="rect">
              <a:avLst/>
            </a:prstGeom>
            <a:solidFill>
              <a:srgbClr val="F1E9AD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MS Mincho"/>
                  <a:cs typeface="Times New Roman" panose="02020603050405020304" pitchFamily="18" charset="0"/>
                </a:rPr>
                <a:t> CoE Health Supply Chain Management and Logistics</a:t>
              </a:r>
              <a:endParaRPr lang="en-US" sz="1200">
                <a:effectLst/>
                <a:latin typeface="Times New Roman" panose="02020603050405020304" pitchFamily="18" charset="0"/>
                <a:ea typeface="MS Mincho"/>
              </a:endParaRPr>
            </a:p>
          </p:txBody>
        </p:sp>
        <p:cxnSp>
          <p:nvCxnSpPr>
            <p:cNvPr id="34" name="Straight Arrow Connector 33">
              <a:extLst/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2108201" y="2800351"/>
              <a:ext cx="1643062" cy="63182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>
                  <a:noFill/>
                </a14:hiddenFill>
              </a:ext>
            </a:extLst>
          </p:spPr>
        </p:cxnSp>
      </p:grpSp>
      <p:sp>
        <p:nvSpPr>
          <p:cNvPr id="35" name="Rounded Rectangle 34">
            <a:extLst/>
          </p:cNvPr>
          <p:cNvSpPr/>
          <p:nvPr/>
        </p:nvSpPr>
        <p:spPr>
          <a:xfrm>
            <a:off x="1247285" y="152866"/>
            <a:ext cx="9507220" cy="131000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i="1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MS Mincho"/>
                <a:cs typeface="Times New Roman" panose="02020603050405020304" pitchFamily="18" charset="0"/>
              </a:rPr>
              <a:t>Rwanda is engaged in various strategic initiatives to strengthen her STI and R&amp;D Ecosystem. (</a:t>
            </a:r>
            <a:r>
              <a:rPr lang="en-US" sz="1600" i="1" kern="1200" dirty="0">
                <a:solidFill>
                  <a:srgbClr val="C00000"/>
                </a:solidFill>
                <a:effectLst/>
                <a:latin typeface="Gill Sans MT" panose="020B0502020104020203" pitchFamily="34" charset="0"/>
                <a:ea typeface="MS Mincho"/>
                <a:cs typeface="Times New Roman" panose="02020603050405020304" pitchFamily="18" charset="0"/>
              </a:rPr>
              <a:t>e.g. NETWORK OF </a:t>
            </a:r>
            <a:r>
              <a:rPr lang="en-US" sz="1600" i="1" kern="1200" dirty="0" err="1" smtClean="0">
                <a:solidFill>
                  <a:srgbClr val="C00000"/>
                </a:solidFill>
                <a:effectLst/>
                <a:latin typeface="Gill Sans MT" panose="020B0502020104020203" pitchFamily="34" charset="0"/>
                <a:ea typeface="MS Mincho"/>
                <a:cs typeface="Times New Roman" panose="02020603050405020304" pitchFamily="18" charset="0"/>
              </a:rPr>
              <a:t>CoE</a:t>
            </a:r>
            <a:r>
              <a:rPr lang="en-US" sz="1600" i="1" kern="1200" dirty="0" smtClean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MS Mincho"/>
                <a:cs typeface="Times New Roman" panose="02020603050405020304" pitchFamily="18" charset="0"/>
              </a:rPr>
              <a:t>). </a:t>
            </a:r>
            <a:r>
              <a:rPr lang="en-US" sz="1600" i="1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MS Mincho"/>
                <a:cs typeface="Times New Roman" panose="02020603050405020304" pitchFamily="18" charset="0"/>
              </a:rPr>
              <a:t>The Ministry of Education has the mission to train the necessary skills and critical mass of scientists and engineers to ensure impactful R&amp;D and Innovation as driver for Rwanda Economic Development. </a:t>
            </a:r>
            <a:r>
              <a:rPr lang="en-US" sz="1600" i="1" kern="1200" dirty="0" smtClean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MS Mincho"/>
                <a:cs typeface="Times New Roman" panose="02020603050405020304" pitchFamily="18" charset="0"/>
              </a:rPr>
              <a:t>    </a:t>
            </a:r>
            <a:endParaRPr lang="en-US" sz="1200" dirty="0">
              <a:effectLst/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36" name="Rectangle 35">
            <a:extLst/>
          </p:cNvPr>
          <p:cNvSpPr>
            <a:spLocks noChangeArrowheads="1"/>
          </p:cNvSpPr>
          <p:nvPr/>
        </p:nvSpPr>
        <p:spPr bwMode="auto">
          <a:xfrm>
            <a:off x="1534479" y="5568259"/>
            <a:ext cx="2393138" cy="618375"/>
          </a:xfrm>
          <a:prstGeom prst="rect">
            <a:avLst/>
          </a:prstGeom>
          <a:solidFill>
            <a:srgbClr val="FFFF00">
              <a:alpha val="23137"/>
            </a:srgbClr>
          </a:solidFill>
          <a:ln w="9525" algn="ctr">
            <a:solidFill>
              <a:schemeClr val="tx1">
                <a:alpha val="38823"/>
              </a:schemeClr>
            </a:solidFill>
            <a:round/>
            <a:headEnd/>
            <a:tailEnd/>
          </a:ln>
        </p:spPr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400" b="1" kern="1200" dirty="0" smtClean="0">
              <a:solidFill>
                <a:srgbClr val="000000"/>
              </a:solidFill>
              <a:effectLst/>
              <a:latin typeface="Gill Sans MT" panose="020B0502020104020203" pitchFamily="34" charset="0"/>
              <a:ea typeface="MS Mincho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kern="1200" dirty="0" smtClean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MS Mincho"/>
                <a:cs typeface="Times New Roman" panose="02020603050405020304" pitchFamily="18" charset="0"/>
              </a:rPr>
              <a:t>UGHE</a:t>
            </a:r>
            <a:endParaRPr lang="en-US" sz="1200" dirty="0">
              <a:effectLst/>
              <a:latin typeface="Times New Roman" panose="02020603050405020304" pitchFamily="18" charset="0"/>
              <a:ea typeface="MS Mincho"/>
            </a:endParaRPr>
          </a:p>
        </p:txBody>
      </p:sp>
      <p:cxnSp>
        <p:nvCxnSpPr>
          <p:cNvPr id="37" name="Straight Arrow Connector 36">
            <a:extLst/>
          </p:cNvPr>
          <p:cNvCxnSpPr>
            <a:cxnSpLocks noChangeShapeType="1"/>
          </p:cNvCxnSpPr>
          <p:nvPr/>
        </p:nvCxnSpPr>
        <p:spPr bwMode="auto">
          <a:xfrm flipH="1">
            <a:off x="3926981" y="4666559"/>
            <a:ext cx="1474470" cy="88963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419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856" y="1964129"/>
            <a:ext cx="3394198" cy="2348097"/>
          </a:xfrm>
        </p:spPr>
        <p:txBody>
          <a:bodyPr/>
          <a:lstStyle/>
          <a:p>
            <a:pPr algn="ctr"/>
            <a:r>
              <a:rPr lang="en-US" sz="4400" b="1" dirty="0" smtClean="0"/>
              <a:t>Presentation by the Government of Rwanda</a:t>
            </a:r>
            <a:endParaRPr lang="en-US" sz="4400" b="1" dirty="0"/>
          </a:p>
        </p:txBody>
      </p:sp>
      <p:pic>
        <p:nvPicPr>
          <p:cNvPr id="3" name="Picture 2" descr="File:Flag-map of &lt;strong&gt;Rwanda&lt;/strong&gt;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379" y="166254"/>
            <a:ext cx="78224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1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3451167"/>
              </p:ext>
            </p:extLst>
          </p:nvPr>
        </p:nvGraphicFramePr>
        <p:xfrm>
          <a:off x="0" y="194493"/>
          <a:ext cx="11353800" cy="6536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0746"/>
            <a:ext cx="1624722" cy="54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4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8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EE4P_MASTERWIZARD_MARGINS" val="0"/>
  <p:tag name="EE4P_MASTERWIZARD_DRAFT" val="0"/>
  <p:tag name="EE4P_STYLE_ID" val="XoumQgNr"/>
  <p:tag name="EE4P_STYLE_NAME" val="Rwanda Development Board Grid 16:9"/>
  <p:tag name="EE4P_AGENDAWIZARD" val="&lt;ee4p&gt;&lt;layouts&gt;&lt;layout name=&quot;Two-Thirds&quot; id=&quot;227_1-4&quot;&gt;&lt;standard&gt;&lt;textframe horizontalAnchor=&quot;1&quot; marginBottom=&quot;0&quot; marginLeft=&quot;0&quot; marginRight=&quot;0&quot; marginTop=&quot;0&quot; orientation=&quot;1&quot; verticalAnchor=&quot;1&quot; /&gt;&lt;font name=&quot;Trebuchet MS&quot; bold=&quot;0&quot; italic=&quot;0&quot; color=&quot;13&quot; /&gt;&lt;paragraphformat firstLineIndent=&quot;0&quot; leftIndent=&quot;0&quot; rightIndent=&quot;0&quot; lineRuleBefore=&quot;&quot; lineRuleWithin=&quot;&quot; lineRuleAfter=&quot;&quot; spaceBefore=&quot;&quot; spaceWithin=&quot;&quot; spaceAfter=&quot;&quot; /&gt;&lt;fill visible=&quot;0&quot; /&gt;&lt;line visible=&quot;0&quot; /&gt;&lt;bulletformat visible=&quot;0&quot; /&gt;&lt;/standard&gt;&lt;agenda name=&quot;&quot; title=&quot;&quot; subtitle=&quot;&quot; sizingModeId=&quot;1&quot; fontSize=&quot;24&quot; fontSizeAuto=&quot;1&quot; startTime=&quot;540&quot; timeFormatId=&quot;1&quot; startItemNo=&quot;1&quot; createSingleAgendaSlide=&quot;1&quot; createSeparatingSlides=&quot;1&quot; createBackupSlide=&quot;1&quot; /&gt;&lt;columns&gt;&lt;column field=&quot;itemno&quot; label=&quot;No.&quot; checked=&quot;0&quot; leftSpacing=&quot;0&quot; rightSpacing=&quot;0&quot; dock=&quot;1&quot; fixedWidth=&quot;51.87527&quot; /&gt;&lt;column field=&quot;topic&quot; label=&quot;Topic&quot; leftSpacing=&quot;0&quot; rightDistribute=&quot;1&quot; dock=&quot;1&quot; /&gt;&lt;column field=&quot;responsible&quot; label=&quot;Responsible&quot; visible=&quot;0&quot; checked=&quot;0&quot; leftSpacing=&quot;10&quot; rightDistribute=&quot;1&quot; dock=&quot;1&quot; /&gt;&lt;column field=&quot;freecolumn&quot; label=&quot;&quot; visible=&quot;0&quot; checked=&quot;0&quot; leftSpacing=&quot;10&quot; rightDistribute=&quot;1&quot; dock=&quot;1&quot; /&gt;&lt;column field=&quot;timeslot&quot; label=&quot;Time Slot&quot; visible=&quot;1&quot; checked=&quot;0&quot; leftSpacing=&quot;34&quot; rightSpacing=&quot;0&quot; dock=&quot;2&quot; /&gt;&lt;column field=&quot;pageno&quot; label=&quot;Page No.&quot; visible=&quot;0&quot; checked=&quot;0&quot; leftSpacing=&quot;34&quot; rightSpacing=&quot;0&quot; dock=&quot;2&quot; /&gt;&lt;/columns&gt;&lt;position left=&quot;406.8057&quot; top=&quot;54.87496&quot; width=&quot;503.6943&quot; height=&quot;430.2501&quot; /&gt;&lt;!--&#10;      &lt;subtitle&gt;&#10;      &#10;        &lt;position left=&quot;197.597&quot; top=&quot;369.3848&quot; width=&quot;123.634&quot; height=&quot;115.6044&quot; autoshape=&quot;1&quot; rotation=&quot;0&quot; /&gt;&#10;        &lt;line visible=&quot;1&quot; weight=&quot;0.75&quot; style=&quot;1&quot; dashStyle=&quot;1&quot; foreColor=&quot;14&quot; /&gt;&#10;        &lt;fill visible=&quot;0&quot; /&gt;&#10;        &lt;textframe horizontalAnchor=&quot;1&quot; verticalAnchor=&quot;1&quot; orientation=&quot;1&quot; wordWrap=&quot;1&quot; autoSize=&quot;0&quot; marginLeft=&quot;8.503937&quot; marginRight=&quot;0&quot; marginTop=&quot;14.17323&quot; marginBottom=&quot;0&quot; /&gt;&#10;        &lt;paragraphformat alignment=&quot;1&quot; lineRuleBefore=&quot;0&quot; lineRuleWithin=&quot;1&quot; lineRuleAfter=&quot;0&quot; spaceBefore=&quot;0&quot; spaceWithin=&quot;0.95&quot; spaceAfter=&quot;0&quot; /&gt;&#10;        &lt;font name=&quot;Trebuchet MS&quot; size=&quot;10&quot; bold=&quot;0&quot; italic=&quot;0&quot; underlineStyle=&quot;0&quot; color=&quot;#ffffff&quot; spacing=&quot;0&quot; kerning=&quot;12&quot; /&gt;&#10;      &#10;      &lt;/subtitle&gt;&#10;      --&gt;&lt;settings allowedSizingModeIds=&quot;1|2&quot; allowedFontSizes=&quot;8|9|10.5|11|12|14|16|18|20|22|24&quot; allowedTimeFormatIds=&quot;1|2|3&quot; slideLayout=&quot;11&quot; customLayoutName=&quot;Green one third|Presentation¦Green one third&quot; customLayoutIndex=&quot;&quot; showBreak=&quot;0&quot; singleAgendaSlideSelected=&quot;1&quot; backupSlideTitle=&quot;Unused Slides&quot; topMargin=&quot;0.5&quot; leftMargin=&quot;0&quot; allowedLevels=&quot;2&quot; itemNoFormats=&quot;{1}¦{1}.{2}¦{3:alphaLC}¦{3:alphaLC}.{4:alphaLC}&quot; customLayoutNameBackup=&quot;Special gray|Presentation¦Special gray&quot; titlePrompt=&quot;Insert Title&quot; /&gt;&lt;cases&gt;&lt;!-- Single --&gt;&lt;case level=&quot;1&quot; single=&quot;1&quot; break=&quot;0&quot; topMinSpacing=&quot;5&quot; topMaxSpacing=&quot;15&quot; bottomMinSpacing=&quot;0&quot; bottomMaxSpacing=&quot;0&quot;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font size=&quot;24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size=&quot;24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size=&quot;24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size=&quot;24&quot; /&gt;&lt;/element&gt;&lt;element field=&quot;pageno&quot; type=&quot;autoshape&quot; autoShapeType=&quot;1&quot;&gt;&lt;paragraphformat alignment=&quot;3&quot; /&gt;&lt;font size=&quot;24&quot; /&gt;&lt;/element&gt;&lt;/case&gt;&lt;case level=&quot;2&quot; single=&quot;1&quot; break=&quot;0&quot; topMinSpacing=&quot;4&quot; topMaxSpacing=&quot;4&quot; bottomMinSpacing=&quot;0&quot; bottomMaxSpacing=&quot;0&quot;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font size=&quot;18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size=&quot;18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size=&quot;18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size=&quot;18&quot; /&gt;&lt;/element&gt;&lt;element field=&quot;pageno&quot; type=&quot;autoshape&quot; autoShapeType=&quot;1&quot;&gt;&lt;paragraphformat alignment=&quot;3&quot; /&gt;&lt;font size=&quot;18&quot; /&gt;&lt;/element&gt;&lt;/case&gt;&lt;!-- Selected --&gt;&lt;case level=&quot;1&quot; selected=&quot;0&quot; break=&quot;0&quot; topMinSpacing=&quot;5&quot; topMaxSpacing=&quot;15&quot; bottomMinSpacing=&quot;0&quot; bottomMaxSpacing=&quot;0&quot;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font size=&quot;24&quot; color=&quot;13:0.4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size=&quot;24&quot; color=&quot;13:0.4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size=&quot;24&quot; color=&quot;13:0.4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size=&quot;24&quot; color=&quot;13:0.4&quot; /&gt;&lt;/element&gt;&lt;element field=&quot;pageno&quot; type=&quot;autoshape&quot; autoShapeType=&quot;1&quot;&gt;&lt;paragraphformat alignment=&quot;3&quot; /&gt;&lt;font size=&quot;24&quot; color=&quot;13:0.4&quot; /&gt;&lt;/element&gt;&lt;/case&gt;&lt;case level=&quot;1&quot; selected=&quot;1&quot; break=&quot;0&quot; topMinSpacing=&quot;5&quot; topMaxSpacing=&quot;15&quot; bottomMinSpacing=&quot;0&quot; bottomMaxSpacing=&quot;0&quot;&gt;&lt;element type=&quot;picture&quot; picture=&quot;rightbutton.emf&quot; value=&quot;&quot; slideType=&quot;20693&quot;&gt;&lt;position left=&quot;-35.62*scale*fontScale&quot; top=&quot;(itemHeight-23.04*scale*fontScale)/2&quot; width=&quot;23.08244*scale*fontScale&quot; height=&quot;23.04*scale*fontScale&quot; /&gt;&lt;font size=&quot;24&quot; /&gt;&lt;/element&gt;&lt;element type=&quot;autoshape&quot; autoShapeType=&quot;9&quot;&gt;&lt;position left=&quot;-35.62*scale*fontScale&quot; top=&quot;(itemHeight-23.04*scale*fontScale)/2&quot; width=&quot;23.08244*scale*fontScale&quot; height=&quot;23.04*scale*fontScale&quot; /&gt;&lt;font size=&quot;24&quot; /&gt;&lt;fill foreColor=&quot;15&quot; visible=&quot;1&quot; /&gt;&lt;/element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size=&quot;24&quot; /&gt;&lt;textframe marginLeft=&quot;0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size=&quot;24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size=&quot;24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size=&quot;24&quot; /&gt;&lt;/element&gt;&lt;element field=&quot;pageno&quot; type=&quot;autoshape&quot; autoShapeType=&quot;1&quot;&gt;&lt;paragraphformat alignment=&quot;3&quot; /&gt;&lt;font size=&quot;24&quot; /&gt;&lt;/element&gt;&lt;/case&gt;&lt;case level=&quot;2&quot; selected=&quot;0&quot; break=&quot;0&quot; topMinSpacing=&quot;4&quot; topMaxSpacing=&quot;4&quot; bottomMinSpacing=&quot;0&quot; bottomMaxSpacing=&quot;0&quot;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font color=&quot;13:0.4&quot; size=&quot;18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color=&quot;13:0.4&quot; size=&quot;18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color=&quot;13:0.4&quot; size=&quot;18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color=&quot;13:0.4&quot; size=&quot;18&quot; /&gt;&lt;/element&gt;&lt;element field=&quot;pageno&quot; type=&quot;autoshape&quot; autoShapeType=&quot;1&quot;&gt;&lt;paragraphformat alignment=&quot;3&quot; /&gt;&lt;font color=&quot;13:0.4&quot; size=&quot;18&quot; /&gt;&lt;/element&gt;&lt;/case&gt;&lt;case level=&quot;2&quot; selected=&quot;1&quot; break=&quot;0&quot; topMinSpacing=&quot;4&quot; topMaxSpacing=&quot;4&quot; bottomMinSpacing=&quot;0&quot; bottomMaxSpacing=&quot;0&quot;&gt;&lt;element type=&quot;picture&quot; picture=&quot;rightbutton.emf&quot; value=&quot;&quot; slideType=&quot;20693&quot;&gt;&lt;position left=&quot;-35.62*scale*fontScale&quot; top=&quot;(itemHeight-23.04*scale*fontScale)/2&quot; width=&quot;23.08244*scale*fontScale&quot; height=&quot;23.04*scale*fontScale&quot; /&gt;&lt;/element&gt;&lt;element type=&quot;autoshape&quot; autoShapeType=&quot;9&quot;&gt;&lt;position left=&quot;-35.62*scale*fontScale&quot; top=&quot;(itemHeight-23.04*scale*fontScale)/2&quot; width=&quot;23.08244*scale*fontScale&quot; height=&quot;23.04*scale*fontScale&quot; /&gt;&lt;fill foreColor=&quot;15&quot; visible=&quot;1&quot; /&gt;&lt;/element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font size=&quot;18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size=&quot;18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size=&quot;18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size=&quot;18&quot; /&gt;&lt;/element&gt;&lt;element field=&quot;pageno&quot; type=&quot;autoshape&quot; autoShapeType=&quot;1&quot;&gt;&lt;paragraphformat alignment=&quot;3&quot; /&gt;&lt;font size=&quot;18&quot; /&gt;&lt;/element&gt;&lt;/case&gt;&lt;/cases&gt;&lt;elements /&gt;&lt;/layout&gt;&lt;/layouts&gt;&lt;contents&gt;&lt;agenda name=&quot;&quot; title=&quot;&quot; subtitle=&quot;&quot; sizingModeId=&quot;1&quot; fontSize=&quot;14&quot; fontSizeAuto=&quot;0&quot; startTime=&quot;540&quot; timeFormatId=&quot;1&quot; startItemNo=&quot;1&quot; createSingleAgendaSlide=&quot;1&quot; createSeparatingSlides=&quot;1&quot; createBackupSlide=&quot;1&quot; layoutId=&quot;227_1-4&quot; createSections=&quot;0&quot; singleSlideId=&quot;c9ce6df4-5482-4459-bf08-84ee6bc4838f&quot; backupSlideId=&quot;40c1c879-1248-4801-bc4b-850b2e7dd2cd&quot;&gt;&lt;columns&gt;&lt;column field=&quot;itemno&quot; label=&quot;No.&quot; checked=&quot;0&quot; leftSpacing=&quot;0&quot; rightSpacing=&quot;0&quot; dock=&quot;1&quot; fixedWidth=&quot;51.87527&quot; /&gt;&lt;column field=&quot;topic&quot; label=&quot;Topic&quot; leftSpacing=&quot;0&quot; rightDistribute=&quot;1&quot; dock=&quot;1&quot; rightSpacing=&quot;107.9923&quot; /&gt;&lt;column field=&quot;responsible&quot; label=&quot;Responsible&quot; visible=&quot;0&quot; checked=&quot;0&quot; leftSpacing=&quot;10&quot; rightDistribute=&quot;1&quot; dock=&quot;1&quot; /&gt;&lt;column field=&quot;freecolumn&quot; label=&quot;&quot; visible=&quot;0&quot; checked=&quot;0&quot; leftSpacing=&quot;10&quot; rightDistribute=&quot;1&quot; dock=&quot;1&quot; /&gt;&lt;column field=&quot;timeslot&quot; label=&quot;Time Slot&quot; visible=&quot;1&quot; checked=&quot;0&quot; leftSpacing=&quot;34&quot; rightSpacing=&quot;0&quot; dock=&quot;2&quot; /&gt;&lt;column field=&quot;pageno&quot; label=&quot;Page No.&quot; visible=&quot;0&quot; checked=&quot;0&quot; leftSpacing=&quot;34&quot; rightSpacing=&quot;0&quot; dock=&quot;2&quot; /&gt;&lt;/columns&gt;&lt;items&gt;&lt;item duration=&quot;30&quot; id=&quot;264272f8-555c-43c6-895a-b777e12d750d&quot; parentId=&quot;&quot; level=&quot;1&quot; generateAgendaSlide=&quot;1&quot; showAgendaItem=&quot;1&quot; isBreak=&quot;0&quot; topic=&quot;Rwanda at a glance&quot; agendaSlideId=&quot;86a6654b-ab36-48ab-bc61-4938cf008c54&quot; /&gt;&lt;item duration=&quot;30&quot; id=&quot;22de9ea1-fa81-4c1f-91b7-f8c829f9bacf&quot; parentId=&quot;&quot; level=&quot;1&quot; generateAgendaSlide=&quot;1&quot; showAgendaItem=&quot;1&quot; isBreak=&quot;0&quot; topic=&quot;Investment Opportunities in Rwanda&quot; agendaSlideId=&quot;acec1dac-b51f-4cfc-9936-8811a72c31eb&quot; /&gt;&lt;item duration=&quot;30&quot; id=&quot;222639bd-246b-41d9-ac65-88e9a49c6d1f&quot; parentId=&quot;22de9ea1-fa81-4c1f-91b7-f8c829f9bacf&quot; level=&quot;2&quot; generateAgendaSlide=&quot;1&quot; showAgendaItem=&quot;1&quot; isBreak=&quot;0&quot; topic=&quot;Innovation &amp;amp; Technology&quot; agendaSlideId=&quot;08ebe260-f015-4439-8032-3bc56a7918be&quot; /&gt;&lt;item duration=&quot;30&quot; id=&quot;ff55a80a-ee7a-4f7c-b119-25e4eb7ea20c&quot; parentId=&quot;22de9ea1-fa81-4c1f-91b7-f8c829f9bacf&quot; level=&quot;2&quot; generateAgendaSlide=&quot;1&quot; showAgendaItem=&quot;1&quot; isBreak=&quot;0&quot; topic=&quot;Tourism &amp;amp; Real Estate&quot; agendaSlideId=&quot;91a9e087-6a3d-4102-9150-c8df49861d48&quot; /&gt;&lt;item duration=&quot;30&quot; id=&quot;11344c66-0174-48b5-aa5e-d4853d51bdc5&quot; parentId=&quot;22de9ea1-fa81-4c1f-91b7-f8c829f9bacf&quot; level=&quot;2&quot; generateAgendaSlide=&quot;1&quot; showAgendaItem=&quot;1&quot; isBreak=&quot;0&quot; topic=&quot;Agriculture &amp;amp; Food Security&quot; agendaSlideId=&quot;25c0c038-9566-4cbf-ba87-5e73b42ac00f&quot; /&gt;&lt;item duration=&quot;30&quot; id=&quot;d70a5da3-a240-4e5f-bcdc-ef5e61d95804&quot; parentId=&quot;22de9ea1-fa81-4c1f-91b7-f8c829f9bacf&quot; level=&quot;2&quot; generateAgendaSlide=&quot;1&quot; showAgendaItem=&quot;1&quot; isBreak=&quot;0&quot; topic=&quot;Energy &amp;amp; Infrastructure&quot; agendaSlideId=&quot;866fba98-301d-45c3-967e-30a59875cadb&quot; /&gt;&lt;/items&gt;&lt;/agenda&gt;&lt;/contents&gt;&lt;/ee4p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Presentation"/>
  <p:tag name="BCG_DESIGN" val="Arrow half"/>
  <p:tag name="EE4P_LAYOUT_ID" val="K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heme/theme1.xml><?xml version="1.0" encoding="utf-8"?>
<a:theme xmlns:a="http://schemas.openxmlformats.org/drawingml/2006/main" name="Rwanda Development Board Grid 16:9">
  <a:themeElements>
    <a:clrScheme name="Custom 3">
      <a:dk1>
        <a:srgbClr val="575757"/>
      </a:dk1>
      <a:lt1>
        <a:sysClr val="window" lastClr="FFFFFF"/>
      </a:lt1>
      <a:dk2>
        <a:srgbClr val="0E5D7F"/>
      </a:dk2>
      <a:lt2>
        <a:srgbClr val="F2F2F2"/>
      </a:lt2>
      <a:accent1>
        <a:srgbClr val="083448"/>
      </a:accent1>
      <a:accent2>
        <a:srgbClr val="0D5271"/>
      </a:accent2>
      <a:accent3>
        <a:srgbClr val="FFC010"/>
      </a:accent3>
      <a:accent4>
        <a:srgbClr val="3EB5EA"/>
      </a:accent4>
      <a:accent5>
        <a:srgbClr val="6E6F73"/>
      </a:accent5>
      <a:accent6>
        <a:srgbClr val="E00070"/>
      </a:accent6>
      <a:hlink>
        <a:srgbClr val="006CB7"/>
      </a:hlink>
      <a:folHlink>
        <a:srgbClr val="099BFF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9BA74"/>
        </a:solidFill>
        <a:ln w="9525" cap="rnd" cmpd="sng" algn="ctr">
          <a:solidFill>
            <a:srgbClr val="29BA74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5"/>
          </a:solidFill>
          <a:prstDash val="sysDot"/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flat" cmpd="sng" algn="ctr">
          <a:solidFill>
            <a:schemeClr val="accent5"/>
          </a:solidFill>
          <a:prstDash val="solid"/>
          <a:round/>
          <a:headEnd type="none" w="med" len="med"/>
          <a:tailEnd type="none" w="med" len="med"/>
        </a:ln>
      </a:spPr>
      <a:bodyPr wrap="square" lIns="0" tIns="0" rIns="0" bIns="0" rtlCol="0" anchor="ctr">
        <a:noAutofit/>
      </a:bodyPr>
      <a:lstStyle>
        <a:defPPr algn="ctr">
          <a:lnSpc>
            <a:spcPct val="90000"/>
          </a:lnSpc>
          <a:spcAft>
            <a:spcPts val="600"/>
          </a:spcAft>
          <a:defRPr sz="1200" dirty="0" smtClean="0"/>
        </a:defPPr>
      </a:lst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2.xml><?xml version="1.0" encoding="utf-8"?>
<a:theme xmlns:a="http://schemas.openxmlformats.org/drawingml/2006/main" name="15_RDB_CF_ZXY818">
  <a:themeElements>
    <a:clrScheme name="Current">
      <a:dk1>
        <a:srgbClr val="000000"/>
      </a:dk1>
      <a:lt1>
        <a:srgbClr val="FFFFFF"/>
      </a:lt1>
      <a:dk2>
        <a:srgbClr val="006CB7"/>
      </a:dk2>
      <a:lt2>
        <a:srgbClr val="FFEB29"/>
      </a:lt2>
      <a:accent1>
        <a:srgbClr val="81CCFF"/>
      </a:accent1>
      <a:accent2>
        <a:srgbClr val="0095FA"/>
      </a:accent2>
      <a:accent3>
        <a:srgbClr val="006CB7"/>
      </a:accent3>
      <a:accent4>
        <a:srgbClr val="004574"/>
      </a:accent4>
      <a:accent5>
        <a:srgbClr val="009D49"/>
      </a:accent5>
      <a:accent6>
        <a:srgbClr val="808080"/>
      </a:accent6>
      <a:hlink>
        <a:srgbClr val="006CB7"/>
      </a:hlink>
      <a:folHlink>
        <a:srgbClr val="00457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6CB7"/>
        </a:dk2>
        <a:lt2>
          <a:srgbClr val="FFEB29"/>
        </a:lt2>
        <a:accent1>
          <a:srgbClr val="81CCFF"/>
        </a:accent1>
        <a:accent2>
          <a:srgbClr val="0095FA"/>
        </a:accent2>
        <a:accent3>
          <a:srgbClr val="006CB7"/>
        </a:accent3>
        <a:accent4>
          <a:srgbClr val="004574"/>
        </a:accent4>
        <a:accent5>
          <a:srgbClr val="009D49"/>
        </a:accent5>
        <a:accent6>
          <a:srgbClr val="808080"/>
        </a:accent6>
        <a:hlink>
          <a:srgbClr val="006CB7"/>
        </a:hlink>
        <a:folHlink>
          <a:srgbClr val="0045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B_CF_ZXY818.potx" id="{BB3DA453-168B-4E6B-814B-4AE9E7EAF604}" vid="{67EEA99F-7FC7-4230-BA2E-EA1CEA484F57}"/>
    </a:ext>
  </a:extLst>
</a:theme>
</file>

<file path=ppt/theme/theme3.xml><?xml version="1.0" encoding="utf-8"?>
<a:theme xmlns:a="http://schemas.openxmlformats.org/drawingml/2006/main" name="1_Rwanda Development Board Grid 16:9">
  <a:themeElements>
    <a:clrScheme name="Custom 3">
      <a:dk1>
        <a:srgbClr val="575757"/>
      </a:dk1>
      <a:lt1>
        <a:sysClr val="window" lastClr="FFFFFF"/>
      </a:lt1>
      <a:dk2>
        <a:srgbClr val="0E5D7F"/>
      </a:dk2>
      <a:lt2>
        <a:srgbClr val="F2F2F2"/>
      </a:lt2>
      <a:accent1>
        <a:srgbClr val="083448"/>
      </a:accent1>
      <a:accent2>
        <a:srgbClr val="0D5271"/>
      </a:accent2>
      <a:accent3>
        <a:srgbClr val="FFC010"/>
      </a:accent3>
      <a:accent4>
        <a:srgbClr val="3EB5EA"/>
      </a:accent4>
      <a:accent5>
        <a:srgbClr val="6E6F73"/>
      </a:accent5>
      <a:accent6>
        <a:srgbClr val="E00070"/>
      </a:accent6>
      <a:hlink>
        <a:srgbClr val="006CB7"/>
      </a:hlink>
      <a:folHlink>
        <a:srgbClr val="099BFF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9BA74"/>
        </a:solidFill>
        <a:ln w="9525" cap="rnd" cmpd="sng" algn="ctr">
          <a:solidFill>
            <a:srgbClr val="29BA74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5"/>
          </a:solidFill>
          <a:prstDash val="sysDot"/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flat" cmpd="sng" algn="ctr">
          <a:solidFill>
            <a:schemeClr val="accent5"/>
          </a:solidFill>
          <a:prstDash val="solid"/>
          <a:round/>
          <a:headEnd type="none" w="med" len="med"/>
          <a:tailEnd type="none" w="med" len="med"/>
        </a:ln>
      </a:spPr>
      <a:bodyPr wrap="square" lIns="0" tIns="0" rIns="0" bIns="0" rtlCol="0" anchor="ctr">
        <a:noAutofit/>
      </a:bodyPr>
      <a:lstStyle>
        <a:defPPr algn="ctr">
          <a:lnSpc>
            <a:spcPct val="90000"/>
          </a:lnSpc>
          <a:spcAft>
            <a:spcPts val="600"/>
          </a:spcAft>
          <a:defRPr sz="1200" dirty="0" smtClean="0"/>
        </a:defPPr>
      </a:lst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4.xml><?xml version="1.0" encoding="utf-8"?>
<a:theme xmlns:a="http://schemas.openxmlformats.org/drawingml/2006/main" name="Office Theme">
  <a:themeElements>
    <a:clrScheme name="BCG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E3558"/>
      </a:hlink>
      <a:folHlink>
        <a:srgbClr val="670F31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BCG Colors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FC77E"/>
      </a:hlink>
      <a:folHlink>
        <a:srgbClr val="03522D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11860</TotalTime>
  <Words>463</Words>
  <Application>Microsoft Office PowerPoint</Application>
  <PresentationFormat>Widescreen</PresentationFormat>
  <Paragraphs>75</Paragraphs>
  <Slides>8</Slides>
  <Notes>2</Notes>
  <HiddenSlides>0</HiddenSlides>
  <MMClips>0</MMClips>
  <ScaleCrop>false</ScaleCrop>
  <HeadingPairs>
    <vt:vector size="10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  <vt:variant>
        <vt:lpstr>Custom Shows</vt:lpstr>
      </vt:variant>
      <vt:variant>
        <vt:i4>1</vt:i4>
      </vt:variant>
    </vt:vector>
  </HeadingPairs>
  <TitlesOfParts>
    <vt:vector size="18" baseType="lpstr">
      <vt:lpstr>Arial</vt:lpstr>
      <vt:lpstr>Gill Sans MT</vt:lpstr>
      <vt:lpstr>MS Mincho</vt:lpstr>
      <vt:lpstr>Times New Roman</vt:lpstr>
      <vt:lpstr>Trebuchet MS</vt:lpstr>
      <vt:lpstr>Rwanda Development Board Grid 16:9</vt:lpstr>
      <vt:lpstr>15_RDB_CF_ZXY818</vt:lpstr>
      <vt:lpstr>1_Rwanda Development Board Grid 16:9</vt:lpstr>
      <vt:lpstr>think-cell Slide</vt:lpstr>
      <vt:lpstr>Presentation by the Government of Rwanda</vt:lpstr>
      <vt:lpstr>Nurture and accelerate Rwanda’s innovation ecosystem to become a pan-African innovation hub</vt:lpstr>
      <vt:lpstr>KIC value proposition…</vt:lpstr>
      <vt:lpstr>Proof-of-Concept Innovation Domains</vt:lpstr>
      <vt:lpstr>Presentation by the Government of Rwanda</vt:lpstr>
      <vt:lpstr>PowerPoint Presentation</vt:lpstr>
      <vt:lpstr>Presentation by the Government of Rwanda</vt:lpstr>
      <vt:lpstr>PowerPoint Presentation</vt:lpstr>
      <vt:lpstr>Format Guide Workshop</vt:lpstr>
    </vt:vector>
  </TitlesOfParts>
  <Company>Efficient Elements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The Boston Consulting Group</dc:subject>
  <dc:creator>wildfire.login</dc:creator>
  <cp:lastModifiedBy>DELL</cp:lastModifiedBy>
  <cp:revision>1067</cp:revision>
  <cp:lastPrinted>2019-05-20T13:21:51Z</cp:lastPrinted>
  <dcterms:created xsi:type="dcterms:W3CDTF">2018-10-25T09:08:53Z</dcterms:created>
  <dcterms:modified xsi:type="dcterms:W3CDTF">2019-05-20T14:50:11Z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rmat Name">
    <vt:lpwstr>Grid Format</vt:lpwstr>
  </property>
  <property fmtid="{D5CDD505-2E9C-101B-9397-08002B2CF9AE}" pid="3" name="NXPowerLiteLastOptimized">
    <vt:lpwstr>26456218</vt:lpwstr>
  </property>
  <property fmtid="{D5CDD505-2E9C-101B-9397-08002B2CF9AE}" pid="4" name="NXPowerLiteSettings">
    <vt:lpwstr>87000AA0054001</vt:lpwstr>
  </property>
  <property fmtid="{D5CDD505-2E9C-101B-9397-08002B2CF9AE}" pid="5" name="NXPowerLiteVersion">
    <vt:lpwstr>D7.1.8</vt:lpwstr>
  </property>
  <property fmtid="{D5CDD505-2E9C-101B-9397-08002B2CF9AE}" pid="6" name="Template Name">
    <vt:lpwstr>16x9</vt:lpwstr>
  </property>
</Properties>
</file>