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1"/>
  </p:notesMasterIdLst>
  <p:sldIdLst>
    <p:sldId id="288" r:id="rId2"/>
    <p:sldId id="258" r:id="rId3"/>
    <p:sldId id="277" r:id="rId4"/>
    <p:sldId id="261" r:id="rId5"/>
    <p:sldId id="262" r:id="rId6"/>
    <p:sldId id="263" r:id="rId7"/>
    <p:sldId id="266" r:id="rId8"/>
    <p:sldId id="285" r:id="rId9"/>
    <p:sldId id="290" r:id="rId10"/>
    <p:sldId id="291" r:id="rId11"/>
    <p:sldId id="278" r:id="rId12"/>
    <p:sldId id="259" r:id="rId13"/>
    <p:sldId id="257" r:id="rId14"/>
    <p:sldId id="267" r:id="rId15"/>
    <p:sldId id="273" r:id="rId16"/>
    <p:sldId id="272" r:id="rId17"/>
    <p:sldId id="286" r:id="rId18"/>
    <p:sldId id="287" r:id="rId19"/>
    <p:sldId id="265" r:id="rId20"/>
  </p:sldIdLst>
  <p:sldSz cx="12192000" cy="6858000"/>
  <p:notesSz cx="6858000" cy="9144000"/>
  <p:embeddedFontLst>
    <p:embeddedFont>
      <p:font typeface="Arial Black" panose="020B0A04020102020204" pitchFamily="34" charset="0"/>
      <p:bold r:id="rId22"/>
    </p:embeddedFont>
    <p:embeddedFont>
      <p:font typeface="Calibri" panose="020F0502020204030204" pitchFamily="34" charset="0"/>
      <p:regular r:id="rId23"/>
      <p:bold r:id="rId24"/>
      <p:italic r:id="rId25"/>
      <p:boldItalic r:id="rId26"/>
    </p:embeddedFont>
    <p:embeddedFont>
      <p:font typeface="Lato" panose="020B0604020202020204" charset="0"/>
      <p:regular r:id="rId27"/>
      <p:bold r:id="rId28"/>
      <p:italic r:id="rId29"/>
      <p:boldItalic r:id="rId30"/>
    </p:embeddedFont>
    <p:embeddedFont>
      <p:font typeface="Narkisim" panose="020E0502050101010101" pitchFamily="34" charset="-79"/>
      <p:regular r:id="rId31"/>
    </p:embeddedFont>
    <p:embeddedFont>
      <p:font typeface="Raleway" panose="020B0604020202020204" charset="0"/>
      <p:regular r:id="rId32"/>
      <p:bold r:id="rId33"/>
      <p:italic r:id="rId34"/>
      <p:boldItalic r:id="rId35"/>
    </p:embeddedFont>
    <p:embeddedFont>
      <p:font typeface="Trebuchet MS" panose="020B0603020202020204" pitchFamily="34" charset="0"/>
      <p:regular r:id="rId36"/>
      <p:bold r:id="rId37"/>
      <p:italic r:id="rId38"/>
      <p:boldItalic r:id="rId39"/>
    </p:embeddedFont>
    <p:embeddedFont>
      <p:font typeface="Tw Cen MT" panose="020B0602020104020603" pitchFamily="34" charset="0"/>
      <p:regular r:id="rId40"/>
      <p:bold r:id="rId41"/>
      <p:italic r:id="rId42"/>
      <p:boldItalic r:id="rId43"/>
    </p:embeddedFont>
    <p:embeddedFont>
      <p:font typeface="Tw Cen MT Condensed Extra Bold" panose="020B0803020202020204" pitchFamily="3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a:srgbClr val="E25B00"/>
    <a:srgbClr val="FF7D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43CDAA-7DFE-40ED-BCC4-38EE8275D2C9}">
  <a:tblStyle styleId="{9443CDAA-7DFE-40ED-BCC4-38EE8275D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9" autoAdjust="0"/>
    <p:restoredTop sz="94660"/>
  </p:normalViewPr>
  <p:slideViewPr>
    <p:cSldViewPr snapToGrid="0">
      <p:cViewPr varScale="1">
        <p:scale>
          <a:sx n="68" d="100"/>
          <a:sy n="68" d="100"/>
        </p:scale>
        <p:origin x="8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0076279527559"/>
          <c:y val="0"/>
          <c:w val="0.64754736712598426"/>
          <c:h val="0.97132099093743907"/>
        </c:manualLayout>
      </c:layout>
      <c:doughnutChart>
        <c:varyColors val="1"/>
        <c:ser>
          <c:idx val="0"/>
          <c:order val="0"/>
          <c:tx>
            <c:strRef>
              <c:f>Sheet1!$B$1</c:f>
              <c:strCache>
                <c:ptCount val="1"/>
                <c:pt idx="0">
                  <c:v>Statistics of Civil Service Employees, Feb 2017</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2-B07A-4746-A352-1C4060054791}"/>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B07A-4746-A352-1C4060054791}"/>
              </c:ext>
            </c:extLst>
          </c:dPt>
          <c:dLbls>
            <c:dLbl>
              <c:idx val="0"/>
              <c:layout>
                <c:manualLayout>
                  <c:x val="6.0937499999999888E-2"/>
                  <c:y val="-7.03124956746742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7A-4746-A352-1C4060054791}"/>
                </c:ext>
              </c:extLst>
            </c:dLbl>
            <c:dLbl>
              <c:idx val="1"/>
              <c:layout>
                <c:manualLayout>
                  <c:x val="-6.25E-2"/>
                  <c:y val="-4.68749971164503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7A-4746-A352-1C406005479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lumMod val="7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2"/>
                <c:pt idx="0">
                  <c:v>Male</c:v>
                </c:pt>
                <c:pt idx="1">
                  <c:v>Female</c:v>
                </c:pt>
              </c:strCache>
            </c:strRef>
          </c:cat>
          <c:val>
            <c:numRef>
              <c:f>Sheet1!$B$2:$B$5</c:f>
              <c:numCache>
                <c:formatCode>General</c:formatCode>
                <c:ptCount val="2"/>
                <c:pt idx="0">
                  <c:v>10811</c:v>
                </c:pt>
                <c:pt idx="1">
                  <c:v>13705</c:v>
                </c:pt>
              </c:numCache>
            </c:numRef>
          </c:val>
          <c:extLst>
            <c:ext xmlns:c16="http://schemas.microsoft.com/office/drawing/2014/chart" uri="{C3380CC4-5D6E-409C-BE32-E72D297353CC}">
              <c16:uniqueId val="{00000000-B07A-4746-A352-1C4060054791}"/>
            </c:ext>
          </c:extLst>
        </c:ser>
        <c:ser>
          <c:idx val="1"/>
          <c:order val="1"/>
          <c:tx>
            <c:strRef>
              <c:f>Sheet1!$C$1</c:f>
              <c:strCache>
                <c:ptCount val="1"/>
                <c:pt idx="0">
                  <c:v>Statistics of Civil Service Employees, Feb 2018</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2E04-4E81-8BBC-04D515EE92B4}"/>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2E04-4E81-8BBC-04D515EE92B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2"/>
                <c:pt idx="0">
                  <c:v>Male</c:v>
                </c:pt>
                <c:pt idx="1">
                  <c:v>Female</c:v>
                </c:pt>
              </c:strCache>
            </c:strRef>
          </c:cat>
          <c:val>
            <c:numRef>
              <c:f>Sheet1!$C$2:$C$5</c:f>
              <c:numCache>
                <c:formatCode>General</c:formatCode>
                <c:ptCount val="2"/>
              </c:numCache>
            </c:numRef>
          </c:val>
          <c:extLst>
            <c:ext xmlns:c16="http://schemas.microsoft.com/office/drawing/2014/chart" uri="{C3380CC4-5D6E-409C-BE32-E72D297353CC}">
              <c16:uniqueId val="{00000001-B07A-4746-A352-1C4060054791}"/>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2">
                  <a:lumMod val="75000"/>
                </a:schemeClr>
              </a:solidFill>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DDEEB3-2787-4319-AECE-BC74DC76843B}"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EC2A02CC-79C2-4915-A955-76787DB9526D}">
      <dgm:prSet phldrT="[Text]"/>
      <dgm:spPr/>
      <dgm:t>
        <a:bodyPr/>
        <a:lstStyle/>
        <a:p>
          <a:r>
            <a:rPr lang="en-US" dirty="0"/>
            <a:t>Public Finance Law- Law No. 3/2006</a:t>
          </a:r>
        </a:p>
        <a:p>
          <a:endParaRPr lang="en-US" dirty="0"/>
        </a:p>
      </dgm:t>
    </dgm:pt>
    <dgm:pt modelId="{64A670E4-F7FB-4956-8CB5-F79D06A81FB2}" type="parTrans" cxnId="{75AFFAE1-5C7A-4148-8F16-26E1F87227C6}">
      <dgm:prSet/>
      <dgm:spPr/>
      <dgm:t>
        <a:bodyPr/>
        <a:lstStyle/>
        <a:p>
          <a:endParaRPr lang="en-US"/>
        </a:p>
      </dgm:t>
    </dgm:pt>
    <dgm:pt modelId="{757E0A91-F9A0-467D-8993-47ACEBBA18AC}" type="sibTrans" cxnId="{75AFFAE1-5C7A-4148-8F16-26E1F87227C6}">
      <dgm:prSet/>
      <dgm:spPr/>
      <dgm:t>
        <a:bodyPr/>
        <a:lstStyle/>
        <a:p>
          <a:endParaRPr lang="en-US"/>
        </a:p>
      </dgm:t>
    </dgm:pt>
    <dgm:pt modelId="{B154EDE5-0CFF-46BB-941A-0E9B42D5FB4F}">
      <dgm:prSet phldrT="[Text]"/>
      <dgm:spPr/>
      <dgm:t>
        <a:bodyPr/>
        <a:lstStyle/>
        <a:p>
          <a:r>
            <a:rPr lang="en-US" dirty="0"/>
            <a:t>Passed by the parliament</a:t>
          </a:r>
        </a:p>
      </dgm:t>
    </dgm:pt>
    <dgm:pt modelId="{DEB680A1-8B61-4C5E-A1F3-3862E9C34FF3}" type="parTrans" cxnId="{D41C3047-F86C-44A1-8A75-134234488CD3}">
      <dgm:prSet/>
      <dgm:spPr/>
      <dgm:t>
        <a:bodyPr/>
        <a:lstStyle/>
        <a:p>
          <a:endParaRPr lang="en-US"/>
        </a:p>
      </dgm:t>
    </dgm:pt>
    <dgm:pt modelId="{FBA8C933-4A8C-4F2A-948C-621BBAE616AF}" type="sibTrans" cxnId="{D41C3047-F86C-44A1-8A75-134234488CD3}">
      <dgm:prSet/>
      <dgm:spPr/>
      <dgm:t>
        <a:bodyPr/>
        <a:lstStyle/>
        <a:p>
          <a:endParaRPr lang="en-US"/>
        </a:p>
      </dgm:t>
    </dgm:pt>
    <dgm:pt modelId="{9D7F9AC3-3004-418F-86EA-FE5E59843472}">
      <dgm:prSet phldrT="[Text]"/>
      <dgm:spPr/>
      <dgm:t>
        <a:bodyPr/>
        <a:lstStyle/>
        <a:p>
          <a:r>
            <a:rPr lang="en-US" dirty="0"/>
            <a:t>Public Finance Regulation</a:t>
          </a:r>
        </a:p>
        <a:p>
          <a:r>
            <a:rPr lang="en-US" dirty="0"/>
            <a:t>(Chapter 10)</a:t>
          </a:r>
        </a:p>
      </dgm:t>
    </dgm:pt>
    <dgm:pt modelId="{96629579-35E6-4D29-8179-02B1E37396FA}" type="parTrans" cxnId="{A82CF7D1-7CEF-47FC-9F4C-B008E3F80B25}">
      <dgm:prSet/>
      <dgm:spPr/>
      <dgm:t>
        <a:bodyPr/>
        <a:lstStyle/>
        <a:p>
          <a:endParaRPr lang="en-US"/>
        </a:p>
      </dgm:t>
    </dgm:pt>
    <dgm:pt modelId="{CEF21008-AECF-4E5E-B36D-0B032EBE0750}" type="sibTrans" cxnId="{A82CF7D1-7CEF-47FC-9F4C-B008E3F80B25}">
      <dgm:prSet/>
      <dgm:spPr/>
      <dgm:t>
        <a:bodyPr/>
        <a:lstStyle/>
        <a:p>
          <a:endParaRPr lang="en-US"/>
        </a:p>
      </dgm:t>
    </dgm:pt>
    <dgm:pt modelId="{76D6FE51-3192-4197-874E-6A4A403039FE}">
      <dgm:prSet phldrT="[Text]"/>
      <dgm:spPr/>
      <dgm:t>
        <a:bodyPr/>
        <a:lstStyle/>
        <a:p>
          <a:r>
            <a:rPr lang="en-US" dirty="0"/>
            <a:t>Issued by Ministry of Finance</a:t>
          </a:r>
        </a:p>
      </dgm:t>
    </dgm:pt>
    <dgm:pt modelId="{C7E2439A-00BA-4FD2-B0E3-799EB0DBE072}" type="parTrans" cxnId="{00499D2A-20D8-44F9-A754-1A140D5B2911}">
      <dgm:prSet/>
      <dgm:spPr/>
      <dgm:t>
        <a:bodyPr/>
        <a:lstStyle/>
        <a:p>
          <a:endParaRPr lang="en-US"/>
        </a:p>
      </dgm:t>
    </dgm:pt>
    <dgm:pt modelId="{567FEE5E-73C4-499B-848C-045C493B256E}" type="sibTrans" cxnId="{00499D2A-20D8-44F9-A754-1A140D5B2911}">
      <dgm:prSet/>
      <dgm:spPr/>
      <dgm:t>
        <a:bodyPr/>
        <a:lstStyle/>
        <a:p>
          <a:endParaRPr lang="en-US"/>
        </a:p>
      </dgm:t>
    </dgm:pt>
    <dgm:pt modelId="{5F737DEE-06F2-483A-B7B8-32C1072D32A0}">
      <dgm:prSet phldrT="[Text]"/>
      <dgm:spPr/>
      <dgm:t>
        <a:bodyPr/>
        <a:lstStyle/>
        <a:p>
          <a:r>
            <a:rPr lang="en-US" dirty="0"/>
            <a:t>SBD, Guidelines, Manuals</a:t>
          </a:r>
        </a:p>
      </dgm:t>
    </dgm:pt>
    <dgm:pt modelId="{F2DAACCC-386F-499E-8009-0033C8BB6D99}" type="parTrans" cxnId="{4A3BE80C-04D0-47DD-AB02-08F662BCD971}">
      <dgm:prSet/>
      <dgm:spPr/>
      <dgm:t>
        <a:bodyPr/>
        <a:lstStyle/>
        <a:p>
          <a:endParaRPr lang="en-US"/>
        </a:p>
      </dgm:t>
    </dgm:pt>
    <dgm:pt modelId="{4A5A813D-CD84-4312-9691-76ED78C5BEA2}" type="sibTrans" cxnId="{4A3BE80C-04D0-47DD-AB02-08F662BCD971}">
      <dgm:prSet/>
      <dgm:spPr/>
      <dgm:t>
        <a:bodyPr/>
        <a:lstStyle/>
        <a:p>
          <a:endParaRPr lang="en-US"/>
        </a:p>
      </dgm:t>
    </dgm:pt>
    <dgm:pt modelId="{7A0EE9C4-0777-4538-8E81-46ABC59F14AA}">
      <dgm:prSet phldrT="[Text]"/>
      <dgm:spPr/>
      <dgm:t>
        <a:bodyPr/>
        <a:lstStyle/>
        <a:p>
          <a:r>
            <a:rPr lang="en-US" dirty="0"/>
            <a:t>Issued by NT</a:t>
          </a:r>
        </a:p>
      </dgm:t>
    </dgm:pt>
    <dgm:pt modelId="{1757B0C0-6EA2-443E-88B3-9DCF0A74D1D0}" type="parTrans" cxnId="{19238279-57EB-438D-A1C2-F16F46682646}">
      <dgm:prSet/>
      <dgm:spPr/>
      <dgm:t>
        <a:bodyPr/>
        <a:lstStyle/>
        <a:p>
          <a:endParaRPr lang="en-US"/>
        </a:p>
      </dgm:t>
    </dgm:pt>
    <dgm:pt modelId="{499E61B8-C175-4120-B300-F89674C133E0}" type="sibTrans" cxnId="{19238279-57EB-438D-A1C2-F16F46682646}">
      <dgm:prSet/>
      <dgm:spPr/>
      <dgm:t>
        <a:bodyPr/>
        <a:lstStyle/>
        <a:p>
          <a:endParaRPr lang="en-US"/>
        </a:p>
      </dgm:t>
    </dgm:pt>
    <dgm:pt modelId="{03E3B9F2-FFA5-4321-AFAB-DE3F12213BB2}">
      <dgm:prSet phldrT="[Text]"/>
      <dgm:spPr/>
      <dgm:t>
        <a:bodyPr/>
        <a:lstStyle/>
        <a:p>
          <a:r>
            <a:rPr lang="en-US" dirty="0"/>
            <a:t>Covers public expenditure</a:t>
          </a:r>
        </a:p>
      </dgm:t>
    </dgm:pt>
    <dgm:pt modelId="{F4DF3440-FC60-4A14-B34D-9E3260BAF8B4}" type="parTrans" cxnId="{6CBBFE81-611A-4F18-8617-411C1AB45554}">
      <dgm:prSet/>
      <dgm:spPr/>
      <dgm:t>
        <a:bodyPr/>
        <a:lstStyle/>
        <a:p>
          <a:endParaRPr lang="en-US"/>
        </a:p>
      </dgm:t>
    </dgm:pt>
    <dgm:pt modelId="{B0980564-E302-4219-8884-8AC27E098F3B}" type="sibTrans" cxnId="{6CBBFE81-611A-4F18-8617-411C1AB45554}">
      <dgm:prSet/>
      <dgm:spPr/>
      <dgm:t>
        <a:bodyPr/>
        <a:lstStyle/>
        <a:p>
          <a:endParaRPr lang="en-US"/>
        </a:p>
      </dgm:t>
    </dgm:pt>
    <dgm:pt modelId="{CD078B2A-589A-4191-887B-2CA5A998F362}" type="pres">
      <dgm:prSet presAssocID="{8ADDEEB3-2787-4319-AECE-BC74DC76843B}" presName="CompostProcess" presStyleCnt="0">
        <dgm:presLayoutVars>
          <dgm:dir/>
          <dgm:resizeHandles val="exact"/>
        </dgm:presLayoutVars>
      </dgm:prSet>
      <dgm:spPr/>
    </dgm:pt>
    <dgm:pt modelId="{B6575DA4-81A9-454E-A401-83212093DC26}" type="pres">
      <dgm:prSet presAssocID="{8ADDEEB3-2787-4319-AECE-BC74DC76843B}" presName="arrow" presStyleLbl="bgShp" presStyleIdx="0" presStyleCnt="1" custLinFactNeighborX="1060"/>
      <dgm:spPr/>
    </dgm:pt>
    <dgm:pt modelId="{9240872B-5C27-4933-924E-2551656E071F}" type="pres">
      <dgm:prSet presAssocID="{8ADDEEB3-2787-4319-AECE-BC74DC76843B}" presName="linearProcess" presStyleCnt="0"/>
      <dgm:spPr/>
    </dgm:pt>
    <dgm:pt modelId="{51C44538-F2DE-49DD-83B1-FBA0D7D11EC2}" type="pres">
      <dgm:prSet presAssocID="{EC2A02CC-79C2-4915-A955-76787DB9526D}" presName="textNode" presStyleLbl="node1" presStyleIdx="0" presStyleCnt="3">
        <dgm:presLayoutVars>
          <dgm:bulletEnabled val="1"/>
        </dgm:presLayoutVars>
      </dgm:prSet>
      <dgm:spPr/>
    </dgm:pt>
    <dgm:pt modelId="{BB5184B9-2AF3-418C-B5DE-F005149463A5}" type="pres">
      <dgm:prSet presAssocID="{757E0A91-F9A0-467D-8993-47ACEBBA18AC}" presName="sibTrans" presStyleCnt="0"/>
      <dgm:spPr/>
    </dgm:pt>
    <dgm:pt modelId="{5ED88258-9465-4568-A3E6-3A0B1DDF15F0}" type="pres">
      <dgm:prSet presAssocID="{9D7F9AC3-3004-418F-86EA-FE5E59843472}" presName="textNode" presStyleLbl="node1" presStyleIdx="1" presStyleCnt="3">
        <dgm:presLayoutVars>
          <dgm:bulletEnabled val="1"/>
        </dgm:presLayoutVars>
      </dgm:prSet>
      <dgm:spPr/>
    </dgm:pt>
    <dgm:pt modelId="{E9F16B92-AAE1-46CD-ADE3-0F9CF63C8ED9}" type="pres">
      <dgm:prSet presAssocID="{CEF21008-AECF-4E5E-B36D-0B032EBE0750}" presName="sibTrans" presStyleCnt="0"/>
      <dgm:spPr/>
    </dgm:pt>
    <dgm:pt modelId="{EC18423B-7EB0-4C65-8626-586B3948BDAC}" type="pres">
      <dgm:prSet presAssocID="{5F737DEE-06F2-483A-B7B8-32C1072D32A0}" presName="textNode" presStyleLbl="node1" presStyleIdx="2" presStyleCnt="3">
        <dgm:presLayoutVars>
          <dgm:bulletEnabled val="1"/>
        </dgm:presLayoutVars>
      </dgm:prSet>
      <dgm:spPr/>
    </dgm:pt>
  </dgm:ptLst>
  <dgm:cxnLst>
    <dgm:cxn modelId="{4A3BE80C-04D0-47DD-AB02-08F662BCD971}" srcId="{8ADDEEB3-2787-4319-AECE-BC74DC76843B}" destId="{5F737DEE-06F2-483A-B7B8-32C1072D32A0}" srcOrd="2" destOrd="0" parTransId="{F2DAACCC-386F-499E-8009-0033C8BB6D99}" sibTransId="{4A5A813D-CD84-4312-9691-76ED78C5BEA2}"/>
    <dgm:cxn modelId="{00499D2A-20D8-44F9-A754-1A140D5B2911}" srcId="{9D7F9AC3-3004-418F-86EA-FE5E59843472}" destId="{76D6FE51-3192-4197-874E-6A4A403039FE}" srcOrd="0" destOrd="0" parTransId="{C7E2439A-00BA-4FD2-B0E3-799EB0DBE072}" sibTransId="{567FEE5E-73C4-499B-848C-045C493B256E}"/>
    <dgm:cxn modelId="{FC0C4E61-EAE6-4B40-886D-C40F8280E380}" type="presOf" srcId="{EC2A02CC-79C2-4915-A955-76787DB9526D}" destId="{51C44538-F2DE-49DD-83B1-FBA0D7D11EC2}" srcOrd="0" destOrd="0" presId="urn:microsoft.com/office/officeart/2005/8/layout/hProcess9"/>
    <dgm:cxn modelId="{4BF51362-929E-44F4-ACC7-3DDE202CB05D}" type="presOf" srcId="{03E3B9F2-FFA5-4321-AFAB-DE3F12213BB2}" destId="{51C44538-F2DE-49DD-83B1-FBA0D7D11EC2}" srcOrd="0" destOrd="2" presId="urn:microsoft.com/office/officeart/2005/8/layout/hProcess9"/>
    <dgm:cxn modelId="{8930F343-B63C-4D8E-B3F0-5252E4F70032}" type="presOf" srcId="{7A0EE9C4-0777-4538-8E81-46ABC59F14AA}" destId="{EC18423B-7EB0-4C65-8626-586B3948BDAC}" srcOrd="0" destOrd="1" presId="urn:microsoft.com/office/officeart/2005/8/layout/hProcess9"/>
    <dgm:cxn modelId="{D41C3047-F86C-44A1-8A75-134234488CD3}" srcId="{EC2A02CC-79C2-4915-A955-76787DB9526D}" destId="{B154EDE5-0CFF-46BB-941A-0E9B42D5FB4F}" srcOrd="0" destOrd="0" parTransId="{DEB680A1-8B61-4C5E-A1F3-3862E9C34FF3}" sibTransId="{FBA8C933-4A8C-4F2A-948C-621BBAE616AF}"/>
    <dgm:cxn modelId="{FCA3FD67-1687-483E-8C72-3BB55E4982C0}" type="presOf" srcId="{76D6FE51-3192-4197-874E-6A4A403039FE}" destId="{5ED88258-9465-4568-A3E6-3A0B1DDF15F0}" srcOrd="0" destOrd="1" presId="urn:microsoft.com/office/officeart/2005/8/layout/hProcess9"/>
    <dgm:cxn modelId="{19238279-57EB-438D-A1C2-F16F46682646}" srcId="{5F737DEE-06F2-483A-B7B8-32C1072D32A0}" destId="{7A0EE9C4-0777-4538-8E81-46ABC59F14AA}" srcOrd="0" destOrd="0" parTransId="{1757B0C0-6EA2-443E-88B3-9DCF0A74D1D0}" sibTransId="{499E61B8-C175-4120-B300-F89674C133E0}"/>
    <dgm:cxn modelId="{6CBBFE81-611A-4F18-8617-411C1AB45554}" srcId="{EC2A02CC-79C2-4915-A955-76787DB9526D}" destId="{03E3B9F2-FFA5-4321-AFAB-DE3F12213BB2}" srcOrd="1" destOrd="0" parTransId="{F4DF3440-FC60-4A14-B34D-9E3260BAF8B4}" sibTransId="{B0980564-E302-4219-8884-8AC27E098F3B}"/>
    <dgm:cxn modelId="{2B9021C5-C513-4C6A-91A0-AC2C4AC39F4B}" type="presOf" srcId="{B154EDE5-0CFF-46BB-941A-0E9B42D5FB4F}" destId="{51C44538-F2DE-49DD-83B1-FBA0D7D11EC2}" srcOrd="0" destOrd="1" presId="urn:microsoft.com/office/officeart/2005/8/layout/hProcess9"/>
    <dgm:cxn modelId="{A82CF7D1-7CEF-47FC-9F4C-B008E3F80B25}" srcId="{8ADDEEB3-2787-4319-AECE-BC74DC76843B}" destId="{9D7F9AC3-3004-418F-86EA-FE5E59843472}" srcOrd="1" destOrd="0" parTransId="{96629579-35E6-4D29-8179-02B1E37396FA}" sibTransId="{CEF21008-AECF-4E5E-B36D-0B032EBE0750}"/>
    <dgm:cxn modelId="{75AFFAE1-5C7A-4148-8F16-26E1F87227C6}" srcId="{8ADDEEB3-2787-4319-AECE-BC74DC76843B}" destId="{EC2A02CC-79C2-4915-A955-76787DB9526D}" srcOrd="0" destOrd="0" parTransId="{64A670E4-F7FB-4956-8CB5-F79D06A81FB2}" sibTransId="{757E0A91-F9A0-467D-8993-47ACEBBA18AC}"/>
    <dgm:cxn modelId="{770230E3-039E-466F-A679-AAECD9D558FC}" type="presOf" srcId="{8ADDEEB3-2787-4319-AECE-BC74DC76843B}" destId="{CD078B2A-589A-4191-887B-2CA5A998F362}" srcOrd="0" destOrd="0" presId="urn:microsoft.com/office/officeart/2005/8/layout/hProcess9"/>
    <dgm:cxn modelId="{ACA650E6-7084-40B5-AC89-9970D7C20802}" type="presOf" srcId="{5F737DEE-06F2-483A-B7B8-32C1072D32A0}" destId="{EC18423B-7EB0-4C65-8626-586B3948BDAC}" srcOrd="0" destOrd="0" presId="urn:microsoft.com/office/officeart/2005/8/layout/hProcess9"/>
    <dgm:cxn modelId="{706B1BFA-7360-4DFA-A105-76BC92B25710}" type="presOf" srcId="{9D7F9AC3-3004-418F-86EA-FE5E59843472}" destId="{5ED88258-9465-4568-A3E6-3A0B1DDF15F0}" srcOrd="0" destOrd="0" presId="urn:microsoft.com/office/officeart/2005/8/layout/hProcess9"/>
    <dgm:cxn modelId="{11294859-6E47-44FC-ADC1-A6DE80CEEFCD}" type="presParOf" srcId="{CD078B2A-589A-4191-887B-2CA5A998F362}" destId="{B6575DA4-81A9-454E-A401-83212093DC26}" srcOrd="0" destOrd="0" presId="urn:microsoft.com/office/officeart/2005/8/layout/hProcess9"/>
    <dgm:cxn modelId="{DCDF7F77-F211-4AE6-9795-C721B556DA59}" type="presParOf" srcId="{CD078B2A-589A-4191-887B-2CA5A998F362}" destId="{9240872B-5C27-4933-924E-2551656E071F}" srcOrd="1" destOrd="0" presId="urn:microsoft.com/office/officeart/2005/8/layout/hProcess9"/>
    <dgm:cxn modelId="{5C7D27D1-A252-4028-B145-DE5AEBEB8E53}" type="presParOf" srcId="{9240872B-5C27-4933-924E-2551656E071F}" destId="{51C44538-F2DE-49DD-83B1-FBA0D7D11EC2}" srcOrd="0" destOrd="0" presId="urn:microsoft.com/office/officeart/2005/8/layout/hProcess9"/>
    <dgm:cxn modelId="{283B344B-DC3F-4DC0-9735-885C11D06792}" type="presParOf" srcId="{9240872B-5C27-4933-924E-2551656E071F}" destId="{BB5184B9-2AF3-418C-B5DE-F005149463A5}" srcOrd="1" destOrd="0" presId="urn:microsoft.com/office/officeart/2005/8/layout/hProcess9"/>
    <dgm:cxn modelId="{4EEBC035-A61F-4F5E-B616-D4546A17EA8A}" type="presParOf" srcId="{9240872B-5C27-4933-924E-2551656E071F}" destId="{5ED88258-9465-4568-A3E6-3A0B1DDF15F0}" srcOrd="2" destOrd="0" presId="urn:microsoft.com/office/officeart/2005/8/layout/hProcess9"/>
    <dgm:cxn modelId="{A9D32CA4-453D-45CB-80FF-6874DB700C0D}" type="presParOf" srcId="{9240872B-5C27-4933-924E-2551656E071F}" destId="{E9F16B92-AAE1-46CD-ADE3-0F9CF63C8ED9}" srcOrd="3" destOrd="0" presId="urn:microsoft.com/office/officeart/2005/8/layout/hProcess9"/>
    <dgm:cxn modelId="{7911973C-AB07-4C1E-8747-E7BDEEAFE267}" type="presParOf" srcId="{9240872B-5C27-4933-924E-2551656E071F}" destId="{EC18423B-7EB0-4C65-8626-586B3948BDAC}" srcOrd="4" destOrd="0" presId="urn:microsoft.com/office/officeart/2005/8/layout/hProcess9"/>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6B459F-66F4-4890-A84A-EC9AD6111A3B}"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0A4D767-8332-473C-9D65-D2BF6E01C4E2}">
      <dgm:prSet phldrT="[Text]" custT="1"/>
      <dgm:spPr/>
      <dgm:t>
        <a:bodyPr/>
        <a:lstStyle/>
        <a:p>
          <a:r>
            <a:rPr lang="en-US" sz="1600" b="1" dirty="0">
              <a:solidFill>
                <a:srgbClr val="FF0000"/>
              </a:solidFill>
            </a:rPr>
            <a:t>Ministry of Finance and Treasury</a:t>
          </a:r>
        </a:p>
      </dgm:t>
    </dgm:pt>
    <dgm:pt modelId="{FF6BC123-EB7E-4279-9234-ED74985DE643}" type="parTrans" cxnId="{7B131872-44F0-48DE-B6F2-1089258D9AB7}">
      <dgm:prSet/>
      <dgm:spPr/>
      <dgm:t>
        <a:bodyPr/>
        <a:lstStyle/>
        <a:p>
          <a:endParaRPr lang="en-US"/>
        </a:p>
      </dgm:t>
    </dgm:pt>
    <dgm:pt modelId="{CEED62DA-C100-406D-94F4-F094D7FBA164}" type="sibTrans" cxnId="{7B131872-44F0-48DE-B6F2-1089258D9AB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4A0368B4-6FF0-43EF-92AF-C2FF3C2EC313}">
      <dgm:prSet phldrT="[Text]"/>
      <dgm:spPr/>
      <dgm:t>
        <a:bodyPr/>
        <a:lstStyle/>
        <a:p>
          <a:r>
            <a:rPr lang="en-US" dirty="0"/>
            <a:t>NATIONAL TENDER</a:t>
          </a:r>
        </a:p>
      </dgm:t>
    </dgm:pt>
    <dgm:pt modelId="{92B51AB1-CD31-4ABF-BEE2-C5B8D2711494}" type="parTrans" cxnId="{DF47BB40-9647-47E8-9867-27CE99A63941}">
      <dgm:prSet/>
      <dgm:spPr/>
      <dgm:t>
        <a:bodyPr/>
        <a:lstStyle/>
        <a:p>
          <a:endParaRPr lang="en-US"/>
        </a:p>
      </dgm:t>
    </dgm:pt>
    <dgm:pt modelId="{6B1F93C6-2C14-4D64-AE19-48A028D984A7}" type="sibTrans" cxnId="{DF47BB40-9647-47E8-9867-27CE99A63941}">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dgm:spPr>
      <dgm:t>
        <a:bodyPr/>
        <a:lstStyle/>
        <a:p>
          <a:endParaRPr lang="en-US"/>
        </a:p>
      </dgm:t>
    </dgm:pt>
    <dgm:pt modelId="{92583943-5E73-4526-80AC-38FC825384E2}">
      <dgm:prSet phldrT="[Text]"/>
      <dgm:spPr/>
      <dgm:t>
        <a:bodyPr/>
        <a:lstStyle/>
        <a:p>
          <a:r>
            <a:rPr lang="en-US" dirty="0"/>
            <a:t>Other Government Agencies</a:t>
          </a:r>
        </a:p>
      </dgm:t>
    </dgm:pt>
    <dgm:pt modelId="{9B4D36B9-3ECF-4DC6-A293-2F9F2FACDF48}" type="parTrans" cxnId="{C0373473-B4CA-412B-B814-1B3CB757D4BB}">
      <dgm:prSet/>
      <dgm:spPr/>
      <dgm:t>
        <a:bodyPr/>
        <a:lstStyle/>
        <a:p>
          <a:endParaRPr lang="en-US"/>
        </a:p>
      </dgm:t>
    </dgm:pt>
    <dgm:pt modelId="{5E21C714-1B3C-4177-84C7-DC8A5BFB4F1E}" type="sibTrans" cxnId="{C0373473-B4CA-412B-B814-1B3CB757D4BB}">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ED57376D-D0B7-4BEB-8DA4-52C5F53559F0}">
      <dgm:prSet phldrT="[Text]"/>
      <dgm:spPr/>
      <dgm:t>
        <a:bodyPr/>
        <a:lstStyle/>
        <a:p>
          <a:r>
            <a:rPr lang="en-US" dirty="0"/>
            <a:t>Over MVR 2.5 million</a:t>
          </a:r>
        </a:p>
      </dgm:t>
    </dgm:pt>
    <dgm:pt modelId="{BBC853DF-83ED-46BE-B89B-D7F0BF53E87F}" type="parTrans" cxnId="{301F7789-7520-49A2-982E-DEA10A185634}">
      <dgm:prSet/>
      <dgm:spPr/>
      <dgm:t>
        <a:bodyPr/>
        <a:lstStyle/>
        <a:p>
          <a:endParaRPr lang="en-US"/>
        </a:p>
      </dgm:t>
    </dgm:pt>
    <dgm:pt modelId="{5E27B2C4-ED91-4E87-9800-D2D559DCFE97}" type="sibTrans" cxnId="{301F7789-7520-49A2-982E-DEA10A185634}">
      <dgm:prSet/>
      <dgm:spPr/>
      <dgm:t>
        <a:bodyPr/>
        <a:lstStyle/>
        <a:p>
          <a:endParaRPr lang="en-US"/>
        </a:p>
      </dgm:t>
    </dgm:pt>
    <dgm:pt modelId="{C63E1780-C02E-4924-9B0D-47F12C149B3A}">
      <dgm:prSet/>
      <dgm:spPr/>
      <dgm:t>
        <a:bodyPr/>
        <a:lstStyle/>
        <a:p>
          <a:r>
            <a:rPr lang="en-US" dirty="0"/>
            <a:t>Less than MVR 2.5 million</a:t>
          </a:r>
        </a:p>
      </dgm:t>
    </dgm:pt>
    <dgm:pt modelId="{0A779CBB-1BAC-4E39-AF92-1D8DFA0ACA3A}" type="parTrans" cxnId="{64E60E19-9D76-4614-A99E-2545A22B0D29}">
      <dgm:prSet/>
      <dgm:spPr/>
      <dgm:t>
        <a:bodyPr/>
        <a:lstStyle/>
        <a:p>
          <a:endParaRPr lang="en-US"/>
        </a:p>
      </dgm:t>
    </dgm:pt>
    <dgm:pt modelId="{666886BD-D447-4C46-9022-F5F129DD8C7C}" type="sibTrans" cxnId="{64E60E19-9D76-4614-A99E-2545A22B0D29}">
      <dgm:prSet/>
      <dgm:spPr/>
      <dgm:t>
        <a:bodyPr/>
        <a:lstStyle/>
        <a:p>
          <a:endParaRPr lang="en-US"/>
        </a:p>
      </dgm:t>
    </dgm:pt>
    <dgm:pt modelId="{80B6FDF2-9A54-4C85-827C-0E5EE39AF112}">
      <dgm:prSet/>
      <dgm:spPr/>
      <dgm:t>
        <a:bodyPr/>
        <a:lstStyle/>
        <a:p>
          <a:r>
            <a:rPr lang="en-US" sz="1100" dirty="0"/>
            <a:t>Procurement policy</a:t>
          </a:r>
        </a:p>
      </dgm:t>
    </dgm:pt>
    <dgm:pt modelId="{A26649CF-96AB-407C-911B-7C5CC82167FD}" type="parTrans" cxnId="{CF4DC746-4A9B-4036-8B8E-CE0457243A0B}">
      <dgm:prSet/>
      <dgm:spPr/>
      <dgm:t>
        <a:bodyPr/>
        <a:lstStyle/>
        <a:p>
          <a:endParaRPr lang="en-US"/>
        </a:p>
      </dgm:t>
    </dgm:pt>
    <dgm:pt modelId="{98F75357-4AED-429F-A7E5-556CF6F898E4}" type="sibTrans" cxnId="{CF4DC746-4A9B-4036-8B8E-CE0457243A0B}">
      <dgm:prSet/>
      <dgm:spPr/>
      <dgm:t>
        <a:bodyPr/>
        <a:lstStyle/>
        <a:p>
          <a:endParaRPr lang="en-US"/>
        </a:p>
      </dgm:t>
    </dgm:pt>
    <dgm:pt modelId="{6269E49D-9AEC-4BE0-B719-897AEF77E7A0}">
      <dgm:prSet/>
      <dgm:spPr/>
      <dgm:t>
        <a:bodyPr/>
        <a:lstStyle/>
        <a:p>
          <a:r>
            <a:rPr lang="en-US" sz="1100" dirty="0"/>
            <a:t>Regulations</a:t>
          </a:r>
        </a:p>
      </dgm:t>
    </dgm:pt>
    <dgm:pt modelId="{CBC61362-582E-40B9-A90B-0D0CDD3EE717}" type="parTrans" cxnId="{4C23DFEB-CC46-45BF-9A1F-EC309CF09219}">
      <dgm:prSet/>
      <dgm:spPr/>
      <dgm:t>
        <a:bodyPr/>
        <a:lstStyle/>
        <a:p>
          <a:endParaRPr lang="en-US"/>
        </a:p>
      </dgm:t>
    </dgm:pt>
    <dgm:pt modelId="{5A137643-A213-4469-8974-278F9239052B}" type="sibTrans" cxnId="{4C23DFEB-CC46-45BF-9A1F-EC309CF09219}">
      <dgm:prSet/>
      <dgm:spPr/>
      <dgm:t>
        <a:bodyPr/>
        <a:lstStyle/>
        <a:p>
          <a:endParaRPr lang="en-US"/>
        </a:p>
      </dgm:t>
    </dgm:pt>
    <dgm:pt modelId="{EE589921-23CB-405E-BE1B-1226EE81A535}">
      <dgm:prSet/>
      <dgm:spPr/>
      <dgm:t>
        <a:bodyPr/>
        <a:lstStyle/>
        <a:p>
          <a:r>
            <a:rPr lang="en-US" sz="1100" dirty="0"/>
            <a:t>Oversights</a:t>
          </a:r>
        </a:p>
      </dgm:t>
    </dgm:pt>
    <dgm:pt modelId="{40B76CBF-2DD3-4CAF-9F60-DC5AE3721170}" type="parTrans" cxnId="{6E56262B-E57B-41FD-84C0-41C15B6B5EDC}">
      <dgm:prSet/>
      <dgm:spPr/>
      <dgm:t>
        <a:bodyPr/>
        <a:lstStyle/>
        <a:p>
          <a:endParaRPr lang="en-US"/>
        </a:p>
      </dgm:t>
    </dgm:pt>
    <dgm:pt modelId="{42C6001C-3A53-4533-9E37-85EA931BF4CD}" type="sibTrans" cxnId="{6E56262B-E57B-41FD-84C0-41C15B6B5EDC}">
      <dgm:prSet/>
      <dgm:spPr/>
      <dgm:t>
        <a:bodyPr/>
        <a:lstStyle/>
        <a:p>
          <a:endParaRPr lang="en-US"/>
        </a:p>
      </dgm:t>
    </dgm:pt>
    <dgm:pt modelId="{83EDA2C9-9BF6-4D68-9AF1-BACAE75DC6D8}" type="pres">
      <dgm:prSet presAssocID="{D06B459F-66F4-4890-A84A-EC9AD6111A3B}" presName="Name0" presStyleCnt="0">
        <dgm:presLayoutVars>
          <dgm:chMax val="7"/>
          <dgm:chPref val="7"/>
          <dgm:dir/>
        </dgm:presLayoutVars>
      </dgm:prSet>
      <dgm:spPr/>
    </dgm:pt>
    <dgm:pt modelId="{A2330186-AD32-466F-AE6E-ECC4B2BEF48C}" type="pres">
      <dgm:prSet presAssocID="{D06B459F-66F4-4890-A84A-EC9AD6111A3B}" presName="Name1" presStyleCnt="0"/>
      <dgm:spPr/>
    </dgm:pt>
    <dgm:pt modelId="{1C502648-21CF-48B5-BA6C-FEF21095F7C6}" type="pres">
      <dgm:prSet presAssocID="{CEED62DA-C100-406D-94F4-F094D7FBA164}" presName="picture_1" presStyleCnt="0"/>
      <dgm:spPr/>
    </dgm:pt>
    <dgm:pt modelId="{AFECA898-2C2E-4977-8FBC-7EA7BCB8E83E}" type="pres">
      <dgm:prSet presAssocID="{CEED62DA-C100-406D-94F4-F094D7FBA164}" presName="pictureRepeatNode" presStyleLbl="alignImgPlace1" presStyleIdx="0" presStyleCnt="3" custScaleX="75003" custScaleY="70985" custLinFactNeighborX="1637" custLinFactNeighborY="-21"/>
      <dgm:spPr/>
    </dgm:pt>
    <dgm:pt modelId="{C7A2317C-CB2B-4D4D-A7A3-40E3C3C48D73}" type="pres">
      <dgm:prSet presAssocID="{40A4D767-8332-473C-9D65-D2BF6E01C4E2}" presName="text_1" presStyleLbl="node1" presStyleIdx="0" presStyleCnt="0" custScaleX="144930" custLinFactNeighborX="21174" custLinFactNeighborY="-49171">
        <dgm:presLayoutVars>
          <dgm:bulletEnabled val="1"/>
        </dgm:presLayoutVars>
      </dgm:prSet>
      <dgm:spPr/>
    </dgm:pt>
    <dgm:pt modelId="{2CCEF086-89C4-474C-9617-8F601A1BAB4F}" type="pres">
      <dgm:prSet presAssocID="{6B1F93C6-2C14-4D64-AE19-48A028D984A7}" presName="picture_2" presStyleCnt="0"/>
      <dgm:spPr/>
    </dgm:pt>
    <dgm:pt modelId="{281EB693-03CF-4C0B-93D8-405BD7D15CD6}" type="pres">
      <dgm:prSet presAssocID="{6B1F93C6-2C14-4D64-AE19-48A028D984A7}" presName="pictureRepeatNode" presStyleLbl="alignImgPlace1" presStyleIdx="1" presStyleCnt="3"/>
      <dgm:spPr/>
    </dgm:pt>
    <dgm:pt modelId="{52AF1346-8AA7-4629-9DE7-3BEA406B7679}" type="pres">
      <dgm:prSet presAssocID="{4A0368B4-6FF0-43EF-92AF-C2FF3C2EC313}" presName="line_2" presStyleLbl="parChTrans1D1" presStyleIdx="0" presStyleCnt="2"/>
      <dgm:spPr/>
    </dgm:pt>
    <dgm:pt modelId="{B9F8126B-94CB-4044-81D7-C457A461999F}" type="pres">
      <dgm:prSet presAssocID="{4A0368B4-6FF0-43EF-92AF-C2FF3C2EC313}" presName="textparent_2" presStyleLbl="node1" presStyleIdx="0" presStyleCnt="0"/>
      <dgm:spPr/>
    </dgm:pt>
    <dgm:pt modelId="{6CB3FEA7-472E-410E-A2BD-900C37E19BBC}" type="pres">
      <dgm:prSet presAssocID="{4A0368B4-6FF0-43EF-92AF-C2FF3C2EC313}" presName="text_2" presStyleLbl="revTx" presStyleIdx="0" presStyleCnt="2">
        <dgm:presLayoutVars>
          <dgm:bulletEnabled val="1"/>
        </dgm:presLayoutVars>
      </dgm:prSet>
      <dgm:spPr/>
    </dgm:pt>
    <dgm:pt modelId="{971A9398-F328-46C1-A6B4-AEAC6EC42786}" type="pres">
      <dgm:prSet presAssocID="{5E21C714-1B3C-4177-84C7-DC8A5BFB4F1E}" presName="picture_3" presStyleCnt="0"/>
      <dgm:spPr/>
    </dgm:pt>
    <dgm:pt modelId="{7A20AFA1-9BEE-4050-BDFB-F899CA3BC652}" type="pres">
      <dgm:prSet presAssocID="{5E21C714-1B3C-4177-84C7-DC8A5BFB4F1E}" presName="pictureRepeatNode" presStyleLbl="alignImgPlace1" presStyleIdx="2" presStyleCnt="3"/>
      <dgm:spPr/>
    </dgm:pt>
    <dgm:pt modelId="{BB7E69E5-7FA6-420B-A05A-0176A054AB6A}" type="pres">
      <dgm:prSet presAssocID="{92583943-5E73-4526-80AC-38FC825384E2}" presName="line_3" presStyleLbl="parChTrans1D1" presStyleIdx="1" presStyleCnt="2"/>
      <dgm:spPr/>
    </dgm:pt>
    <dgm:pt modelId="{3F3FB171-0D8E-44E1-98B8-15E4AF208D27}" type="pres">
      <dgm:prSet presAssocID="{92583943-5E73-4526-80AC-38FC825384E2}" presName="textparent_3" presStyleLbl="node1" presStyleIdx="0" presStyleCnt="0"/>
      <dgm:spPr/>
    </dgm:pt>
    <dgm:pt modelId="{42205B3A-936D-451A-9482-31F8623BED58}" type="pres">
      <dgm:prSet presAssocID="{92583943-5E73-4526-80AC-38FC825384E2}" presName="text_3" presStyleLbl="revTx" presStyleIdx="1" presStyleCnt="2">
        <dgm:presLayoutVars>
          <dgm:bulletEnabled val="1"/>
        </dgm:presLayoutVars>
      </dgm:prSet>
      <dgm:spPr/>
    </dgm:pt>
  </dgm:ptLst>
  <dgm:cxnLst>
    <dgm:cxn modelId="{4947D705-D96E-4213-8E30-5C25F7D2E33E}" type="presOf" srcId="{C63E1780-C02E-4924-9B0D-47F12C149B3A}" destId="{42205B3A-936D-451A-9482-31F8623BED58}" srcOrd="0" destOrd="1" presId="urn:microsoft.com/office/officeart/2008/layout/CircularPictureCallout"/>
    <dgm:cxn modelId="{82409809-7539-4A10-B701-3694008A1B35}" type="presOf" srcId="{D06B459F-66F4-4890-A84A-EC9AD6111A3B}" destId="{83EDA2C9-9BF6-4D68-9AF1-BACAE75DC6D8}" srcOrd="0" destOrd="0" presId="urn:microsoft.com/office/officeart/2008/layout/CircularPictureCallout"/>
    <dgm:cxn modelId="{64E60E19-9D76-4614-A99E-2545A22B0D29}" srcId="{92583943-5E73-4526-80AC-38FC825384E2}" destId="{C63E1780-C02E-4924-9B0D-47F12C149B3A}" srcOrd="0" destOrd="0" parTransId="{0A779CBB-1BAC-4E39-AF92-1D8DFA0ACA3A}" sibTransId="{666886BD-D447-4C46-9022-F5F129DD8C7C}"/>
    <dgm:cxn modelId="{6E56262B-E57B-41FD-84C0-41C15B6B5EDC}" srcId="{40A4D767-8332-473C-9D65-D2BF6E01C4E2}" destId="{EE589921-23CB-405E-BE1B-1226EE81A535}" srcOrd="2" destOrd="0" parTransId="{40B76CBF-2DD3-4CAF-9F60-DC5AE3721170}" sibTransId="{42C6001C-3A53-4533-9E37-85EA931BF4CD}"/>
    <dgm:cxn modelId="{4AD81F38-F3C1-4140-9D11-C39BED98ED23}" type="presOf" srcId="{40A4D767-8332-473C-9D65-D2BF6E01C4E2}" destId="{C7A2317C-CB2B-4D4D-A7A3-40E3C3C48D73}" srcOrd="0" destOrd="0" presId="urn:microsoft.com/office/officeart/2008/layout/CircularPictureCallout"/>
    <dgm:cxn modelId="{DF47BB40-9647-47E8-9867-27CE99A63941}" srcId="{D06B459F-66F4-4890-A84A-EC9AD6111A3B}" destId="{4A0368B4-6FF0-43EF-92AF-C2FF3C2EC313}" srcOrd="1" destOrd="0" parTransId="{92B51AB1-CD31-4ABF-BEE2-C5B8D2711494}" sibTransId="{6B1F93C6-2C14-4D64-AE19-48A028D984A7}"/>
    <dgm:cxn modelId="{CF4DC746-4A9B-4036-8B8E-CE0457243A0B}" srcId="{40A4D767-8332-473C-9D65-D2BF6E01C4E2}" destId="{80B6FDF2-9A54-4C85-827C-0E5EE39AF112}" srcOrd="0" destOrd="0" parTransId="{A26649CF-96AB-407C-911B-7C5CC82167FD}" sibTransId="{98F75357-4AED-429F-A7E5-556CF6F898E4}"/>
    <dgm:cxn modelId="{7B131872-44F0-48DE-B6F2-1089258D9AB7}" srcId="{D06B459F-66F4-4890-A84A-EC9AD6111A3B}" destId="{40A4D767-8332-473C-9D65-D2BF6E01C4E2}" srcOrd="0" destOrd="0" parTransId="{FF6BC123-EB7E-4279-9234-ED74985DE643}" sibTransId="{CEED62DA-C100-406D-94F4-F094D7FBA164}"/>
    <dgm:cxn modelId="{C0373473-B4CA-412B-B814-1B3CB757D4BB}" srcId="{D06B459F-66F4-4890-A84A-EC9AD6111A3B}" destId="{92583943-5E73-4526-80AC-38FC825384E2}" srcOrd="2" destOrd="0" parTransId="{9B4D36B9-3ECF-4DC6-A293-2F9F2FACDF48}" sibTransId="{5E21C714-1B3C-4177-84C7-DC8A5BFB4F1E}"/>
    <dgm:cxn modelId="{813DE075-A43A-49B7-AD61-B385ECCD09B7}" type="presOf" srcId="{EE589921-23CB-405E-BE1B-1226EE81A535}" destId="{C7A2317C-CB2B-4D4D-A7A3-40E3C3C48D73}" srcOrd="0" destOrd="3" presId="urn:microsoft.com/office/officeart/2008/layout/CircularPictureCallout"/>
    <dgm:cxn modelId="{FD9C9179-1012-4674-8B9C-C252DE594F1B}" type="presOf" srcId="{6269E49D-9AEC-4BE0-B719-897AEF77E7A0}" destId="{C7A2317C-CB2B-4D4D-A7A3-40E3C3C48D73}" srcOrd="0" destOrd="2" presId="urn:microsoft.com/office/officeart/2008/layout/CircularPictureCallout"/>
    <dgm:cxn modelId="{C3B9477D-011A-417A-B97D-ECAFAC13E6FD}" type="presOf" srcId="{6B1F93C6-2C14-4D64-AE19-48A028D984A7}" destId="{281EB693-03CF-4C0B-93D8-405BD7D15CD6}" srcOrd="0" destOrd="0" presId="urn:microsoft.com/office/officeart/2008/layout/CircularPictureCallout"/>
    <dgm:cxn modelId="{301F7789-7520-49A2-982E-DEA10A185634}" srcId="{4A0368B4-6FF0-43EF-92AF-C2FF3C2EC313}" destId="{ED57376D-D0B7-4BEB-8DA4-52C5F53559F0}" srcOrd="0" destOrd="0" parTransId="{BBC853DF-83ED-46BE-B89B-D7F0BF53E87F}" sibTransId="{5E27B2C4-ED91-4E87-9800-D2D559DCFE97}"/>
    <dgm:cxn modelId="{821C73B0-12C5-4B26-9C88-FF4065F83D75}" type="presOf" srcId="{80B6FDF2-9A54-4C85-827C-0E5EE39AF112}" destId="{C7A2317C-CB2B-4D4D-A7A3-40E3C3C48D73}" srcOrd="0" destOrd="1" presId="urn:microsoft.com/office/officeart/2008/layout/CircularPictureCallout"/>
    <dgm:cxn modelId="{DEFE62B3-0EEE-4AA3-9010-FD4383DDF10F}" type="presOf" srcId="{4A0368B4-6FF0-43EF-92AF-C2FF3C2EC313}" destId="{6CB3FEA7-472E-410E-A2BD-900C37E19BBC}" srcOrd="0" destOrd="0" presId="urn:microsoft.com/office/officeart/2008/layout/CircularPictureCallout"/>
    <dgm:cxn modelId="{A4505AB5-F05F-4235-97EC-D81ED03A94EF}" type="presOf" srcId="{ED57376D-D0B7-4BEB-8DA4-52C5F53559F0}" destId="{6CB3FEA7-472E-410E-A2BD-900C37E19BBC}" srcOrd="0" destOrd="1" presId="urn:microsoft.com/office/officeart/2008/layout/CircularPictureCallout"/>
    <dgm:cxn modelId="{54DABBCD-328A-49E0-9107-52C81C5F3CD0}" type="presOf" srcId="{92583943-5E73-4526-80AC-38FC825384E2}" destId="{42205B3A-936D-451A-9482-31F8623BED58}" srcOrd="0" destOrd="0" presId="urn:microsoft.com/office/officeart/2008/layout/CircularPictureCallout"/>
    <dgm:cxn modelId="{9E770ED2-6581-471B-8DF3-DB7A59471743}" type="presOf" srcId="{CEED62DA-C100-406D-94F4-F094D7FBA164}" destId="{AFECA898-2C2E-4977-8FBC-7EA7BCB8E83E}" srcOrd="0" destOrd="0" presId="urn:microsoft.com/office/officeart/2008/layout/CircularPictureCallout"/>
    <dgm:cxn modelId="{4C23DFEB-CC46-45BF-9A1F-EC309CF09219}" srcId="{40A4D767-8332-473C-9D65-D2BF6E01C4E2}" destId="{6269E49D-9AEC-4BE0-B719-897AEF77E7A0}" srcOrd="1" destOrd="0" parTransId="{CBC61362-582E-40B9-A90B-0D0CDD3EE717}" sibTransId="{5A137643-A213-4469-8974-278F9239052B}"/>
    <dgm:cxn modelId="{6D272CEC-EF34-4285-8921-EEE2504BB570}" type="presOf" srcId="{5E21C714-1B3C-4177-84C7-DC8A5BFB4F1E}" destId="{7A20AFA1-9BEE-4050-BDFB-F899CA3BC652}" srcOrd="0" destOrd="0" presId="urn:microsoft.com/office/officeart/2008/layout/CircularPictureCallout"/>
    <dgm:cxn modelId="{FA9B5CC3-3BBC-4D5C-9291-DCAF467933C0}" type="presParOf" srcId="{83EDA2C9-9BF6-4D68-9AF1-BACAE75DC6D8}" destId="{A2330186-AD32-466F-AE6E-ECC4B2BEF48C}" srcOrd="0" destOrd="0" presId="urn:microsoft.com/office/officeart/2008/layout/CircularPictureCallout"/>
    <dgm:cxn modelId="{5115149C-308F-434B-8AF5-7DEEE7AC7FAA}" type="presParOf" srcId="{A2330186-AD32-466F-AE6E-ECC4B2BEF48C}" destId="{1C502648-21CF-48B5-BA6C-FEF21095F7C6}" srcOrd="0" destOrd="0" presId="urn:microsoft.com/office/officeart/2008/layout/CircularPictureCallout"/>
    <dgm:cxn modelId="{1B19826B-036B-4AE1-A7F3-1692E3324070}" type="presParOf" srcId="{1C502648-21CF-48B5-BA6C-FEF21095F7C6}" destId="{AFECA898-2C2E-4977-8FBC-7EA7BCB8E83E}" srcOrd="0" destOrd="0" presId="urn:microsoft.com/office/officeart/2008/layout/CircularPictureCallout"/>
    <dgm:cxn modelId="{55DFED1D-F63F-4A99-946D-35218979234B}" type="presParOf" srcId="{A2330186-AD32-466F-AE6E-ECC4B2BEF48C}" destId="{C7A2317C-CB2B-4D4D-A7A3-40E3C3C48D73}" srcOrd="1" destOrd="0" presId="urn:microsoft.com/office/officeart/2008/layout/CircularPictureCallout"/>
    <dgm:cxn modelId="{83F39DD5-E328-4D4E-949D-DA39C1369E39}" type="presParOf" srcId="{A2330186-AD32-466F-AE6E-ECC4B2BEF48C}" destId="{2CCEF086-89C4-474C-9617-8F601A1BAB4F}" srcOrd="2" destOrd="0" presId="urn:microsoft.com/office/officeart/2008/layout/CircularPictureCallout"/>
    <dgm:cxn modelId="{CDF83E9A-AABD-4A9F-A977-3E8F361EC654}" type="presParOf" srcId="{2CCEF086-89C4-474C-9617-8F601A1BAB4F}" destId="{281EB693-03CF-4C0B-93D8-405BD7D15CD6}" srcOrd="0" destOrd="0" presId="urn:microsoft.com/office/officeart/2008/layout/CircularPictureCallout"/>
    <dgm:cxn modelId="{5171D92F-F36F-458F-8994-2775858CA40E}" type="presParOf" srcId="{A2330186-AD32-466F-AE6E-ECC4B2BEF48C}" destId="{52AF1346-8AA7-4629-9DE7-3BEA406B7679}" srcOrd="3" destOrd="0" presId="urn:microsoft.com/office/officeart/2008/layout/CircularPictureCallout"/>
    <dgm:cxn modelId="{5029DFA4-4F18-4010-B4FD-3FAB1F53C4BF}" type="presParOf" srcId="{A2330186-AD32-466F-AE6E-ECC4B2BEF48C}" destId="{B9F8126B-94CB-4044-81D7-C457A461999F}" srcOrd="4" destOrd="0" presId="urn:microsoft.com/office/officeart/2008/layout/CircularPictureCallout"/>
    <dgm:cxn modelId="{5C0ED094-8784-451C-A57C-7D61D2CB1F12}" type="presParOf" srcId="{B9F8126B-94CB-4044-81D7-C457A461999F}" destId="{6CB3FEA7-472E-410E-A2BD-900C37E19BBC}" srcOrd="0" destOrd="0" presId="urn:microsoft.com/office/officeart/2008/layout/CircularPictureCallout"/>
    <dgm:cxn modelId="{91D608C6-0FB9-421A-9C49-B0EA84875F47}" type="presParOf" srcId="{A2330186-AD32-466F-AE6E-ECC4B2BEF48C}" destId="{971A9398-F328-46C1-A6B4-AEAC6EC42786}" srcOrd="5" destOrd="0" presId="urn:microsoft.com/office/officeart/2008/layout/CircularPictureCallout"/>
    <dgm:cxn modelId="{E82BC243-DF35-40D0-8104-9A719982D92E}" type="presParOf" srcId="{971A9398-F328-46C1-A6B4-AEAC6EC42786}" destId="{7A20AFA1-9BEE-4050-BDFB-F899CA3BC652}" srcOrd="0" destOrd="0" presId="urn:microsoft.com/office/officeart/2008/layout/CircularPictureCallout"/>
    <dgm:cxn modelId="{5AA07610-EAAC-4435-8582-CCB00BAA828D}" type="presParOf" srcId="{A2330186-AD32-466F-AE6E-ECC4B2BEF48C}" destId="{BB7E69E5-7FA6-420B-A05A-0176A054AB6A}" srcOrd="6" destOrd="0" presId="urn:microsoft.com/office/officeart/2008/layout/CircularPictureCallout"/>
    <dgm:cxn modelId="{7D24DD23-DA38-498D-BC6B-1F014E60B76C}" type="presParOf" srcId="{A2330186-AD32-466F-AE6E-ECC4B2BEF48C}" destId="{3F3FB171-0D8E-44E1-98B8-15E4AF208D27}" srcOrd="7" destOrd="0" presId="urn:microsoft.com/office/officeart/2008/layout/CircularPictureCallout"/>
    <dgm:cxn modelId="{6161D234-A2C5-4E0F-A28A-11134B586900}" type="presParOf" srcId="{3F3FB171-0D8E-44E1-98B8-15E4AF208D27}" destId="{42205B3A-936D-451A-9482-31F8623BED58}"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75DA4-81A9-454E-A401-83212093DC26}">
      <dsp:nvSpPr>
        <dsp:cNvPr id="0" name=""/>
        <dsp:cNvSpPr/>
      </dsp:nvSpPr>
      <dsp:spPr>
        <a:xfrm>
          <a:off x="716974" y="0"/>
          <a:ext cx="7254240" cy="48768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C44538-F2DE-49DD-83B1-FBA0D7D11EC2}">
      <dsp:nvSpPr>
        <dsp:cNvPr id="0" name=""/>
        <dsp:cNvSpPr/>
      </dsp:nvSpPr>
      <dsp:spPr>
        <a:xfrm>
          <a:off x="9167" y="1463040"/>
          <a:ext cx="2747010" cy="1950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Public Finance Law- Law No. 3/2006</a:t>
          </a:r>
        </a:p>
        <a:p>
          <a:pPr marL="0" lvl="0" indent="0" algn="l" defTabSz="844550">
            <a:lnSpc>
              <a:spcPct val="90000"/>
            </a:lnSpc>
            <a:spcBef>
              <a:spcPct val="0"/>
            </a:spcBef>
            <a:spcAft>
              <a:spcPct val="35000"/>
            </a:spcAft>
            <a:buNone/>
          </a:pPr>
          <a:endParaRPr lang="en-US" sz="1900" kern="1200" dirty="0"/>
        </a:p>
        <a:p>
          <a:pPr marL="114300" lvl="1" indent="-114300" algn="l" defTabSz="666750">
            <a:lnSpc>
              <a:spcPct val="90000"/>
            </a:lnSpc>
            <a:spcBef>
              <a:spcPct val="0"/>
            </a:spcBef>
            <a:spcAft>
              <a:spcPct val="15000"/>
            </a:spcAft>
            <a:buChar char="•"/>
          </a:pPr>
          <a:r>
            <a:rPr lang="en-US" sz="1500" kern="1200" dirty="0"/>
            <a:t>Passed by the parliament</a:t>
          </a:r>
        </a:p>
        <a:p>
          <a:pPr marL="114300" lvl="1" indent="-114300" algn="l" defTabSz="666750">
            <a:lnSpc>
              <a:spcPct val="90000"/>
            </a:lnSpc>
            <a:spcBef>
              <a:spcPct val="0"/>
            </a:spcBef>
            <a:spcAft>
              <a:spcPct val="15000"/>
            </a:spcAft>
            <a:buChar char="•"/>
          </a:pPr>
          <a:r>
            <a:rPr lang="en-US" sz="1500" kern="1200" dirty="0"/>
            <a:t>Covers public expenditure</a:t>
          </a:r>
        </a:p>
      </dsp:txBody>
      <dsp:txXfrm>
        <a:off x="104393" y="1558266"/>
        <a:ext cx="2556558" cy="1760268"/>
      </dsp:txXfrm>
    </dsp:sp>
    <dsp:sp modelId="{5ED88258-9465-4568-A3E6-3A0B1DDF15F0}">
      <dsp:nvSpPr>
        <dsp:cNvPr id="0" name=""/>
        <dsp:cNvSpPr/>
      </dsp:nvSpPr>
      <dsp:spPr>
        <a:xfrm>
          <a:off x="2893694" y="1463040"/>
          <a:ext cx="2747010" cy="1950720"/>
        </a:xfrm>
        <a:prstGeom prst="roundRect">
          <a:avLst/>
        </a:prstGeom>
        <a:solidFill>
          <a:schemeClr val="accent2">
            <a:hueOff val="1193893"/>
            <a:satOff val="-11392"/>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Public Finance Regulation</a:t>
          </a:r>
        </a:p>
        <a:p>
          <a:pPr marL="0" lvl="0" indent="0" algn="l" defTabSz="844550">
            <a:lnSpc>
              <a:spcPct val="90000"/>
            </a:lnSpc>
            <a:spcBef>
              <a:spcPct val="0"/>
            </a:spcBef>
            <a:spcAft>
              <a:spcPct val="35000"/>
            </a:spcAft>
            <a:buNone/>
          </a:pPr>
          <a:r>
            <a:rPr lang="en-US" sz="1900" kern="1200" dirty="0"/>
            <a:t>(Chapter 10)</a:t>
          </a:r>
        </a:p>
        <a:p>
          <a:pPr marL="114300" lvl="1" indent="-114300" algn="l" defTabSz="666750">
            <a:lnSpc>
              <a:spcPct val="90000"/>
            </a:lnSpc>
            <a:spcBef>
              <a:spcPct val="0"/>
            </a:spcBef>
            <a:spcAft>
              <a:spcPct val="15000"/>
            </a:spcAft>
            <a:buChar char="•"/>
          </a:pPr>
          <a:r>
            <a:rPr lang="en-US" sz="1500" kern="1200" dirty="0"/>
            <a:t>Issued by Ministry of Finance</a:t>
          </a:r>
        </a:p>
      </dsp:txBody>
      <dsp:txXfrm>
        <a:off x="2988920" y="1558266"/>
        <a:ext cx="2556558" cy="1760268"/>
      </dsp:txXfrm>
    </dsp:sp>
    <dsp:sp modelId="{EC18423B-7EB0-4C65-8626-586B3948BDAC}">
      <dsp:nvSpPr>
        <dsp:cNvPr id="0" name=""/>
        <dsp:cNvSpPr/>
      </dsp:nvSpPr>
      <dsp:spPr>
        <a:xfrm>
          <a:off x="5778222" y="1463040"/>
          <a:ext cx="2747010" cy="1950720"/>
        </a:xfrm>
        <a:prstGeom prst="roundRect">
          <a:avLst/>
        </a:prstGeom>
        <a:solidFill>
          <a:schemeClr val="accent2">
            <a:hueOff val="2387787"/>
            <a:satOff val="-227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SBD, Guidelines, Manuals</a:t>
          </a:r>
        </a:p>
        <a:p>
          <a:pPr marL="114300" lvl="1" indent="-114300" algn="l" defTabSz="666750">
            <a:lnSpc>
              <a:spcPct val="90000"/>
            </a:lnSpc>
            <a:spcBef>
              <a:spcPct val="0"/>
            </a:spcBef>
            <a:spcAft>
              <a:spcPct val="15000"/>
            </a:spcAft>
            <a:buChar char="•"/>
          </a:pPr>
          <a:r>
            <a:rPr lang="en-US" sz="1500" kern="1200" dirty="0"/>
            <a:t>Issued by NT</a:t>
          </a:r>
        </a:p>
      </dsp:txBody>
      <dsp:txXfrm>
        <a:off x="5873448" y="1558266"/>
        <a:ext cx="2556558" cy="1760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E69E5-7FA6-420B-A05A-0176A054AB6A}">
      <dsp:nvSpPr>
        <dsp:cNvPr id="0" name=""/>
        <dsp:cNvSpPr/>
      </dsp:nvSpPr>
      <dsp:spPr>
        <a:xfrm>
          <a:off x="2012095" y="3636169"/>
          <a:ext cx="365883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F1346-8AA7-4629-9DE7-3BEA406B7679}">
      <dsp:nvSpPr>
        <dsp:cNvPr id="0" name=""/>
        <dsp:cNvSpPr/>
      </dsp:nvSpPr>
      <dsp:spPr>
        <a:xfrm>
          <a:off x="2012095" y="1088231"/>
          <a:ext cx="365883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ECA898-2C2E-4977-8FBC-7EA7BCB8E83E}">
      <dsp:nvSpPr>
        <dsp:cNvPr id="0" name=""/>
        <dsp:cNvSpPr/>
      </dsp:nvSpPr>
      <dsp:spPr>
        <a:xfrm>
          <a:off x="550007" y="914421"/>
          <a:ext cx="3057647" cy="28938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A2317C-CB2B-4D4D-A7A3-40E3C3C48D73}">
      <dsp:nvSpPr>
        <dsp:cNvPr id="0" name=""/>
        <dsp:cNvSpPr/>
      </dsp:nvSpPr>
      <dsp:spPr>
        <a:xfrm>
          <a:off x="673868" y="1827075"/>
          <a:ext cx="3781351" cy="13453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b="1" kern="1200" dirty="0">
              <a:solidFill>
                <a:srgbClr val="FF0000"/>
              </a:solidFill>
            </a:rPr>
            <a:t>Ministry of Finance and Treasury</a:t>
          </a:r>
        </a:p>
        <a:p>
          <a:pPr marL="57150" lvl="1" indent="-57150" algn="l" defTabSz="488950">
            <a:lnSpc>
              <a:spcPct val="90000"/>
            </a:lnSpc>
            <a:spcBef>
              <a:spcPct val="0"/>
            </a:spcBef>
            <a:spcAft>
              <a:spcPct val="15000"/>
            </a:spcAft>
            <a:buChar char="•"/>
          </a:pPr>
          <a:r>
            <a:rPr lang="en-US" sz="1100" kern="1200" dirty="0"/>
            <a:t>Procurement policy</a:t>
          </a:r>
        </a:p>
        <a:p>
          <a:pPr marL="57150" lvl="1" indent="-57150" algn="l" defTabSz="488950">
            <a:lnSpc>
              <a:spcPct val="90000"/>
            </a:lnSpc>
            <a:spcBef>
              <a:spcPct val="0"/>
            </a:spcBef>
            <a:spcAft>
              <a:spcPct val="15000"/>
            </a:spcAft>
            <a:buChar char="•"/>
          </a:pPr>
          <a:r>
            <a:rPr lang="en-US" sz="1100" kern="1200" dirty="0"/>
            <a:t>Regulations</a:t>
          </a:r>
        </a:p>
        <a:p>
          <a:pPr marL="57150" lvl="1" indent="-57150" algn="l" defTabSz="488950">
            <a:lnSpc>
              <a:spcPct val="90000"/>
            </a:lnSpc>
            <a:spcBef>
              <a:spcPct val="0"/>
            </a:spcBef>
            <a:spcAft>
              <a:spcPct val="15000"/>
            </a:spcAft>
            <a:buChar char="•"/>
          </a:pPr>
          <a:r>
            <a:rPr lang="en-US" sz="1100" kern="1200" dirty="0"/>
            <a:t>Oversights</a:t>
          </a:r>
        </a:p>
      </dsp:txBody>
      <dsp:txXfrm>
        <a:off x="673868" y="1827075"/>
        <a:ext cx="3781351" cy="1345311"/>
      </dsp:txXfrm>
    </dsp:sp>
    <dsp:sp modelId="{281EB693-03CF-4C0B-93D8-405BD7D15CD6}">
      <dsp:nvSpPr>
        <dsp:cNvPr id="0" name=""/>
        <dsp:cNvSpPr/>
      </dsp:nvSpPr>
      <dsp:spPr>
        <a:xfrm>
          <a:off x="4906552" y="323850"/>
          <a:ext cx="1528762" cy="152876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3FEA7-472E-410E-A2BD-900C37E19BBC}">
      <dsp:nvSpPr>
        <dsp:cNvPr id="0" name=""/>
        <dsp:cNvSpPr/>
      </dsp:nvSpPr>
      <dsp:spPr>
        <a:xfrm>
          <a:off x="6435315" y="323850"/>
          <a:ext cx="1406334" cy="152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t" anchorCtr="0">
          <a:noAutofit/>
        </a:bodyPr>
        <a:lstStyle/>
        <a:p>
          <a:pPr marL="0" lvl="0" indent="0" algn="l" defTabSz="889000">
            <a:lnSpc>
              <a:spcPct val="90000"/>
            </a:lnSpc>
            <a:spcBef>
              <a:spcPct val="0"/>
            </a:spcBef>
            <a:spcAft>
              <a:spcPct val="35000"/>
            </a:spcAft>
            <a:buNone/>
          </a:pPr>
          <a:r>
            <a:rPr lang="en-US" sz="2000" kern="1200" dirty="0"/>
            <a:t>NATIONAL TENDER</a:t>
          </a:r>
        </a:p>
        <a:p>
          <a:pPr marL="171450" lvl="1" indent="-171450" algn="l" defTabSz="711200">
            <a:lnSpc>
              <a:spcPct val="90000"/>
            </a:lnSpc>
            <a:spcBef>
              <a:spcPct val="0"/>
            </a:spcBef>
            <a:spcAft>
              <a:spcPct val="15000"/>
            </a:spcAft>
            <a:buChar char="•"/>
          </a:pPr>
          <a:r>
            <a:rPr lang="en-US" sz="1600" kern="1200" dirty="0"/>
            <a:t>Over MVR 2.5 million</a:t>
          </a:r>
        </a:p>
      </dsp:txBody>
      <dsp:txXfrm>
        <a:off x="6435315" y="323850"/>
        <a:ext cx="1406334" cy="1528762"/>
      </dsp:txXfrm>
    </dsp:sp>
    <dsp:sp modelId="{7A20AFA1-9BEE-4050-BDFB-F899CA3BC652}">
      <dsp:nvSpPr>
        <dsp:cNvPr id="0" name=""/>
        <dsp:cNvSpPr/>
      </dsp:nvSpPr>
      <dsp:spPr>
        <a:xfrm>
          <a:off x="4906552" y="2871788"/>
          <a:ext cx="1528762" cy="152876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05B3A-936D-451A-9482-31F8623BED58}">
      <dsp:nvSpPr>
        <dsp:cNvPr id="0" name=""/>
        <dsp:cNvSpPr/>
      </dsp:nvSpPr>
      <dsp:spPr>
        <a:xfrm>
          <a:off x="6435315" y="2871788"/>
          <a:ext cx="1596665" cy="152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t" anchorCtr="0">
          <a:noAutofit/>
        </a:bodyPr>
        <a:lstStyle/>
        <a:p>
          <a:pPr marL="0" lvl="0" indent="0" algn="l" defTabSz="889000">
            <a:lnSpc>
              <a:spcPct val="90000"/>
            </a:lnSpc>
            <a:spcBef>
              <a:spcPct val="0"/>
            </a:spcBef>
            <a:spcAft>
              <a:spcPct val="35000"/>
            </a:spcAft>
            <a:buNone/>
          </a:pPr>
          <a:r>
            <a:rPr lang="en-US" sz="2000" kern="1200" dirty="0"/>
            <a:t>Other Government Agencies</a:t>
          </a:r>
        </a:p>
        <a:p>
          <a:pPr marL="171450" lvl="1" indent="-171450" algn="l" defTabSz="711200">
            <a:lnSpc>
              <a:spcPct val="90000"/>
            </a:lnSpc>
            <a:spcBef>
              <a:spcPct val="0"/>
            </a:spcBef>
            <a:spcAft>
              <a:spcPct val="15000"/>
            </a:spcAft>
            <a:buChar char="•"/>
          </a:pPr>
          <a:r>
            <a:rPr lang="en-US" sz="1600" kern="1200" dirty="0"/>
            <a:t>Less than MVR 2.5 million</a:t>
          </a:r>
        </a:p>
      </dsp:txBody>
      <dsp:txXfrm>
        <a:off x="6435315" y="2871788"/>
        <a:ext cx="1596665" cy="15287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271819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42953-D43E-4460-859F-7C4153AE3496}" type="slidenum">
              <a:rPr lang="en-US" smtClean="0"/>
              <a:t>5</a:t>
            </a:fld>
            <a:endParaRPr lang="en-US"/>
          </a:p>
        </p:txBody>
      </p:sp>
    </p:spTree>
    <p:extLst>
      <p:ext uri="{BB962C8B-B14F-4D97-AF65-F5344CB8AC3E}">
        <p14:creationId xmlns:p14="http://schemas.microsoft.com/office/powerpoint/2010/main" val="45740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161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768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31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298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694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12192000" cy="53238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3"/>
          <p:cNvSpPr txBox="1">
            <a:spLocks noGrp="1"/>
          </p:cNvSpPr>
          <p:nvPr>
            <p:ph type="ctrTitle"/>
          </p:nvPr>
        </p:nvSpPr>
        <p:spPr>
          <a:xfrm>
            <a:off x="914400" y="2111123"/>
            <a:ext cx="103632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8" name="Google Shape;18;p3"/>
          <p:cNvSpPr txBox="1">
            <a:spLocks noGrp="1"/>
          </p:cNvSpPr>
          <p:nvPr>
            <p:ph type="subTitle" idx="1"/>
          </p:nvPr>
        </p:nvSpPr>
        <p:spPr>
          <a:xfrm>
            <a:off x="914400" y="3786738"/>
            <a:ext cx="103632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endParaRPr/>
          </a:p>
        </p:txBody>
      </p:sp>
      <p:sp>
        <p:nvSpPr>
          <p:cNvPr id="19" name="Google Shape;19;p3"/>
          <p:cNvSpPr/>
          <p:nvPr/>
        </p:nvSpPr>
        <p:spPr>
          <a:xfrm>
            <a:off x="4063605" y="5323800"/>
            <a:ext cx="40636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Google Shape;20;p3"/>
          <p:cNvSpPr/>
          <p:nvPr/>
        </p:nvSpPr>
        <p:spPr>
          <a:xfrm>
            <a:off x="8128361" y="5323800"/>
            <a:ext cx="40636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3"/>
          <p:cNvSpPr/>
          <p:nvPr/>
        </p:nvSpPr>
        <p:spPr>
          <a:xfrm>
            <a:off x="1" y="5323800"/>
            <a:ext cx="40636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3"/>
          <p:cNvSpPr txBox="1">
            <a:spLocks noGrp="1"/>
          </p:cNvSpPr>
          <p:nvPr>
            <p:ph type="sldNum" idx="12"/>
          </p:nvPr>
        </p:nvSpPr>
        <p:spPr>
          <a:xfrm>
            <a:off x="-167" y="6440375"/>
            <a:ext cx="12192000" cy="4179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1191600" y="274650"/>
            <a:ext cx="86168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6"/>
          <p:cNvSpPr txBox="1">
            <a:spLocks noGrp="1"/>
          </p:cNvSpPr>
          <p:nvPr>
            <p:ph type="body" idx="1"/>
          </p:nvPr>
        </p:nvSpPr>
        <p:spPr>
          <a:xfrm>
            <a:off x="1191500" y="1600200"/>
            <a:ext cx="4182400" cy="4967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2" name="Google Shape;42;p6"/>
          <p:cNvSpPr txBox="1">
            <a:spLocks noGrp="1"/>
          </p:cNvSpPr>
          <p:nvPr>
            <p:ph type="body" idx="2"/>
          </p:nvPr>
        </p:nvSpPr>
        <p:spPr>
          <a:xfrm>
            <a:off x="5625941" y="1600200"/>
            <a:ext cx="4182400" cy="4967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Google Shape;43;p6"/>
          <p:cNvSpPr/>
          <p:nvPr/>
        </p:nvSpPr>
        <p:spPr>
          <a:xfrm>
            <a:off x="9808488" y="6755100"/>
            <a:ext cx="11916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44;p6"/>
          <p:cNvSpPr/>
          <p:nvPr/>
        </p:nvSpPr>
        <p:spPr>
          <a:xfrm>
            <a:off x="11000416" y="6755100"/>
            <a:ext cx="11916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 name="Google Shape;45;p6"/>
          <p:cNvSpPr/>
          <p:nvPr/>
        </p:nvSpPr>
        <p:spPr>
          <a:xfrm>
            <a:off x="0" y="6755100"/>
            <a:ext cx="11916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 name="Google Shape;46;p6"/>
          <p:cNvSpPr/>
          <p:nvPr/>
        </p:nvSpPr>
        <p:spPr>
          <a:xfrm>
            <a:off x="1191613" y="6755100"/>
            <a:ext cx="86168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 name="Google Shape;47;p6"/>
          <p:cNvSpPr txBox="1">
            <a:spLocks noGrp="1"/>
          </p:cNvSpPr>
          <p:nvPr>
            <p:ph type="sldNum" idx="12"/>
          </p:nvPr>
        </p:nvSpPr>
        <p:spPr>
          <a:xfrm>
            <a:off x="11307433" y="6364177"/>
            <a:ext cx="7316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1191600" y="274650"/>
            <a:ext cx="8616800" cy="11430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7"/>
          <p:cNvSpPr txBox="1">
            <a:spLocks noGrp="1"/>
          </p:cNvSpPr>
          <p:nvPr>
            <p:ph type="body" idx="1"/>
          </p:nvPr>
        </p:nvSpPr>
        <p:spPr>
          <a:xfrm>
            <a:off x="1191600" y="1600200"/>
            <a:ext cx="31616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1" name="Google Shape;51;p7"/>
          <p:cNvSpPr txBox="1">
            <a:spLocks noGrp="1"/>
          </p:cNvSpPr>
          <p:nvPr>
            <p:ph type="body" idx="2"/>
          </p:nvPr>
        </p:nvSpPr>
        <p:spPr>
          <a:xfrm>
            <a:off x="4515205" y="1600200"/>
            <a:ext cx="31616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2" name="Google Shape;52;p7"/>
          <p:cNvSpPr txBox="1">
            <a:spLocks noGrp="1"/>
          </p:cNvSpPr>
          <p:nvPr>
            <p:ph type="body" idx="3"/>
          </p:nvPr>
        </p:nvSpPr>
        <p:spPr>
          <a:xfrm>
            <a:off x="7838809" y="1600200"/>
            <a:ext cx="31616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3" name="Google Shape;53;p7"/>
          <p:cNvSpPr/>
          <p:nvPr/>
        </p:nvSpPr>
        <p:spPr>
          <a:xfrm>
            <a:off x="9808488" y="6755100"/>
            <a:ext cx="11916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7"/>
          <p:cNvSpPr/>
          <p:nvPr/>
        </p:nvSpPr>
        <p:spPr>
          <a:xfrm>
            <a:off x="11000416" y="6755100"/>
            <a:ext cx="11916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55;p7"/>
          <p:cNvSpPr/>
          <p:nvPr/>
        </p:nvSpPr>
        <p:spPr>
          <a:xfrm>
            <a:off x="0" y="6755100"/>
            <a:ext cx="11916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7"/>
          <p:cNvSpPr/>
          <p:nvPr/>
        </p:nvSpPr>
        <p:spPr>
          <a:xfrm>
            <a:off x="1191613" y="6755100"/>
            <a:ext cx="86168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7"/>
          <p:cNvSpPr txBox="1">
            <a:spLocks noGrp="1"/>
          </p:cNvSpPr>
          <p:nvPr>
            <p:ph type="sldNum" idx="12"/>
          </p:nvPr>
        </p:nvSpPr>
        <p:spPr>
          <a:xfrm>
            <a:off x="11307433" y="6364177"/>
            <a:ext cx="7316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1191600" y="274650"/>
            <a:ext cx="86168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Google Shape;60;p8"/>
          <p:cNvSpPr/>
          <p:nvPr/>
        </p:nvSpPr>
        <p:spPr>
          <a:xfrm>
            <a:off x="9808488" y="6755100"/>
            <a:ext cx="11916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1" name="Google Shape;61;p8"/>
          <p:cNvSpPr/>
          <p:nvPr/>
        </p:nvSpPr>
        <p:spPr>
          <a:xfrm>
            <a:off x="11000416" y="6755100"/>
            <a:ext cx="11916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2" name="Google Shape;62;p8"/>
          <p:cNvSpPr/>
          <p:nvPr/>
        </p:nvSpPr>
        <p:spPr>
          <a:xfrm>
            <a:off x="0" y="6755100"/>
            <a:ext cx="11916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3" name="Google Shape;63;p8"/>
          <p:cNvSpPr/>
          <p:nvPr/>
        </p:nvSpPr>
        <p:spPr>
          <a:xfrm>
            <a:off x="1191613" y="6755100"/>
            <a:ext cx="86168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8"/>
          <p:cNvSpPr txBox="1">
            <a:spLocks noGrp="1"/>
          </p:cNvSpPr>
          <p:nvPr>
            <p:ph type="sldNum" idx="12"/>
          </p:nvPr>
        </p:nvSpPr>
        <p:spPr>
          <a:xfrm>
            <a:off x="11307433" y="6364177"/>
            <a:ext cx="7316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3F6C8B-25A2-4184-8663-12373AB4642A}"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B241-2888-4579-945C-EEB5527ECEA1}" type="slidenum">
              <a:rPr lang="en-US" smtClean="0"/>
              <a:t>‹#›</a:t>
            </a:fld>
            <a:endParaRPr lang="en-US"/>
          </a:p>
        </p:txBody>
      </p:sp>
    </p:spTree>
    <p:extLst>
      <p:ext uri="{BB962C8B-B14F-4D97-AF65-F5344CB8AC3E}">
        <p14:creationId xmlns:p14="http://schemas.microsoft.com/office/powerpoint/2010/main" val="3920704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3F6C8B-25A2-4184-8663-12373AB4642A}"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B241-2888-4579-945C-EEB5527ECEA1}"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197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3F6C8B-25A2-4184-8663-12373AB4642A}"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3B241-2888-4579-945C-EEB5527ECEA1}" type="slidenum">
              <a:rPr lang="en-US" smtClean="0"/>
              <a:t>‹#›</a:t>
            </a:fld>
            <a:endParaRPr lang="en-US"/>
          </a:p>
        </p:txBody>
      </p:sp>
    </p:spTree>
    <p:extLst>
      <p:ext uri="{BB962C8B-B14F-4D97-AF65-F5344CB8AC3E}">
        <p14:creationId xmlns:p14="http://schemas.microsoft.com/office/powerpoint/2010/main" val="416214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91600" y="274650"/>
            <a:ext cx="8616800" cy="1143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1191600" y="1831450"/>
            <a:ext cx="8616800" cy="47364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77480"/>
              </a:buClr>
              <a:buSzPts val="3000"/>
              <a:buFont typeface="Lato"/>
              <a:buChar char="▷"/>
              <a:defRPr sz="3000">
                <a:solidFill>
                  <a:srgbClr val="677480"/>
                </a:solidFill>
                <a:latin typeface="Lato"/>
                <a:ea typeface="Lato"/>
                <a:cs typeface="Lato"/>
                <a:sym typeface="Lato"/>
              </a:defRPr>
            </a:lvl1pPr>
            <a:lvl2pPr marL="914400" lvl="1"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2pPr>
            <a:lvl3pPr marL="1371600" lvl="2"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3pPr>
            <a:lvl4pPr marL="1828800" lvl="3"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4pPr>
            <a:lvl5pPr marL="2286000" lvl="4"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5pPr>
            <a:lvl6pPr marL="2743200" lvl="5"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6pPr>
            <a:lvl7pPr marL="3200400" lvl="6"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7pPr>
            <a:lvl8pPr marL="3657600" lvl="7"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8pPr>
            <a:lvl9pPr marL="4114800" lvl="8"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07433" y="6364177"/>
            <a:ext cx="731600" cy="417900"/>
          </a:xfrm>
          <a:prstGeom prst="rect">
            <a:avLst/>
          </a:prstGeom>
          <a:noFill/>
          <a:ln>
            <a:noFill/>
          </a:ln>
        </p:spPr>
        <p:txBody>
          <a:bodyPr spcFirstLastPara="1" wrap="square" lIns="91425" tIns="91425" rIns="91425" bIns="91425" anchor="t" anchorCtr="0">
            <a:noAutofit/>
          </a:bodyPr>
          <a:lstStyle>
            <a:lvl1pPr lvl="0" algn="r">
              <a:buNone/>
              <a:defRPr sz="1300">
                <a:solidFill>
                  <a:srgbClr val="97ABBC"/>
                </a:solidFill>
                <a:latin typeface="Lato"/>
                <a:ea typeface="Lato"/>
                <a:cs typeface="Lato"/>
                <a:sym typeface="Lato"/>
              </a:defRPr>
            </a:lvl1pPr>
            <a:lvl2pPr lvl="1" algn="r">
              <a:buNone/>
              <a:defRPr sz="1300">
                <a:solidFill>
                  <a:srgbClr val="97ABBC"/>
                </a:solidFill>
                <a:latin typeface="Lato"/>
                <a:ea typeface="Lato"/>
                <a:cs typeface="Lato"/>
                <a:sym typeface="Lato"/>
              </a:defRPr>
            </a:lvl2pPr>
            <a:lvl3pPr lvl="2" algn="r">
              <a:buNone/>
              <a:defRPr sz="1300">
                <a:solidFill>
                  <a:srgbClr val="97ABBC"/>
                </a:solidFill>
                <a:latin typeface="Lato"/>
                <a:ea typeface="Lato"/>
                <a:cs typeface="Lato"/>
                <a:sym typeface="Lato"/>
              </a:defRPr>
            </a:lvl3pPr>
            <a:lvl4pPr lvl="3" algn="r">
              <a:buNone/>
              <a:defRPr sz="1300">
                <a:solidFill>
                  <a:srgbClr val="97ABBC"/>
                </a:solidFill>
                <a:latin typeface="Lato"/>
                <a:ea typeface="Lato"/>
                <a:cs typeface="Lato"/>
                <a:sym typeface="Lato"/>
              </a:defRPr>
            </a:lvl4pPr>
            <a:lvl5pPr lvl="4" algn="r">
              <a:buNone/>
              <a:defRPr sz="1300">
                <a:solidFill>
                  <a:srgbClr val="97ABBC"/>
                </a:solidFill>
                <a:latin typeface="Lato"/>
                <a:ea typeface="Lato"/>
                <a:cs typeface="Lato"/>
                <a:sym typeface="Lato"/>
              </a:defRPr>
            </a:lvl5pPr>
            <a:lvl6pPr lvl="5" algn="r">
              <a:buNone/>
              <a:defRPr sz="1300">
                <a:solidFill>
                  <a:srgbClr val="97ABBC"/>
                </a:solidFill>
                <a:latin typeface="Lato"/>
                <a:ea typeface="Lato"/>
                <a:cs typeface="Lato"/>
                <a:sym typeface="Lato"/>
              </a:defRPr>
            </a:lvl6pPr>
            <a:lvl7pPr lvl="6" algn="r">
              <a:buNone/>
              <a:defRPr sz="1300">
                <a:solidFill>
                  <a:srgbClr val="97ABBC"/>
                </a:solidFill>
                <a:latin typeface="Lato"/>
                <a:ea typeface="Lato"/>
                <a:cs typeface="Lato"/>
                <a:sym typeface="Lato"/>
              </a:defRPr>
            </a:lvl7pPr>
            <a:lvl8pPr lvl="7" algn="r">
              <a:buNone/>
              <a:defRPr sz="1300">
                <a:solidFill>
                  <a:srgbClr val="97ABBC"/>
                </a:solidFill>
                <a:latin typeface="Lato"/>
                <a:ea typeface="Lato"/>
                <a:cs typeface="Lato"/>
                <a:sym typeface="Lato"/>
              </a:defRPr>
            </a:lvl8pPr>
            <a:lvl9pPr lvl="8" algn="r">
              <a:buNone/>
              <a:defRPr sz="1300">
                <a:solidFill>
                  <a:srgbClr val="97ABBC"/>
                </a:solidFill>
                <a:latin typeface="Lato"/>
                <a:ea typeface="Lato"/>
                <a:cs typeface="Lato"/>
                <a:sym typeface="Lato"/>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9" r:id="rId5"/>
    <p:sldLayoutId id="2147483660" r:id="rId6"/>
    <p:sldLayoutId id="2147483661"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microsoft.com/office/2007/relationships/hdphoto" Target="../media/hdphoto2.wdp"/><Relationship Id="rId9" Type="http://schemas.openxmlformats.org/officeDocument/2006/relationships/image" Target="../media/image19.png"/><Relationship Id="rId14" Type="http://schemas.openxmlformats.org/officeDocument/2006/relationships/image" Target="../media/image2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9026" b="-29026"/>
          <a:stretch/>
        </p:blipFill>
        <p:spPr>
          <a:xfrm>
            <a:off x="1668232" y="-934938"/>
            <a:ext cx="8847369" cy="6192738"/>
          </a:xfrm>
          <a:prstGeom prst="rect">
            <a:avLst/>
          </a:prstGeom>
          <a:ln>
            <a:noFill/>
          </a:ln>
          <a:effectLst>
            <a:softEdge rad="112500"/>
          </a:effectLst>
        </p:spPr>
      </p:pic>
      <p:sp>
        <p:nvSpPr>
          <p:cNvPr id="2" name="Title 1"/>
          <p:cNvSpPr>
            <a:spLocks noGrp="1"/>
          </p:cNvSpPr>
          <p:nvPr>
            <p:ph type="ctrTitle"/>
          </p:nvPr>
        </p:nvSpPr>
        <p:spPr>
          <a:xfrm>
            <a:off x="2205716" y="2438400"/>
            <a:ext cx="7395485" cy="2075718"/>
          </a:xfrm>
        </p:spPr>
        <p:txBody>
          <a:bodyPr>
            <a:noAutofit/>
          </a:bodyPr>
          <a:lstStyle/>
          <a:p>
            <a:r>
              <a:rPr lang="en-US" sz="3600" dirty="0">
                <a:solidFill>
                  <a:schemeClr val="accent1">
                    <a:lumMod val="20000"/>
                    <a:lumOff val="80000"/>
                  </a:schemeClr>
                </a:solidFill>
                <a:latin typeface="Arial Black" panose="020B0A04020102020204" pitchFamily="34" charset="0"/>
              </a:rPr>
              <a:t>Public Procurement in     The Maldives</a:t>
            </a:r>
          </a:p>
        </p:txBody>
      </p:sp>
      <p:sp>
        <p:nvSpPr>
          <p:cNvPr id="3" name="Subtitle 2"/>
          <p:cNvSpPr>
            <a:spLocks noGrp="1"/>
          </p:cNvSpPr>
          <p:nvPr>
            <p:ph type="subTitle" idx="1"/>
          </p:nvPr>
        </p:nvSpPr>
        <p:spPr>
          <a:xfrm>
            <a:off x="1668231" y="5419578"/>
            <a:ext cx="10007953" cy="1623186"/>
          </a:xfrm>
        </p:spPr>
        <p:txBody>
          <a:bodyPr>
            <a:normAutofit fontScale="92500" lnSpcReduction="20000"/>
          </a:bodyPr>
          <a:lstStyle/>
          <a:p>
            <a:pPr algn="l"/>
            <a:r>
              <a:rPr lang="en-US" sz="1600" b="1" dirty="0">
                <a:solidFill>
                  <a:schemeClr val="accent1">
                    <a:lumMod val="50000"/>
                  </a:schemeClr>
                </a:solidFill>
                <a:latin typeface="Arial Black" panose="020B0A04020102020204" pitchFamily="34" charset="0"/>
              </a:rPr>
              <a:t>Ahmed </a:t>
            </a:r>
            <a:r>
              <a:rPr lang="en-US" sz="1600" b="1" dirty="0" err="1">
                <a:solidFill>
                  <a:schemeClr val="accent1">
                    <a:lumMod val="50000"/>
                  </a:schemeClr>
                </a:solidFill>
                <a:latin typeface="Arial Black" panose="020B0A04020102020204" pitchFamily="34" charset="0"/>
              </a:rPr>
              <a:t>Mujuthaba</a:t>
            </a:r>
            <a:endParaRPr lang="en-US" sz="1600" b="1" dirty="0">
              <a:solidFill>
                <a:schemeClr val="accent1">
                  <a:lumMod val="50000"/>
                </a:schemeClr>
              </a:solidFill>
              <a:latin typeface="Arial Black" panose="020B0A04020102020204" pitchFamily="34" charset="0"/>
            </a:endParaRPr>
          </a:p>
          <a:p>
            <a:pPr algn="l"/>
            <a:r>
              <a:rPr lang="en-US" sz="1600" b="1" dirty="0">
                <a:solidFill>
                  <a:schemeClr val="accent1">
                    <a:lumMod val="50000"/>
                  </a:schemeClr>
                </a:solidFill>
                <a:latin typeface="Arial Black" panose="020B0A04020102020204" pitchFamily="34" charset="0"/>
              </a:rPr>
              <a:t>National Tender- Ministry of Finance</a:t>
            </a:r>
          </a:p>
          <a:p>
            <a:pPr algn="l"/>
            <a:endParaRPr lang="en-US" sz="1600" b="1" dirty="0">
              <a:solidFill>
                <a:schemeClr val="accent1">
                  <a:lumMod val="50000"/>
                </a:schemeClr>
              </a:solidFill>
              <a:latin typeface="Arial Black" panose="020B0A04020102020204" pitchFamily="34" charset="0"/>
            </a:endParaRPr>
          </a:p>
          <a:p>
            <a:pPr algn="r"/>
            <a:endParaRPr lang="en-US" sz="1600" b="1" dirty="0">
              <a:solidFill>
                <a:schemeClr val="accent1">
                  <a:lumMod val="50000"/>
                </a:schemeClr>
              </a:solidFill>
              <a:latin typeface="Arial Black" panose="020B0A04020102020204" pitchFamily="34" charset="0"/>
            </a:endParaRPr>
          </a:p>
          <a:p>
            <a:pPr lvl="1"/>
            <a:r>
              <a:rPr lang="en-US" sz="1250" b="1" dirty="0"/>
              <a:t>			</a:t>
            </a:r>
            <a:r>
              <a:rPr lang="en-US" sz="1600" b="1" dirty="0"/>
              <a:t> 6</a:t>
            </a:r>
            <a:r>
              <a:rPr lang="en-US" sz="1600" b="1" baseline="30000" dirty="0"/>
              <a:t>th</a:t>
            </a:r>
            <a:r>
              <a:rPr lang="en-US" sz="1600" b="1" dirty="0"/>
              <a:t> South Asia Region Public Procurement Conference:</a:t>
            </a:r>
            <a:endParaRPr lang="en-US" sz="1600" dirty="0"/>
          </a:p>
          <a:p>
            <a:pPr lvl="1"/>
            <a:r>
              <a:rPr lang="en-US" sz="1600" b="1" dirty="0"/>
              <a:t>	</a:t>
            </a:r>
            <a:endParaRPr lang="en-US" sz="1600" dirty="0">
              <a:solidFill>
                <a:schemeClr val="accent1">
                  <a:lumMod val="50000"/>
                </a:schemeClr>
              </a:solidFill>
              <a:latin typeface="Arial Black" panose="020B0A04020102020204" pitchFamily="34" charset="0"/>
            </a:endParaRPr>
          </a:p>
        </p:txBody>
      </p:sp>
    </p:spTree>
    <p:extLst>
      <p:ext uri="{BB962C8B-B14F-4D97-AF65-F5344CB8AC3E}">
        <p14:creationId xmlns:p14="http://schemas.microsoft.com/office/powerpoint/2010/main" val="37246353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52600" y="338328"/>
            <a:ext cx="6096000" cy="1252728"/>
          </a:xfrm>
          <a:solidFill>
            <a:schemeClr val="accent5">
              <a:lumMod val="60000"/>
              <a:lumOff val="40000"/>
            </a:schemeClr>
          </a:solidFill>
          <a:ln>
            <a:solidFill>
              <a:schemeClr val="accent2"/>
            </a:solidFill>
          </a:ln>
          <a:effectLst>
            <a:softEdge rad="127000"/>
          </a:effectLst>
        </p:spPr>
        <p:txBody>
          <a:bodyPr spcFirstLastPara="1" vert="horz" wrap="none" lIns="91440" tIns="45720" rIns="91440" bIns="45720" rtlCol="0" anchor="ctr" anchorCtr="0">
            <a:noAutofit/>
          </a:bodyPr>
          <a:lstStyle/>
          <a:p>
            <a:pPr algn="l"/>
            <a:r>
              <a:rPr lang="en-US" sz="4000" b="1" spc="300" dirty="0">
                <a:solidFill>
                  <a:schemeClr val="accent2">
                    <a:lumMod val="50000"/>
                  </a:schemeClr>
                </a:solidFill>
                <a:latin typeface="Tw Cen MT" panose="020B0602020104020603" pitchFamily="34" charset="0"/>
              </a:rPr>
              <a:t>Recent Developments in </a:t>
            </a:r>
            <a:br>
              <a:rPr lang="en-US" sz="4000" b="1" spc="300" dirty="0">
                <a:solidFill>
                  <a:schemeClr val="accent2">
                    <a:lumMod val="50000"/>
                  </a:schemeClr>
                </a:solidFill>
                <a:latin typeface="Tw Cen MT" panose="020B0602020104020603" pitchFamily="34" charset="0"/>
              </a:rPr>
            </a:br>
            <a:r>
              <a:rPr lang="en-US" sz="4000" b="1" spc="300" dirty="0">
                <a:solidFill>
                  <a:schemeClr val="accent2">
                    <a:lumMod val="50000"/>
                  </a:schemeClr>
                </a:solidFill>
                <a:latin typeface="Tw Cen MT" panose="020B0602020104020603" pitchFamily="34" charset="0"/>
              </a:rPr>
              <a:t>Procurement (cont..)</a:t>
            </a:r>
          </a:p>
        </p:txBody>
      </p:sp>
      <p:sp>
        <p:nvSpPr>
          <p:cNvPr id="7" name="Content Placeholder 6"/>
          <p:cNvSpPr>
            <a:spLocks noGrp="1"/>
          </p:cNvSpPr>
          <p:nvPr>
            <p:ph sz="quarter" idx="4"/>
          </p:nvPr>
        </p:nvSpPr>
        <p:spPr>
          <a:xfrm>
            <a:off x="5882640" y="2438400"/>
            <a:ext cx="4648200" cy="4038601"/>
          </a:xfrm>
        </p:spPr>
        <p:txBody>
          <a:bodyPr>
            <a:normAutofit fontScale="25000" lnSpcReduction="20000"/>
          </a:bodyPr>
          <a:lstStyle/>
          <a:p>
            <a:endParaRPr lang="en-US" dirty="0"/>
          </a:p>
          <a:p>
            <a:endParaRPr lang="en-US" dirty="0"/>
          </a:p>
          <a:p>
            <a:endParaRPr lang="en-US" sz="3200" dirty="0"/>
          </a:p>
          <a:p>
            <a:r>
              <a:rPr lang="en-US" sz="6400" dirty="0"/>
              <a:t>Provides publication of tender notices of all govt.  agencies, up to date information on contract awards, up to date and relevant information of procurement regulation and guidelines. </a:t>
            </a:r>
          </a:p>
          <a:p>
            <a:endParaRPr lang="en-US" sz="6400" dirty="0"/>
          </a:p>
          <a:p>
            <a:r>
              <a:rPr lang="en-US" sz="6400" dirty="0"/>
              <a:t>Moreover, contractors/suppliers shall be; </a:t>
            </a:r>
          </a:p>
          <a:p>
            <a:pPr lvl="1"/>
            <a:r>
              <a:rPr lang="en-US" sz="6400" dirty="0"/>
              <a:t>able to register to participate in tenders </a:t>
            </a:r>
          </a:p>
          <a:p>
            <a:pPr lvl="1"/>
            <a:r>
              <a:rPr lang="en-US" sz="6400" dirty="0"/>
              <a:t>able get notifications and alerts on New Tenders </a:t>
            </a:r>
          </a:p>
          <a:p>
            <a:pPr lvl="1"/>
            <a:r>
              <a:rPr lang="en-US" sz="6400" dirty="0"/>
              <a:t>able get notification and alerts on documentation updates on registered tenders. </a:t>
            </a:r>
          </a:p>
          <a:p>
            <a:pPr lvl="1"/>
            <a:r>
              <a:rPr lang="en-US" sz="6400" dirty="0"/>
              <a:t>able to keep track of upcoming deadlines through alerts </a:t>
            </a:r>
            <a:br>
              <a:rPr lang="en-US" sz="3600" dirty="0"/>
            </a:br>
            <a:br>
              <a:rPr lang="en-US" sz="3200" dirty="0"/>
            </a:br>
            <a:endParaRPr lang="en-US" sz="3200" dirty="0"/>
          </a:p>
        </p:txBody>
      </p:sp>
      <p:pic>
        <p:nvPicPr>
          <p:cNvPr id="6" name="Content Placeholder 3"/>
          <p:cNvPicPr>
            <a:picLocks noGrp="1" noChangeAspect="1"/>
          </p:cNvPicPr>
          <p:nvPr>
            <p:ph idx="1"/>
          </p:nvPr>
        </p:nvPicPr>
        <p:blipFill>
          <a:blip r:embed="rId2"/>
          <a:stretch>
            <a:fillRect/>
          </a:stretch>
        </p:blipFill>
        <p:spPr>
          <a:xfrm>
            <a:off x="1752600" y="2590801"/>
            <a:ext cx="4114800" cy="3733801"/>
          </a:xfrm>
          <a:prstGeom prst="rect">
            <a:avLst/>
          </a:prstGeom>
        </p:spPr>
      </p:pic>
      <p:sp>
        <p:nvSpPr>
          <p:cNvPr id="5" name="Title 1"/>
          <p:cNvSpPr txBox="1">
            <a:spLocks/>
          </p:cNvSpPr>
          <p:nvPr/>
        </p:nvSpPr>
        <p:spPr>
          <a:xfrm>
            <a:off x="1752600" y="2071334"/>
            <a:ext cx="4038600" cy="499872"/>
          </a:xfrm>
          <a:prstGeom prst="rect">
            <a:avLst/>
          </a:prstGeom>
          <a:ln/>
        </p:spPr>
        <p:style>
          <a:lnRef idx="1">
            <a:schemeClr val="accent2"/>
          </a:lnRef>
          <a:fillRef idx="2">
            <a:schemeClr val="accent2"/>
          </a:fillRef>
          <a:effectRef idx="1">
            <a:schemeClr val="accent2"/>
          </a:effectRef>
          <a:fontRef idx="minor">
            <a:schemeClr val="dk1"/>
          </a:fontRef>
        </p:style>
        <p:txBody>
          <a:bodyPr vert="horz" wrap="none" lIns="91440" tIns="45720" rIns="91440" bIns="45720" rtlCol="0" anchor="ctr" anchorCtr="0">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solidFill>
                  <a:schemeClr val="tx1"/>
                </a:solidFill>
              </a:rPr>
              <a:t>Beelan Portal</a:t>
            </a:r>
          </a:p>
        </p:txBody>
      </p:sp>
    </p:spTree>
    <p:extLst>
      <p:ext uri="{BB962C8B-B14F-4D97-AF65-F5344CB8AC3E}">
        <p14:creationId xmlns:p14="http://schemas.microsoft.com/office/powerpoint/2010/main" val="136846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1" y="1828800"/>
            <a:ext cx="7408333" cy="3450696"/>
          </a:xfrm>
        </p:spPr>
        <p:txBody>
          <a:bodyPr/>
          <a:lstStyle/>
          <a:p>
            <a:r>
              <a:rPr lang="en-US" dirty="0"/>
              <a:t>All </a:t>
            </a:r>
            <a:r>
              <a:rPr lang="en-US" dirty="0" err="1"/>
              <a:t>gov.</a:t>
            </a:r>
            <a:r>
              <a:rPr lang="en-US" dirty="0"/>
              <a:t> PSIP ( including foreign funded projects) contracts</a:t>
            </a:r>
          </a:p>
          <a:p>
            <a:r>
              <a:rPr lang="en-US" dirty="0"/>
              <a:t>Variation</a:t>
            </a:r>
          </a:p>
          <a:p>
            <a:r>
              <a:rPr lang="en-US" dirty="0"/>
              <a:t>Scope changes</a:t>
            </a:r>
          </a:p>
          <a:p>
            <a:r>
              <a:rPr lang="en-US" dirty="0"/>
              <a:t>Disbursements</a:t>
            </a:r>
          </a:p>
          <a:p>
            <a:r>
              <a:rPr lang="en-US" dirty="0"/>
              <a:t>Contract progress ( component vice)</a:t>
            </a:r>
          </a:p>
          <a:p>
            <a:endParaRPr lang="en-US" dirty="0"/>
          </a:p>
          <a:p>
            <a:pPr marL="301943" lvl="1" indent="0">
              <a:buNone/>
            </a:pPr>
            <a:endParaRPr lang="en-US" dirty="0"/>
          </a:p>
          <a:p>
            <a:endParaRPr lang="en-US" dirty="0"/>
          </a:p>
        </p:txBody>
      </p:sp>
      <p:sp>
        <p:nvSpPr>
          <p:cNvPr id="5" name="Title 1"/>
          <p:cNvSpPr>
            <a:spLocks noGrp="1"/>
          </p:cNvSpPr>
          <p:nvPr>
            <p:ph type="title"/>
          </p:nvPr>
        </p:nvSpPr>
        <p:spPr>
          <a:xfrm>
            <a:off x="1676400" y="838200"/>
            <a:ext cx="5439834" cy="838200"/>
          </a:xfrm>
          <a:solidFill>
            <a:schemeClr val="accent5">
              <a:lumMod val="60000"/>
              <a:lumOff val="40000"/>
            </a:schemeClr>
          </a:solidFill>
          <a:ln>
            <a:solidFill>
              <a:schemeClr val="accent2"/>
            </a:solidFill>
          </a:ln>
          <a:effectLst>
            <a:softEdge rad="127000"/>
          </a:effectLst>
        </p:spPr>
        <p:txBody>
          <a:bodyPr spcFirstLastPara="1" vert="horz" wrap="none" lIns="91440" tIns="45720" rIns="91440" bIns="45720" rtlCol="0" anchor="ctr" anchorCtr="0">
            <a:noAutofit/>
          </a:bodyPr>
          <a:lstStyle/>
          <a:p>
            <a:pPr algn="l"/>
            <a:r>
              <a:rPr lang="en-US" sz="4000" b="1" spc="300" dirty="0">
                <a:solidFill>
                  <a:schemeClr val="accent2">
                    <a:lumMod val="50000"/>
                  </a:schemeClr>
                </a:solidFill>
                <a:latin typeface="Tw Cen MT" panose="020B0602020104020603" pitchFamily="34" charset="0"/>
              </a:rPr>
              <a:t>Contract Management</a:t>
            </a:r>
          </a:p>
        </p:txBody>
      </p:sp>
    </p:spTree>
    <p:extLst>
      <p:ext uri="{BB962C8B-B14F-4D97-AF65-F5344CB8AC3E}">
        <p14:creationId xmlns:p14="http://schemas.microsoft.com/office/powerpoint/2010/main" val="71931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265946" y="1312276"/>
            <a:ext cx="11571111" cy="1546500"/>
          </a:xfrm>
          <a:prstGeom prst="rect">
            <a:avLst/>
          </a:prstGeom>
        </p:spPr>
        <p:txBody>
          <a:bodyPr spcFirstLastPara="1" wrap="square" lIns="91425" tIns="91425" rIns="91425" bIns="91425" anchor="b" anchorCtr="0">
            <a:noAutofit/>
          </a:bodyPr>
          <a:lstStyle/>
          <a:p>
            <a:pPr algn="l"/>
            <a:br>
              <a:rPr lang="en-US" sz="7200" dirty="0">
                <a:solidFill>
                  <a:schemeClr val="bg1"/>
                </a:solidFill>
              </a:rPr>
            </a:br>
            <a:r>
              <a:rPr lang="en-US" dirty="0">
                <a:ln w="0"/>
                <a:solidFill>
                  <a:schemeClr val="bg1"/>
                </a:solidFill>
                <a:effectLst>
                  <a:outerShdw blurRad="38100" dist="25400" dir="5400000" algn="ctr" rotWithShape="0">
                    <a:srgbClr val="6E747A">
                      <a:alpha val="43000"/>
                    </a:srgbClr>
                  </a:outerShdw>
                </a:effectLst>
                <a:latin typeface="Trebuchet MS" panose="020B0603020202020204" pitchFamily="34" charset="0"/>
              </a:rPr>
              <a:t>PROFESSIONALIZATION OF PUBLIC PROCUMENT FOR BETER PERFORMANCE</a:t>
            </a:r>
            <a:endParaRPr lang="en-US" dirty="0">
              <a:solidFill>
                <a:schemeClr val="bg1"/>
              </a:solidFill>
            </a:endParaRPr>
          </a:p>
        </p:txBody>
      </p:sp>
      <p:sp>
        <p:nvSpPr>
          <p:cNvPr id="112" name="Google Shape;112;p15"/>
          <p:cNvSpPr txBox="1">
            <a:spLocks noGrp="1"/>
          </p:cNvSpPr>
          <p:nvPr>
            <p:ph type="subTitle" idx="1"/>
          </p:nvPr>
        </p:nvSpPr>
        <p:spPr>
          <a:xfrm>
            <a:off x="4064657" y="3808274"/>
            <a:ext cx="7772400" cy="1046400"/>
          </a:xfrm>
          <a:prstGeom prst="rect">
            <a:avLst/>
          </a:prstGeom>
        </p:spPr>
        <p:txBody>
          <a:bodyPr spcFirstLastPara="1" wrap="square" lIns="91425" tIns="91425" rIns="91425" bIns="91425" anchor="t" anchorCtr="0">
            <a:noAutofit/>
          </a:bodyPr>
          <a:lstStyle/>
          <a:p>
            <a:pPr marL="0" indent="0" algn="r"/>
            <a:r>
              <a:rPr lang="en" dirty="0"/>
              <a:t>South Asia Region Public Procument Conference</a:t>
            </a:r>
          </a:p>
          <a:p>
            <a:pPr marL="0" indent="0" algn="r"/>
            <a:r>
              <a:rPr lang="en" dirty="0"/>
              <a:t>Thimpu, Bhutan</a:t>
            </a:r>
          </a:p>
          <a:p>
            <a:pPr marL="0" indent="0" algn="r"/>
            <a:r>
              <a:rPr lang="en" dirty="0"/>
              <a:t>22- 24 April 2019</a:t>
            </a:r>
            <a:endParaRPr dirty="0"/>
          </a:p>
        </p:txBody>
      </p:sp>
      <p:sp>
        <p:nvSpPr>
          <p:cNvPr id="113" name="Google Shape;113;p15"/>
          <p:cNvSpPr txBox="1">
            <a:spLocks noGrp="1"/>
          </p:cNvSpPr>
          <p:nvPr>
            <p:ph type="sldNum" idx="12"/>
          </p:nvPr>
        </p:nvSpPr>
        <p:spPr>
          <a:xfrm>
            <a:off x="1791160" y="5815611"/>
            <a:ext cx="9744347" cy="557053"/>
          </a:xfrm>
          <a:prstGeom prst="rect">
            <a:avLst/>
          </a:prstGeom>
        </p:spPr>
        <p:txBody>
          <a:bodyPr spcFirstLastPara="1" wrap="square" lIns="91425" tIns="91425" rIns="91425" bIns="91425" anchor="t" anchorCtr="0">
            <a:noAutofit/>
          </a:bodyPr>
          <a:lstStyle/>
          <a:p>
            <a:pPr algn="r"/>
            <a:r>
              <a:rPr lang="en-US" dirty="0" err="1"/>
              <a:t>Fathimath</a:t>
            </a:r>
            <a:r>
              <a:rPr lang="en-US" dirty="0"/>
              <a:t> </a:t>
            </a:r>
            <a:r>
              <a:rPr lang="en-US" dirty="0" err="1"/>
              <a:t>Habeeba</a:t>
            </a:r>
            <a:r>
              <a:rPr lang="en-US" dirty="0"/>
              <a:t> </a:t>
            </a:r>
          </a:p>
          <a:p>
            <a:pPr algn="r"/>
            <a:r>
              <a:rPr lang="en-US" dirty="0"/>
              <a:t>Director CSTI</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704610" y="298110"/>
            <a:ext cx="11219279" cy="1143000"/>
          </a:xfrm>
          <a:prstGeom prst="rect">
            <a:avLst/>
          </a:prstGeom>
        </p:spPr>
        <p:txBody>
          <a:bodyPr spcFirstLastPara="1" wrap="square" lIns="91425" tIns="91425" rIns="91425" bIns="91425" anchor="b" anchorCtr="0">
            <a:noAutofit/>
          </a:bodyPr>
          <a:lstStyle/>
          <a:p>
            <a:pPr algn="ctr"/>
            <a:r>
              <a:rPr lang="en" sz="4800" dirty="0"/>
              <a:t>Civil Service Training Institute</a:t>
            </a:r>
            <a:endParaRPr sz="4800" dirty="0"/>
          </a:p>
        </p:txBody>
      </p:sp>
      <p:sp>
        <p:nvSpPr>
          <p:cNvPr id="94" name="Google Shape;94;p13"/>
          <p:cNvSpPr txBox="1"/>
          <p:nvPr/>
        </p:nvSpPr>
        <p:spPr>
          <a:xfrm>
            <a:off x="704610" y="1628411"/>
            <a:ext cx="10212363" cy="3801718"/>
          </a:xfrm>
          <a:prstGeom prst="rect">
            <a:avLst/>
          </a:prstGeom>
          <a:noFill/>
          <a:ln>
            <a:noFill/>
          </a:ln>
        </p:spPr>
        <p:txBody>
          <a:bodyPr spcFirstLastPara="1" wrap="square" lIns="91425" tIns="91425" rIns="91425" bIns="91425" anchor="t" anchorCtr="0">
            <a:noAutofit/>
          </a:bodyPr>
          <a:lstStyle/>
          <a:p>
            <a:pPr>
              <a:lnSpc>
                <a:spcPct val="150000"/>
              </a:lnSpc>
              <a:spcBef>
                <a:spcPts val="600"/>
              </a:spcBef>
            </a:pPr>
            <a:r>
              <a:rPr lang="en-US" b="1" dirty="0">
                <a:solidFill>
                  <a:schemeClr val="accent4">
                    <a:lumMod val="75000"/>
                  </a:schemeClr>
                </a:solidFill>
                <a:latin typeface="Lato"/>
                <a:ea typeface="Lato"/>
                <a:cs typeface="Lato"/>
                <a:sym typeface="Lato"/>
              </a:rPr>
              <a:t>CIVIL SERVICE COMMISSION</a:t>
            </a:r>
            <a:endParaRPr dirty="0">
              <a:solidFill>
                <a:schemeClr val="accent4">
                  <a:lumMod val="75000"/>
                </a:schemeClr>
              </a:solidFill>
              <a:latin typeface="Lato"/>
              <a:ea typeface="Lato"/>
              <a:cs typeface="Lato"/>
              <a:sym typeface="Lato"/>
            </a:endParaRPr>
          </a:p>
          <a:p>
            <a:pPr>
              <a:lnSpc>
                <a:spcPct val="150000"/>
              </a:lnSpc>
              <a:spcBef>
                <a:spcPts val="600"/>
              </a:spcBef>
              <a:buClr>
                <a:schemeClr val="dk1"/>
              </a:buClr>
              <a:buSzPts val="1100"/>
            </a:pPr>
            <a:r>
              <a:rPr lang="en-US" dirty="0">
                <a:solidFill>
                  <a:srgbClr val="677480"/>
                </a:solidFill>
                <a:latin typeface="Lato"/>
              </a:rPr>
              <a:t>The Civil Service Commission with its inception in 2007 through an act of parliament, took over the challenging task of establishing a modern professional Civil Service in the Maldives. Today the Maldives Civil Service is firmly in place and is working as the most important driving force of the government policy and democratic governance in the Maldives.</a:t>
            </a:r>
            <a:endParaRPr dirty="0">
              <a:solidFill>
                <a:srgbClr val="677480"/>
              </a:solidFill>
              <a:latin typeface="Lato"/>
              <a:sym typeface="Lato"/>
            </a:endParaRPr>
          </a:p>
          <a:p>
            <a:pPr>
              <a:lnSpc>
                <a:spcPct val="150000"/>
              </a:lnSpc>
              <a:spcBef>
                <a:spcPts val="600"/>
              </a:spcBef>
            </a:pPr>
            <a:endParaRPr dirty="0">
              <a:solidFill>
                <a:srgbClr val="677480"/>
              </a:solidFill>
              <a:latin typeface="Lato"/>
              <a:ea typeface="Lato"/>
              <a:cs typeface="Lato"/>
              <a:sym typeface="Lato"/>
            </a:endParaRPr>
          </a:p>
        </p:txBody>
      </p:sp>
      <p:sp>
        <p:nvSpPr>
          <p:cNvPr id="95" name="Google Shape;95;p13"/>
          <p:cNvSpPr txBox="1"/>
          <p:nvPr/>
        </p:nvSpPr>
        <p:spPr>
          <a:xfrm>
            <a:off x="704610" y="3525587"/>
            <a:ext cx="10320333" cy="3073800"/>
          </a:xfrm>
          <a:prstGeom prst="rect">
            <a:avLst/>
          </a:prstGeom>
          <a:noFill/>
          <a:ln>
            <a:noFill/>
          </a:ln>
        </p:spPr>
        <p:txBody>
          <a:bodyPr spcFirstLastPara="1" wrap="square" lIns="91425" tIns="91425" rIns="91425" bIns="91425" anchor="t" anchorCtr="0">
            <a:noAutofit/>
          </a:bodyPr>
          <a:lstStyle/>
          <a:p>
            <a:pPr>
              <a:spcBef>
                <a:spcPts val="600"/>
              </a:spcBef>
            </a:pPr>
            <a:r>
              <a:rPr lang="en-US" b="1" dirty="0">
                <a:solidFill>
                  <a:schemeClr val="accent4">
                    <a:lumMod val="75000"/>
                  </a:schemeClr>
                </a:solidFill>
                <a:latin typeface="Lato"/>
                <a:ea typeface="Lato"/>
                <a:cs typeface="Lato"/>
                <a:sym typeface="Lato"/>
              </a:rPr>
              <a:t>CIVIL SERVICE TRAINING INSTITUTE</a:t>
            </a:r>
          </a:p>
          <a:p>
            <a:pPr>
              <a:lnSpc>
                <a:spcPct val="150000"/>
              </a:lnSpc>
              <a:spcBef>
                <a:spcPts val="600"/>
              </a:spcBef>
              <a:buClr>
                <a:schemeClr val="dk1"/>
              </a:buClr>
              <a:buSzPts val="1100"/>
            </a:pPr>
            <a:r>
              <a:rPr lang="en-US" dirty="0">
                <a:solidFill>
                  <a:srgbClr val="677480"/>
                </a:solidFill>
                <a:latin typeface="Lato"/>
                <a:sym typeface="Lato"/>
              </a:rPr>
              <a:t>Established in 2009, Civil Service Training Institute is the sole training provider catering for civil servants of Maldives. Envision to be a training and development institute of international standards, leading to the development of  a modern, world-class civil service for the Maldives. </a:t>
            </a:r>
            <a:endParaRPr dirty="0">
              <a:solidFill>
                <a:srgbClr val="677480"/>
              </a:solidFill>
              <a:latin typeface="Lato"/>
              <a:sym typeface="Lato"/>
            </a:endParaRPr>
          </a:p>
        </p:txBody>
      </p:sp>
      <p:sp>
        <p:nvSpPr>
          <p:cNvPr id="97" name="Google Shape;97;p13"/>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fld id="{00000000-1234-1234-1234-123412341234}" type="slidenum">
              <a:rPr lang="en"/>
              <a:pPr/>
              <a:t>13</a:t>
            </a:fld>
            <a:endParaRPr/>
          </a:p>
        </p:txBody>
      </p:sp>
      <p:pic>
        <p:nvPicPr>
          <p:cNvPr id="6" name="Picture 5">
            <a:extLst>
              <a:ext uri="{FF2B5EF4-FFF2-40B4-BE49-F238E27FC236}">
                <a16:creationId xmlns:a16="http://schemas.microsoft.com/office/drawing/2014/main" id="{7613C25E-6F16-4452-8227-B35323DE32E7}"/>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117661" y="1705953"/>
            <a:ext cx="1814564" cy="1636944"/>
          </a:xfrm>
          <a:prstGeom prst="rect">
            <a:avLst/>
          </a:prstGeom>
        </p:spPr>
      </p:pic>
      <p:pic>
        <p:nvPicPr>
          <p:cNvPr id="7" name="Picture 6">
            <a:extLst>
              <a:ext uri="{FF2B5EF4-FFF2-40B4-BE49-F238E27FC236}">
                <a16:creationId xmlns:a16="http://schemas.microsoft.com/office/drawing/2014/main" id="{E706152E-4C30-4EFF-BBC7-BD8A93A09AE1}"/>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0455517" y="4111501"/>
            <a:ext cx="1351784" cy="15663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1"/>
        <p:cNvGrpSpPr/>
        <p:nvPr/>
      </p:nvGrpSpPr>
      <p:grpSpPr>
        <a:xfrm>
          <a:off x="0" y="0"/>
          <a:ext cx="0" cy="0"/>
          <a:chOff x="0" y="0"/>
          <a:chExt cx="0" cy="0"/>
        </a:xfrm>
      </p:grpSpPr>
      <p:sp>
        <p:nvSpPr>
          <p:cNvPr id="196" name="Google Shape;196;p23"/>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fld id="{00000000-1234-1234-1234-123412341234}" type="slidenum">
              <a:rPr lang="en"/>
              <a:pPr/>
              <a:t>14</a:t>
            </a:fld>
            <a:endParaRPr/>
          </a:p>
        </p:txBody>
      </p:sp>
      <p:graphicFrame>
        <p:nvGraphicFramePr>
          <p:cNvPr id="7" name="Chart 6">
            <a:extLst>
              <a:ext uri="{FF2B5EF4-FFF2-40B4-BE49-F238E27FC236}">
                <a16:creationId xmlns:a16="http://schemas.microsoft.com/office/drawing/2014/main" id="{982EEC2F-E240-47A9-90BD-D2D160F88712}"/>
              </a:ext>
            </a:extLst>
          </p:cNvPr>
          <p:cNvGraphicFramePr/>
          <p:nvPr>
            <p:extLst>
              <p:ext uri="{D42A27DB-BD31-4B8C-83A1-F6EECF244321}">
                <p14:modId xmlns:p14="http://schemas.microsoft.com/office/powerpoint/2010/main" val="3301267589"/>
              </p:ext>
            </p:extLst>
          </p:nvPr>
        </p:nvGraphicFramePr>
        <p:xfrm>
          <a:off x="-604669" y="112025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a:extLst>
              <a:ext uri="{FF2B5EF4-FFF2-40B4-BE49-F238E27FC236}">
                <a16:creationId xmlns:a16="http://schemas.microsoft.com/office/drawing/2014/main" id="{629C690A-CAB9-4BE2-9A72-2C72A5281FFC}"/>
              </a:ext>
            </a:extLst>
          </p:cNvPr>
          <p:cNvSpPr>
            <a:spLocks noGrp="1"/>
          </p:cNvSpPr>
          <p:nvPr>
            <p:ph type="title"/>
          </p:nvPr>
        </p:nvSpPr>
        <p:spPr>
          <a:xfrm>
            <a:off x="-435992" y="0"/>
            <a:ext cx="8616800" cy="1143000"/>
          </a:xfrm>
        </p:spPr>
        <p:txBody>
          <a:bodyPr/>
          <a:lstStyle/>
          <a:p>
            <a:pPr algn="ctr"/>
            <a:r>
              <a:rPr lang="en-US" dirty="0">
                <a:solidFill>
                  <a:schemeClr val="tx2">
                    <a:lumMod val="75000"/>
                  </a:schemeClr>
                </a:solidFill>
              </a:rPr>
              <a:t>Maldives Civil Service</a:t>
            </a:r>
          </a:p>
        </p:txBody>
      </p:sp>
      <p:pic>
        <p:nvPicPr>
          <p:cNvPr id="13" name="Picture 12" descr="A screenshot of a cell phone&#10;&#10;Description automatically generated">
            <a:extLst>
              <a:ext uri="{FF2B5EF4-FFF2-40B4-BE49-F238E27FC236}">
                <a16:creationId xmlns:a16="http://schemas.microsoft.com/office/drawing/2014/main" id="{48B0CBED-133C-41EE-A141-8862B2FCC2DE}"/>
              </a:ext>
            </a:extLst>
          </p:cNvPr>
          <p:cNvPicPr>
            <a:picLocks noChangeAspect="1"/>
          </p:cNvPicPr>
          <p:nvPr/>
        </p:nvPicPr>
        <p:blipFill rotWithShape="1">
          <a:blip r:embed="rId4"/>
          <a:srcRect l="15989" t="14837" r="14097"/>
          <a:stretch/>
        </p:blipFill>
        <p:spPr>
          <a:xfrm>
            <a:off x="6525087" y="353281"/>
            <a:ext cx="5459767" cy="6151438"/>
          </a:xfrm>
          <a:prstGeom prst="rect">
            <a:avLst/>
          </a:prstGeom>
        </p:spPr>
      </p:pic>
      <p:sp>
        <p:nvSpPr>
          <p:cNvPr id="14" name="TextBox 13">
            <a:extLst>
              <a:ext uri="{FF2B5EF4-FFF2-40B4-BE49-F238E27FC236}">
                <a16:creationId xmlns:a16="http://schemas.microsoft.com/office/drawing/2014/main" id="{0705AB42-3EF9-486D-8CAE-4973D7ED77CA}"/>
              </a:ext>
            </a:extLst>
          </p:cNvPr>
          <p:cNvSpPr txBox="1"/>
          <p:nvPr/>
        </p:nvSpPr>
        <p:spPr>
          <a:xfrm>
            <a:off x="2327428" y="3562249"/>
            <a:ext cx="2263806" cy="523220"/>
          </a:xfrm>
          <a:prstGeom prst="rect">
            <a:avLst/>
          </a:prstGeom>
          <a:noFill/>
        </p:spPr>
        <p:txBody>
          <a:bodyPr wrap="square" rtlCol="0">
            <a:spAutoFit/>
          </a:bodyPr>
          <a:lstStyle/>
          <a:p>
            <a:pPr algn="ctr"/>
            <a:r>
              <a:rPr lang="en-US" sz="2800" b="1" dirty="0">
                <a:solidFill>
                  <a:schemeClr val="bg2"/>
                </a:solidFill>
              </a:rPr>
              <a:t>24516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9"/>
          <p:cNvSpPr txBox="1">
            <a:spLocks noGrp="1"/>
          </p:cNvSpPr>
          <p:nvPr>
            <p:ph type="title"/>
          </p:nvPr>
        </p:nvSpPr>
        <p:spPr>
          <a:xfrm>
            <a:off x="382439" y="136428"/>
            <a:ext cx="11646804" cy="1143000"/>
          </a:xfrm>
          <a:prstGeom prst="rect">
            <a:avLst/>
          </a:prstGeom>
        </p:spPr>
        <p:txBody>
          <a:bodyPr spcFirstLastPara="1" wrap="square" lIns="91425" tIns="91425" rIns="91425" bIns="91425" anchor="b" anchorCtr="0">
            <a:noAutofit/>
          </a:bodyPr>
          <a:lstStyle/>
          <a:p>
            <a:r>
              <a:rPr lang="en-US" dirty="0"/>
              <a:t>Capacity Building Needs of Civil Servants in Maldives</a:t>
            </a:r>
            <a:endParaRPr dirty="0"/>
          </a:p>
        </p:txBody>
      </p:sp>
      <p:sp>
        <p:nvSpPr>
          <p:cNvPr id="260" name="Google Shape;260;p29"/>
          <p:cNvSpPr txBox="1">
            <a:spLocks noGrp="1"/>
          </p:cNvSpPr>
          <p:nvPr>
            <p:ph type="body" idx="1"/>
          </p:nvPr>
        </p:nvSpPr>
        <p:spPr>
          <a:xfrm>
            <a:off x="3817412" y="2184245"/>
            <a:ext cx="2491200" cy="1740000"/>
          </a:xfrm>
          <a:prstGeom prst="rect">
            <a:avLst/>
          </a:prstGeom>
        </p:spPr>
        <p:txBody>
          <a:bodyPr spcFirstLastPara="1" wrap="square" lIns="91425" tIns="91425" rIns="91425" bIns="91425" anchor="t" anchorCtr="0">
            <a:noAutofit/>
          </a:bodyPr>
          <a:lstStyle/>
          <a:p>
            <a:pPr marL="0" indent="0">
              <a:buNone/>
            </a:pPr>
            <a:r>
              <a:rPr lang="en-US" b="1" dirty="0"/>
              <a:t>Good Governance Department</a:t>
            </a:r>
            <a:endParaRPr b="1" dirty="0"/>
          </a:p>
        </p:txBody>
      </p:sp>
      <p:sp>
        <p:nvSpPr>
          <p:cNvPr id="261" name="Google Shape;261;p29"/>
          <p:cNvSpPr txBox="1">
            <a:spLocks noGrp="1"/>
          </p:cNvSpPr>
          <p:nvPr>
            <p:ph type="body" idx="2"/>
          </p:nvPr>
        </p:nvSpPr>
        <p:spPr>
          <a:xfrm>
            <a:off x="6436272" y="2358992"/>
            <a:ext cx="2069099" cy="1035305"/>
          </a:xfrm>
          <a:prstGeom prst="rect">
            <a:avLst/>
          </a:prstGeom>
          <a:solidFill>
            <a:schemeClr val="bg1">
              <a:lumMod val="85000"/>
            </a:schemeClr>
          </a:solidFill>
        </p:spPr>
        <p:txBody>
          <a:bodyPr spcFirstLastPara="1" wrap="square" lIns="91425" tIns="91425" rIns="91425" bIns="91425" anchor="t" anchorCtr="0">
            <a:noAutofit/>
          </a:bodyPr>
          <a:lstStyle/>
          <a:p>
            <a:pPr marL="0" indent="0">
              <a:buNone/>
            </a:pPr>
            <a:r>
              <a:rPr lang="en-US" b="1" dirty="0"/>
              <a:t>Economic Analysis and Financial Management Department</a:t>
            </a:r>
            <a:endParaRPr b="1" dirty="0"/>
          </a:p>
        </p:txBody>
      </p:sp>
      <p:sp>
        <p:nvSpPr>
          <p:cNvPr id="262" name="Google Shape;262;p29"/>
          <p:cNvSpPr txBox="1">
            <a:spLocks noGrp="1"/>
          </p:cNvSpPr>
          <p:nvPr>
            <p:ph type="body" idx="3"/>
          </p:nvPr>
        </p:nvSpPr>
        <p:spPr>
          <a:xfrm>
            <a:off x="9055132" y="2184245"/>
            <a:ext cx="2491200" cy="1740000"/>
          </a:xfrm>
          <a:prstGeom prst="rect">
            <a:avLst/>
          </a:prstGeom>
        </p:spPr>
        <p:txBody>
          <a:bodyPr spcFirstLastPara="1" wrap="square" lIns="91425" tIns="91425" rIns="91425" bIns="91425" anchor="t" anchorCtr="0">
            <a:noAutofit/>
          </a:bodyPr>
          <a:lstStyle/>
          <a:p>
            <a:pPr marL="0" indent="0">
              <a:buNone/>
            </a:pPr>
            <a:r>
              <a:rPr lang="en-US" b="1" dirty="0"/>
              <a:t>Human Resource Management and Development Department</a:t>
            </a:r>
            <a:endParaRPr b="1" dirty="0"/>
          </a:p>
          <a:p>
            <a:pPr marL="0" indent="0">
              <a:buNone/>
            </a:pPr>
            <a:endParaRPr sz="1200" dirty="0"/>
          </a:p>
        </p:txBody>
      </p:sp>
      <p:sp>
        <p:nvSpPr>
          <p:cNvPr id="263" name="Google Shape;263;p29"/>
          <p:cNvSpPr txBox="1">
            <a:spLocks noGrp="1"/>
          </p:cNvSpPr>
          <p:nvPr>
            <p:ph type="body" idx="1"/>
          </p:nvPr>
        </p:nvSpPr>
        <p:spPr>
          <a:xfrm>
            <a:off x="3817412" y="4546445"/>
            <a:ext cx="2491200" cy="1740000"/>
          </a:xfrm>
          <a:prstGeom prst="rect">
            <a:avLst/>
          </a:prstGeom>
        </p:spPr>
        <p:txBody>
          <a:bodyPr spcFirstLastPara="1" wrap="square" lIns="91425" tIns="91425" rIns="91425" bIns="91425" anchor="t" anchorCtr="0">
            <a:noAutofit/>
          </a:bodyPr>
          <a:lstStyle/>
          <a:p>
            <a:pPr marL="0" indent="0">
              <a:buNone/>
            </a:pPr>
            <a:r>
              <a:rPr lang="en-US" b="1" dirty="0"/>
              <a:t>ICT &amp; Innovation Department</a:t>
            </a:r>
            <a:endParaRPr b="1" dirty="0"/>
          </a:p>
        </p:txBody>
      </p:sp>
      <p:sp>
        <p:nvSpPr>
          <p:cNvPr id="264" name="Google Shape;264;p29"/>
          <p:cNvSpPr txBox="1">
            <a:spLocks noGrp="1"/>
          </p:cNvSpPr>
          <p:nvPr>
            <p:ph type="body" idx="2"/>
          </p:nvPr>
        </p:nvSpPr>
        <p:spPr>
          <a:xfrm>
            <a:off x="6436272" y="4546445"/>
            <a:ext cx="2491200" cy="1740000"/>
          </a:xfrm>
          <a:prstGeom prst="rect">
            <a:avLst/>
          </a:prstGeom>
        </p:spPr>
        <p:txBody>
          <a:bodyPr spcFirstLastPara="1" wrap="square" lIns="91425" tIns="91425" rIns="91425" bIns="91425" anchor="t" anchorCtr="0">
            <a:noAutofit/>
          </a:bodyPr>
          <a:lstStyle/>
          <a:p>
            <a:pPr marL="0" indent="0">
              <a:buNone/>
            </a:pPr>
            <a:r>
              <a:rPr lang="en" b="1" dirty="0"/>
              <a:t>Language and Communication Department</a:t>
            </a:r>
            <a:endParaRPr b="1" dirty="0"/>
          </a:p>
        </p:txBody>
      </p:sp>
      <p:sp>
        <p:nvSpPr>
          <p:cNvPr id="265" name="Google Shape;265;p29"/>
          <p:cNvSpPr txBox="1">
            <a:spLocks noGrp="1"/>
          </p:cNvSpPr>
          <p:nvPr>
            <p:ph type="body" idx="3"/>
          </p:nvPr>
        </p:nvSpPr>
        <p:spPr>
          <a:xfrm>
            <a:off x="9055132" y="4546445"/>
            <a:ext cx="2491200" cy="1740000"/>
          </a:xfrm>
          <a:prstGeom prst="rect">
            <a:avLst/>
          </a:prstGeom>
        </p:spPr>
        <p:txBody>
          <a:bodyPr spcFirstLastPara="1" wrap="square" lIns="91425" tIns="91425" rIns="91425" bIns="91425" anchor="t" anchorCtr="0">
            <a:noAutofit/>
          </a:bodyPr>
          <a:lstStyle/>
          <a:p>
            <a:pPr marL="0" indent="0">
              <a:buNone/>
            </a:pPr>
            <a:r>
              <a:rPr lang="en-US" b="1" dirty="0"/>
              <a:t>Personal Development Department</a:t>
            </a:r>
            <a:endParaRPr b="1" dirty="0"/>
          </a:p>
        </p:txBody>
      </p:sp>
      <p:sp>
        <p:nvSpPr>
          <p:cNvPr id="266" name="Google Shape;266;p29"/>
          <p:cNvSpPr/>
          <p:nvPr/>
        </p:nvSpPr>
        <p:spPr>
          <a:xfrm>
            <a:off x="3901337" y="1535745"/>
            <a:ext cx="692400" cy="692400"/>
          </a:xfrm>
          <a:prstGeom prst="rect">
            <a:avLst/>
          </a:prstGeom>
          <a:solidFill>
            <a:srgbClr val="008A3E"/>
          </a:solidFill>
          <a:ln>
            <a:noFill/>
          </a:ln>
        </p:spPr>
        <p:txBody>
          <a:bodyPr spcFirstLastPara="1" wrap="square" lIns="91425" tIns="91425" rIns="91425" bIns="91425" anchor="ctr" anchorCtr="0">
            <a:noAutofit/>
          </a:bodyPr>
          <a:lstStyle/>
          <a:p>
            <a:endParaRPr>
              <a:solidFill>
                <a:srgbClr val="008A3E"/>
              </a:solidFill>
            </a:endParaRPr>
          </a:p>
        </p:txBody>
      </p:sp>
      <p:sp>
        <p:nvSpPr>
          <p:cNvPr id="267" name="Google Shape;267;p29"/>
          <p:cNvSpPr/>
          <p:nvPr/>
        </p:nvSpPr>
        <p:spPr>
          <a:xfrm>
            <a:off x="6531866" y="1535745"/>
            <a:ext cx="692400" cy="692400"/>
          </a:xfrm>
          <a:prstGeom prst="rect">
            <a:avLst/>
          </a:prstGeom>
          <a:solidFill>
            <a:srgbClr val="C00000"/>
          </a:solidFill>
          <a:ln>
            <a:noFill/>
          </a:ln>
        </p:spPr>
        <p:txBody>
          <a:bodyPr spcFirstLastPara="1" wrap="square" lIns="91425" tIns="91425" rIns="91425" bIns="91425" anchor="ctr" anchorCtr="0">
            <a:noAutofit/>
          </a:bodyPr>
          <a:lstStyle/>
          <a:p>
            <a:endParaRPr/>
          </a:p>
        </p:txBody>
      </p:sp>
      <p:sp>
        <p:nvSpPr>
          <p:cNvPr id="268" name="Google Shape;268;p29"/>
          <p:cNvSpPr/>
          <p:nvPr/>
        </p:nvSpPr>
        <p:spPr>
          <a:xfrm>
            <a:off x="9162394" y="1535745"/>
            <a:ext cx="692400" cy="6924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269" name="Google Shape;269;p29"/>
          <p:cNvSpPr/>
          <p:nvPr/>
        </p:nvSpPr>
        <p:spPr>
          <a:xfrm>
            <a:off x="3901337" y="3897945"/>
            <a:ext cx="692400" cy="692400"/>
          </a:xfrm>
          <a:prstGeom prst="rect">
            <a:avLst/>
          </a:prstGeom>
          <a:solidFill>
            <a:schemeClr val="accent5">
              <a:lumMod val="75000"/>
            </a:schemeClr>
          </a:solidFill>
          <a:ln>
            <a:noFill/>
          </a:ln>
        </p:spPr>
        <p:txBody>
          <a:bodyPr spcFirstLastPara="1" wrap="square" lIns="91425" tIns="91425" rIns="91425" bIns="91425" anchor="ctr" anchorCtr="0">
            <a:noAutofit/>
          </a:bodyPr>
          <a:lstStyle/>
          <a:p>
            <a:endParaRPr/>
          </a:p>
        </p:txBody>
      </p:sp>
      <p:sp>
        <p:nvSpPr>
          <p:cNvPr id="270" name="Google Shape;270;p29"/>
          <p:cNvSpPr/>
          <p:nvPr/>
        </p:nvSpPr>
        <p:spPr>
          <a:xfrm>
            <a:off x="6531866" y="3897945"/>
            <a:ext cx="692400" cy="692400"/>
          </a:xfrm>
          <a:prstGeom prst="rect">
            <a:avLst/>
          </a:prstGeom>
          <a:solidFill>
            <a:srgbClr val="FFC000"/>
          </a:solidFill>
          <a:ln>
            <a:noFill/>
          </a:ln>
        </p:spPr>
        <p:txBody>
          <a:bodyPr spcFirstLastPara="1" wrap="square" lIns="91425" tIns="91425" rIns="91425" bIns="91425" anchor="ctr" anchorCtr="0">
            <a:noAutofit/>
          </a:bodyPr>
          <a:lstStyle/>
          <a:p>
            <a:endParaRPr/>
          </a:p>
        </p:txBody>
      </p:sp>
      <p:sp>
        <p:nvSpPr>
          <p:cNvPr id="271" name="Google Shape;271;p29"/>
          <p:cNvSpPr/>
          <p:nvPr/>
        </p:nvSpPr>
        <p:spPr>
          <a:xfrm>
            <a:off x="9162394" y="3897945"/>
            <a:ext cx="692400" cy="692400"/>
          </a:xfrm>
          <a:prstGeom prst="rect">
            <a:avLst/>
          </a:prstGeom>
          <a:solidFill>
            <a:srgbClr val="E25B00"/>
          </a:solidFill>
          <a:ln>
            <a:noFill/>
          </a:ln>
        </p:spPr>
        <p:txBody>
          <a:bodyPr spcFirstLastPara="1" wrap="square" lIns="91425" tIns="91425" rIns="91425" bIns="91425" anchor="ctr" anchorCtr="0">
            <a:noAutofit/>
          </a:bodyPr>
          <a:lstStyle/>
          <a:p>
            <a:endParaRPr/>
          </a:p>
        </p:txBody>
      </p:sp>
      <p:sp>
        <p:nvSpPr>
          <p:cNvPr id="293" name="Google Shape;293;p29"/>
          <p:cNvSpPr txBox="1">
            <a:spLocks noGrp="1"/>
          </p:cNvSpPr>
          <p:nvPr>
            <p:ph type="sldNum" idx="12"/>
          </p:nvPr>
        </p:nvSpPr>
        <p:spPr>
          <a:xfrm>
            <a:off x="11480543" y="6302771"/>
            <a:ext cx="548700" cy="417900"/>
          </a:xfrm>
          <a:prstGeom prst="rect">
            <a:avLst/>
          </a:prstGeom>
        </p:spPr>
        <p:txBody>
          <a:bodyPr spcFirstLastPara="1" wrap="square" lIns="91425" tIns="91425" rIns="91425" bIns="91425" anchor="t" anchorCtr="0">
            <a:noAutofit/>
          </a:bodyPr>
          <a:lstStyle/>
          <a:p>
            <a:fld id="{00000000-1234-1234-1234-123412341234}" type="slidenum">
              <a:rPr lang="en"/>
              <a:pPr/>
              <a:t>15</a:t>
            </a:fld>
            <a:endParaRPr dirty="0"/>
          </a:p>
        </p:txBody>
      </p:sp>
      <p:sp>
        <p:nvSpPr>
          <p:cNvPr id="37" name="Google Shape;259;p29">
            <a:extLst>
              <a:ext uri="{FF2B5EF4-FFF2-40B4-BE49-F238E27FC236}">
                <a16:creationId xmlns:a16="http://schemas.microsoft.com/office/drawing/2014/main" id="{15ED8D04-0AE0-4059-846A-CC8BF9B92366}"/>
              </a:ext>
            </a:extLst>
          </p:cNvPr>
          <p:cNvSpPr txBox="1">
            <a:spLocks/>
          </p:cNvSpPr>
          <p:nvPr/>
        </p:nvSpPr>
        <p:spPr>
          <a:xfrm>
            <a:off x="546625" y="1565899"/>
            <a:ext cx="2874596" cy="1740000"/>
          </a:xfrm>
          <a:prstGeom prst="rect">
            <a:avLst/>
          </a:prstGeom>
          <a:solidFill>
            <a:schemeClr val="accent3">
              <a:lumMod val="40000"/>
              <a:lumOff val="60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marR="0" lvl="1"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2pPr>
            <a:lvl3pPr marR="0" lvl="2"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3pPr>
            <a:lvl4pPr marR="0" lvl="3"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4pPr>
            <a:lvl5pPr marR="0" lvl="4"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5pPr>
            <a:lvl6pPr marR="0" lvl="5"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6pPr>
            <a:lvl7pPr marR="0" lvl="6"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7pPr>
            <a:lvl8pPr marR="0" lvl="7"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8pPr>
            <a:lvl9pPr marR="0" lvl="8"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9pPr>
          </a:lstStyle>
          <a:p>
            <a:r>
              <a:rPr lang="en-US" sz="2000" dirty="0">
                <a:solidFill>
                  <a:schemeClr val="tx2">
                    <a:lumMod val="50000"/>
                  </a:schemeClr>
                </a:solidFill>
              </a:rPr>
              <a:t>All training initiatives are compiled based on an annual </a:t>
            </a:r>
            <a:r>
              <a:rPr lang="en-US" sz="2000" dirty="0">
                <a:solidFill>
                  <a:schemeClr val="tx2">
                    <a:lumMod val="50000"/>
                  </a:schemeClr>
                </a:solidFill>
                <a:effectLst>
                  <a:outerShdw blurRad="38100" dist="38100" dir="2700000" algn="tl">
                    <a:srgbClr val="000000">
                      <a:alpha val="43137"/>
                    </a:srgbClr>
                  </a:outerShdw>
                </a:effectLst>
              </a:rPr>
              <a:t>Training Needs Analysis </a:t>
            </a:r>
            <a:r>
              <a:rPr lang="en-US" sz="2000" dirty="0">
                <a:solidFill>
                  <a:schemeClr val="tx2">
                    <a:lumMod val="50000"/>
                  </a:schemeClr>
                </a:solidFill>
              </a:rPr>
              <a:t>conducted by CSTI. </a:t>
            </a:r>
          </a:p>
        </p:txBody>
      </p:sp>
      <p:sp>
        <p:nvSpPr>
          <p:cNvPr id="38" name="Google Shape;259;p29">
            <a:extLst>
              <a:ext uri="{FF2B5EF4-FFF2-40B4-BE49-F238E27FC236}">
                <a16:creationId xmlns:a16="http://schemas.microsoft.com/office/drawing/2014/main" id="{4A9F7CB0-2E7D-4F2B-9080-E4B2C30C56E2}"/>
              </a:ext>
            </a:extLst>
          </p:cNvPr>
          <p:cNvSpPr txBox="1">
            <a:spLocks/>
          </p:cNvSpPr>
          <p:nvPr/>
        </p:nvSpPr>
        <p:spPr>
          <a:xfrm>
            <a:off x="3968449" y="5594045"/>
            <a:ext cx="6343169" cy="539469"/>
          </a:xfrm>
          <a:prstGeom prst="rect">
            <a:avLst/>
          </a:prstGeom>
          <a:solidFill>
            <a:schemeClr val="accent5">
              <a:lumMod val="40000"/>
              <a:lumOff val="60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marR="0" lvl="1"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2pPr>
            <a:lvl3pPr marR="0" lvl="2"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3pPr>
            <a:lvl4pPr marR="0" lvl="3"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4pPr>
            <a:lvl5pPr marR="0" lvl="4"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5pPr>
            <a:lvl6pPr marR="0" lvl="5"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6pPr>
            <a:lvl7pPr marR="0" lvl="6"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7pPr>
            <a:lvl8pPr marR="0" lvl="7"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8pPr>
            <a:lvl9pPr marR="0" lvl="8"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9pPr>
          </a:lstStyle>
          <a:p>
            <a:r>
              <a:rPr lang="en-US" sz="2000" dirty="0">
                <a:solidFill>
                  <a:schemeClr val="tx2">
                    <a:lumMod val="50000"/>
                  </a:schemeClr>
                </a:solidFill>
              </a:rPr>
              <a:t>SHORT-TERM TRAINING PROGRAMS</a:t>
            </a:r>
          </a:p>
        </p:txBody>
      </p:sp>
      <p:pic>
        <p:nvPicPr>
          <p:cNvPr id="3" name="Picture 2" descr="A close up of a sign&#10;&#10;Description automatically generated">
            <a:extLst>
              <a:ext uri="{FF2B5EF4-FFF2-40B4-BE49-F238E27FC236}">
                <a16:creationId xmlns:a16="http://schemas.microsoft.com/office/drawing/2014/main" id="{BB89D9EE-D2C8-488D-95C1-1D15CBBDFC39}"/>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backgroundRemoval t="2273" b="98636" l="870" r="99565">
                        <a14:foregroundMark x1="42174" y1="6818" x2="58261" y2="36364"/>
                        <a14:foregroundMark x1="48696" y1="2273" x2="72609" y2="20000"/>
                        <a14:foregroundMark x1="72609" y1="20000" x2="93913" y2="24091"/>
                        <a14:foregroundMark x1="7826" y1="22273" x2="50000" y2="3636"/>
                        <a14:foregroundMark x1="50000" y1="3636" x2="50000" y2="2273"/>
                        <a14:foregroundMark x1="22174" y1="37273" x2="18696" y2="73636"/>
                        <a14:foregroundMark x1="38261" y1="42727" x2="41304" y2="84545"/>
                        <a14:foregroundMark x1="77391" y1="39545" x2="80435" y2="87273"/>
                        <a14:foregroundMark x1="15652" y1="87273" x2="46522" y2="84545"/>
                        <a14:foregroundMark x1="46522" y1="84545" x2="81739" y2="85909"/>
                        <a14:foregroundMark x1="9130" y1="96818" x2="69130" y2="93182"/>
                        <a14:foregroundMark x1="69130" y1="93182" x2="95217" y2="93636"/>
                        <a14:foregroundMark x1="4783" y1="98636" x2="62609" y2="97727"/>
                        <a14:foregroundMark x1="62609" y1="97727" x2="95217" y2="97727"/>
                        <a14:foregroundMark x1="5652" y1="95909" x2="870" y2="96818"/>
                        <a14:foregroundMark x1="95217" y1="98636" x2="99565" y2="98636"/>
                      </a14:backgroundRemoval>
                    </a14:imgEffect>
                  </a14:imgLayer>
                </a14:imgProps>
              </a:ext>
            </a:extLst>
          </a:blip>
          <a:stretch>
            <a:fillRect/>
          </a:stretch>
        </p:blipFill>
        <p:spPr>
          <a:xfrm>
            <a:off x="3975322" y="1589102"/>
            <a:ext cx="544429" cy="520758"/>
          </a:xfrm>
          <a:prstGeom prst="rect">
            <a:avLst/>
          </a:prstGeom>
        </p:spPr>
      </p:pic>
      <p:pic>
        <p:nvPicPr>
          <p:cNvPr id="5" name="Graphic 4" descr="Calculator">
            <a:extLst>
              <a:ext uri="{FF2B5EF4-FFF2-40B4-BE49-F238E27FC236}">
                <a16:creationId xmlns:a16="http://schemas.microsoft.com/office/drawing/2014/main" id="{C0D48B1F-A609-4302-AA01-DA647AA765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23192" y="1535745"/>
            <a:ext cx="692400" cy="692400"/>
          </a:xfrm>
          <a:prstGeom prst="rect">
            <a:avLst/>
          </a:prstGeom>
        </p:spPr>
      </p:pic>
      <p:pic>
        <p:nvPicPr>
          <p:cNvPr id="7" name="Graphic 6" descr="Team">
            <a:extLst>
              <a:ext uri="{FF2B5EF4-FFF2-40B4-BE49-F238E27FC236}">
                <a16:creationId xmlns:a16="http://schemas.microsoft.com/office/drawing/2014/main" id="{57F06B0C-FCB1-4BF7-816A-64EA2D9F6F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16942" y="1604155"/>
            <a:ext cx="574115" cy="574115"/>
          </a:xfrm>
          <a:prstGeom prst="rect">
            <a:avLst/>
          </a:prstGeom>
        </p:spPr>
      </p:pic>
      <p:pic>
        <p:nvPicPr>
          <p:cNvPr id="9" name="Graphic 8" descr="Internet">
            <a:extLst>
              <a:ext uri="{FF2B5EF4-FFF2-40B4-BE49-F238E27FC236}">
                <a16:creationId xmlns:a16="http://schemas.microsoft.com/office/drawing/2014/main" id="{569DF5BF-C9B9-45FD-880A-3E2A21DCE9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01337" y="3922535"/>
            <a:ext cx="667810" cy="667810"/>
          </a:xfrm>
          <a:prstGeom prst="rect">
            <a:avLst/>
          </a:prstGeom>
        </p:spPr>
      </p:pic>
      <p:pic>
        <p:nvPicPr>
          <p:cNvPr id="11" name="Graphic 10" descr="Chat">
            <a:extLst>
              <a:ext uri="{FF2B5EF4-FFF2-40B4-BE49-F238E27FC236}">
                <a16:creationId xmlns:a16="http://schemas.microsoft.com/office/drawing/2014/main" id="{36AB4D6F-991B-46C8-8BFD-63B809FBB87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31866" y="3910240"/>
            <a:ext cx="692400" cy="692400"/>
          </a:xfrm>
          <a:prstGeom prst="rect">
            <a:avLst/>
          </a:prstGeom>
        </p:spPr>
      </p:pic>
      <p:pic>
        <p:nvPicPr>
          <p:cNvPr id="13" name="Graphic 12" descr="Head with Gears">
            <a:extLst>
              <a:ext uri="{FF2B5EF4-FFF2-40B4-BE49-F238E27FC236}">
                <a16:creationId xmlns:a16="http://schemas.microsoft.com/office/drawing/2014/main" id="{0705D467-57F0-4928-B89C-8216673D402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204136" y="3897945"/>
            <a:ext cx="692400" cy="692400"/>
          </a:xfrm>
          <a:prstGeom prst="rect">
            <a:avLst/>
          </a:prstGeom>
        </p:spPr>
      </p:pic>
      <p:sp>
        <p:nvSpPr>
          <p:cNvPr id="25" name="Google Shape;259;p29">
            <a:extLst>
              <a:ext uri="{FF2B5EF4-FFF2-40B4-BE49-F238E27FC236}">
                <a16:creationId xmlns:a16="http://schemas.microsoft.com/office/drawing/2014/main" id="{2D1FCFEE-C3DD-447C-8D7D-BC3AB2A7D8CD}"/>
              </a:ext>
            </a:extLst>
          </p:cNvPr>
          <p:cNvSpPr txBox="1">
            <a:spLocks/>
          </p:cNvSpPr>
          <p:nvPr/>
        </p:nvSpPr>
        <p:spPr>
          <a:xfrm>
            <a:off x="645668" y="4107766"/>
            <a:ext cx="2618038" cy="1843735"/>
          </a:xfrm>
          <a:prstGeom prst="rect">
            <a:avLst/>
          </a:prstGeom>
          <a:solidFill>
            <a:schemeClr val="accent4">
              <a:lumMod val="40000"/>
              <a:lumOff val="60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marR="0" lvl="1"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2pPr>
            <a:lvl3pPr marR="0" lvl="2"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3pPr>
            <a:lvl4pPr marR="0" lvl="3"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4pPr>
            <a:lvl5pPr marR="0" lvl="4"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5pPr>
            <a:lvl6pPr marR="0" lvl="5"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6pPr>
            <a:lvl7pPr marR="0" lvl="6"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7pPr>
            <a:lvl8pPr marR="0" lvl="7"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8pPr>
            <a:lvl9pPr marR="0" lvl="8"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9pPr>
          </a:lstStyle>
          <a:p>
            <a:r>
              <a:rPr lang="en-US" sz="2400" dirty="0">
                <a:solidFill>
                  <a:schemeClr val="tx2">
                    <a:lumMod val="50000"/>
                  </a:schemeClr>
                </a:solidFill>
              </a:rPr>
              <a:t>In average CSTI train </a:t>
            </a:r>
          </a:p>
          <a:p>
            <a:r>
              <a:rPr lang="en-US" sz="2400" dirty="0">
                <a:solidFill>
                  <a:schemeClr val="tx2">
                    <a:lumMod val="50000"/>
                  </a:schemeClr>
                </a:solidFill>
              </a:rPr>
              <a:t>3000- 5000  employees per year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8"/>
          <p:cNvSpPr txBox="1">
            <a:spLocks noGrp="1"/>
          </p:cNvSpPr>
          <p:nvPr>
            <p:ph type="title"/>
          </p:nvPr>
        </p:nvSpPr>
        <p:spPr>
          <a:xfrm>
            <a:off x="2417700" y="200209"/>
            <a:ext cx="8135575" cy="1143000"/>
          </a:xfrm>
          <a:prstGeom prst="rect">
            <a:avLst/>
          </a:prstGeom>
        </p:spPr>
        <p:txBody>
          <a:bodyPr spcFirstLastPara="1" wrap="square" lIns="91425" tIns="91425" rIns="91425" bIns="91425" anchor="b" anchorCtr="0">
            <a:noAutofit/>
          </a:bodyPr>
          <a:lstStyle/>
          <a:p>
            <a:r>
              <a:rPr lang="en-US" dirty="0">
                <a:solidFill>
                  <a:schemeClr val="tx2">
                    <a:lumMod val="50000"/>
                  </a:schemeClr>
                </a:solidFill>
              </a:rPr>
              <a:t>MAJOR TRAINING PROGRAMS</a:t>
            </a:r>
          </a:p>
        </p:txBody>
      </p:sp>
      <p:grpSp>
        <p:nvGrpSpPr>
          <p:cNvPr id="245" name="Google Shape;245;p28"/>
          <p:cNvGrpSpPr/>
          <p:nvPr/>
        </p:nvGrpSpPr>
        <p:grpSpPr>
          <a:xfrm>
            <a:off x="7247575" y="1914816"/>
            <a:ext cx="3305700" cy="3483050"/>
            <a:chOff x="5632317" y="1189775"/>
            <a:chExt cx="3305700" cy="3483050"/>
          </a:xfrm>
        </p:grpSpPr>
        <p:sp>
          <p:nvSpPr>
            <p:cNvPr id="246" name="Google Shape;246;p28"/>
            <p:cNvSpPr/>
            <p:nvPr/>
          </p:nvSpPr>
          <p:spPr>
            <a:xfrm>
              <a:off x="5632317" y="1189775"/>
              <a:ext cx="3305700" cy="669000"/>
            </a:xfrm>
            <a:prstGeom prst="chevron">
              <a:avLst>
                <a:gd name="adj" fmla="val 50000"/>
              </a:avLst>
            </a:prstGeom>
            <a:solidFill>
              <a:srgbClr val="F20253"/>
            </a:solidFill>
            <a:ln>
              <a:noFill/>
            </a:ln>
          </p:spPr>
          <p:txBody>
            <a:bodyPr spcFirstLastPara="1" wrap="square" lIns="91425" tIns="91425" rIns="91425" bIns="91425" anchor="ctr" anchorCtr="0">
              <a:noAutofit/>
            </a:bodyPr>
            <a:lstStyle/>
            <a:p>
              <a:pPr algn="ctr">
                <a:buSzPts val="1100"/>
              </a:pPr>
              <a:r>
                <a:rPr lang="en-US" sz="2400" dirty="0">
                  <a:solidFill>
                    <a:schemeClr val="lt1"/>
                  </a:solidFill>
                  <a:latin typeface="Raleway"/>
                  <a:ea typeface="Raleway"/>
                  <a:cs typeface="Raleway"/>
                  <a:sym typeface="Raleway"/>
                </a:rPr>
                <a:t>Diploma Level</a:t>
              </a:r>
              <a:endParaRPr dirty="0">
                <a:solidFill>
                  <a:srgbClr val="FFFFFF"/>
                </a:solidFill>
                <a:latin typeface="Lato"/>
                <a:ea typeface="Lato"/>
                <a:cs typeface="Lato"/>
                <a:sym typeface="Lato"/>
              </a:endParaRPr>
            </a:p>
          </p:txBody>
        </p:sp>
        <p:sp>
          <p:nvSpPr>
            <p:cNvPr id="247" name="Google Shape;247;p28"/>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285750" indent="-285750">
                <a:lnSpc>
                  <a:spcPct val="115000"/>
                </a:lnSpc>
                <a:buClr>
                  <a:schemeClr val="dk1"/>
                </a:buClr>
                <a:buSzPts val="1100"/>
                <a:buFont typeface="Lato" panose="020B0604020202020204" charset="0"/>
                <a:buChar char="‒"/>
              </a:pPr>
              <a:r>
                <a:rPr lang="en-US" sz="1600" dirty="0">
                  <a:solidFill>
                    <a:srgbClr val="677480"/>
                  </a:solidFill>
                  <a:latin typeface="Lato"/>
                  <a:ea typeface="Lato"/>
                  <a:cs typeface="Lato"/>
                  <a:sym typeface="Lato"/>
                </a:rPr>
                <a:t>Diploma in Public Administration and Management</a:t>
              </a:r>
              <a:endParaRPr sz="1200" dirty="0">
                <a:solidFill>
                  <a:srgbClr val="434343"/>
                </a:solidFill>
                <a:latin typeface="Lato"/>
                <a:ea typeface="Lato"/>
                <a:cs typeface="Lato"/>
                <a:sym typeface="Lato"/>
              </a:endParaRPr>
            </a:p>
          </p:txBody>
        </p:sp>
      </p:grpSp>
      <p:grpSp>
        <p:nvGrpSpPr>
          <p:cNvPr id="248" name="Google Shape;248;p28"/>
          <p:cNvGrpSpPr/>
          <p:nvPr/>
        </p:nvGrpSpPr>
        <p:grpSpPr>
          <a:xfrm>
            <a:off x="1615258" y="1915030"/>
            <a:ext cx="3546900" cy="3482836"/>
            <a:chOff x="0" y="1189989"/>
            <a:chExt cx="3546900" cy="3482836"/>
          </a:xfrm>
        </p:grpSpPr>
        <p:sp>
          <p:nvSpPr>
            <p:cNvPr id="249" name="Google Shape;249;p28"/>
            <p:cNvSpPr/>
            <p:nvPr/>
          </p:nvSpPr>
          <p:spPr>
            <a:xfrm>
              <a:off x="0" y="1189989"/>
              <a:ext cx="3546900" cy="669000"/>
            </a:xfrm>
            <a:prstGeom prst="homePlate">
              <a:avLst>
                <a:gd name="adj" fmla="val 50000"/>
              </a:avLst>
            </a:prstGeom>
            <a:solidFill>
              <a:srgbClr val="7ECEFD"/>
            </a:solidFill>
            <a:ln>
              <a:noFill/>
            </a:ln>
          </p:spPr>
          <p:txBody>
            <a:bodyPr spcFirstLastPara="1" wrap="square" lIns="91425" tIns="91425" rIns="91425" bIns="91425" anchor="ctr" anchorCtr="0">
              <a:noAutofit/>
            </a:bodyPr>
            <a:lstStyle/>
            <a:p>
              <a:pPr algn="ctr">
                <a:buSzPts val="1100"/>
              </a:pPr>
              <a:r>
                <a:rPr lang="en-US" sz="2400" dirty="0">
                  <a:solidFill>
                    <a:srgbClr val="FFFFFF"/>
                  </a:solidFill>
                  <a:latin typeface="Raleway"/>
                  <a:ea typeface="Raleway"/>
                  <a:cs typeface="Raleway"/>
                  <a:sym typeface="Raleway"/>
                </a:rPr>
                <a:t>Certificate Level</a:t>
              </a:r>
              <a:endParaRPr sz="2400" dirty="0">
                <a:solidFill>
                  <a:srgbClr val="FFFFFF"/>
                </a:solidFill>
                <a:latin typeface="Raleway"/>
                <a:ea typeface="Raleway"/>
                <a:cs typeface="Raleway"/>
                <a:sym typeface="Raleway"/>
              </a:endParaRPr>
            </a:p>
          </p:txBody>
        </p:sp>
        <p:sp>
          <p:nvSpPr>
            <p:cNvPr id="250" name="Google Shape;250;p28"/>
            <p:cNvSpPr txBox="1"/>
            <p:nvPr/>
          </p:nvSpPr>
          <p:spPr>
            <a:xfrm>
              <a:off x="361656" y="2057125"/>
              <a:ext cx="2823588" cy="261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285750" indent="-285750">
                <a:lnSpc>
                  <a:spcPct val="115000"/>
                </a:lnSpc>
                <a:buClr>
                  <a:schemeClr val="dk1"/>
                </a:buClr>
                <a:buSzPts val="1100"/>
                <a:buFont typeface="Lato" panose="020B0604020202020204" charset="0"/>
                <a:buChar char="‒"/>
                <a:defRPr sz="1600">
                  <a:solidFill>
                    <a:srgbClr val="677480"/>
                  </a:solidFill>
                  <a:latin typeface="Lato"/>
                  <a:ea typeface="Lato"/>
                  <a:cs typeface="Lato"/>
                </a:defRPr>
              </a:lvl1pPr>
            </a:lstStyle>
            <a:p>
              <a:r>
                <a:rPr lang="en-US" dirty="0">
                  <a:sym typeface="Lato"/>
                </a:rPr>
                <a:t>Certificate III in Office Administration</a:t>
              </a:r>
            </a:p>
            <a:p>
              <a:r>
                <a:rPr lang="en-US" dirty="0">
                  <a:sym typeface="Lato"/>
                </a:rPr>
                <a:t>Certificate III in Project Management</a:t>
              </a:r>
            </a:p>
            <a:p>
              <a:r>
                <a:rPr lang="en-US" sz="1800" dirty="0">
                  <a:solidFill>
                    <a:srgbClr val="FF0000"/>
                  </a:solidFill>
                  <a:sym typeface="Lato"/>
                </a:rPr>
                <a:t>Certificate III in Accounting and Financial Administration</a:t>
              </a:r>
            </a:p>
            <a:p>
              <a:r>
                <a:rPr lang="en-US" dirty="0">
                  <a:sym typeface="Lato"/>
                </a:rPr>
                <a:t>Certificate III in ICT Management</a:t>
              </a:r>
            </a:p>
            <a:p>
              <a:r>
                <a:rPr lang="en-US" sz="1800" dirty="0">
                  <a:solidFill>
                    <a:srgbClr val="FF0000"/>
                  </a:solidFill>
                  <a:sym typeface="Lato"/>
                </a:rPr>
                <a:t>NEW * Certificate III in Public Procurement </a:t>
              </a:r>
              <a:endParaRPr sz="1800" dirty="0">
                <a:solidFill>
                  <a:srgbClr val="FF0000"/>
                </a:solidFill>
                <a:sym typeface="Lato"/>
              </a:endParaRPr>
            </a:p>
          </p:txBody>
        </p:sp>
      </p:grpSp>
      <p:grpSp>
        <p:nvGrpSpPr>
          <p:cNvPr id="251" name="Google Shape;251;p28"/>
          <p:cNvGrpSpPr/>
          <p:nvPr/>
        </p:nvGrpSpPr>
        <p:grpSpPr>
          <a:xfrm>
            <a:off x="4559462" y="1914816"/>
            <a:ext cx="3305700" cy="3483050"/>
            <a:chOff x="2944204" y="1189775"/>
            <a:chExt cx="3305700" cy="3483050"/>
          </a:xfrm>
        </p:grpSpPr>
        <p:sp>
          <p:nvSpPr>
            <p:cNvPr id="252" name="Google Shape;252;p28"/>
            <p:cNvSpPr/>
            <p:nvPr/>
          </p:nvSpPr>
          <p:spPr>
            <a:xfrm>
              <a:off x="2944204" y="1189775"/>
              <a:ext cx="3305700" cy="669000"/>
            </a:xfrm>
            <a:prstGeom prst="chevron">
              <a:avLst>
                <a:gd name="adj" fmla="val 50000"/>
              </a:avLst>
            </a:prstGeom>
            <a:solidFill>
              <a:srgbClr val="2185C5"/>
            </a:solidFill>
            <a:ln>
              <a:noFill/>
            </a:ln>
          </p:spPr>
          <p:txBody>
            <a:bodyPr spcFirstLastPara="1" wrap="square" lIns="91425" tIns="91425" rIns="91425" bIns="91425" anchor="ctr" anchorCtr="0">
              <a:noAutofit/>
            </a:bodyPr>
            <a:lstStyle/>
            <a:p>
              <a:pPr algn="ctr">
                <a:buSzPts val="1100"/>
              </a:pPr>
              <a:r>
                <a:rPr lang="en-US" sz="2400" dirty="0">
                  <a:solidFill>
                    <a:schemeClr val="lt1"/>
                  </a:solidFill>
                  <a:latin typeface="Raleway"/>
                  <a:ea typeface="Raleway"/>
                  <a:cs typeface="Raleway"/>
                  <a:sym typeface="Raleway"/>
                </a:rPr>
                <a:t>Pre-Diploma</a:t>
              </a:r>
              <a:endParaRPr dirty="0">
                <a:solidFill>
                  <a:srgbClr val="FFFFFF"/>
                </a:solidFill>
                <a:latin typeface="Lato"/>
                <a:ea typeface="Lato"/>
                <a:cs typeface="Lato"/>
                <a:sym typeface="Lato"/>
              </a:endParaRPr>
            </a:p>
          </p:txBody>
        </p:sp>
        <p:sp>
          <p:nvSpPr>
            <p:cNvPr id="253" name="Google Shape;253;p28"/>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285750" indent="-285750">
                <a:lnSpc>
                  <a:spcPct val="115000"/>
                </a:lnSpc>
                <a:buClr>
                  <a:schemeClr val="dk1"/>
                </a:buClr>
                <a:buSzPts val="1100"/>
                <a:buFont typeface="Lato" panose="020B0604020202020204" charset="0"/>
                <a:buChar char="‒"/>
                <a:defRPr sz="1600">
                  <a:solidFill>
                    <a:srgbClr val="677480"/>
                  </a:solidFill>
                  <a:latin typeface="Lato"/>
                  <a:ea typeface="Lato"/>
                  <a:cs typeface="Lato"/>
                </a:defRPr>
              </a:lvl1pPr>
            </a:lstStyle>
            <a:p>
              <a:r>
                <a:rPr lang="en-US" dirty="0">
                  <a:sym typeface="Lato"/>
                </a:rPr>
                <a:t>University Preparation Program</a:t>
              </a:r>
            </a:p>
            <a:p>
              <a:r>
                <a:rPr lang="en-US" dirty="0">
                  <a:sym typeface="Lato"/>
                </a:rPr>
                <a:t>English Language Proficiency for Executives</a:t>
              </a:r>
              <a:endParaRPr dirty="0">
                <a:sym typeface="Lato"/>
              </a:endParaRPr>
            </a:p>
          </p:txBody>
        </p:sp>
      </p:grpSp>
      <p:sp>
        <p:nvSpPr>
          <p:cNvPr id="254" name="Google Shape;254;p28"/>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fld id="{00000000-1234-1234-1234-123412341234}" type="slidenum">
              <a:rPr lang="en"/>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712" y="2873829"/>
            <a:ext cx="2335372" cy="2175630"/>
          </a:xfrm>
        </p:spPr>
        <p:txBody>
          <a:bodyPr/>
          <a:lstStyle/>
          <a:p>
            <a:r>
              <a:rPr lang="en-US" sz="2400" dirty="0">
                <a:latin typeface="+mn-lt"/>
                <a:cs typeface="Narkisim" panose="020E0502050101010101" pitchFamily="34" charset="-79"/>
              </a:rPr>
              <a:t>2016 – 2017 started online public procurement</a:t>
            </a:r>
            <a:br>
              <a:rPr lang="en-US" sz="2400" dirty="0">
                <a:latin typeface="+mn-lt"/>
                <a:cs typeface="Narkisim" panose="020E0502050101010101" pitchFamily="34" charset="-79"/>
              </a:rPr>
            </a:br>
            <a:r>
              <a:rPr lang="en-US" sz="2400" dirty="0">
                <a:latin typeface="+mn-lt"/>
                <a:cs typeface="Narkisim" panose="020E0502050101010101" pitchFamily="34" charset="-79"/>
              </a:rPr>
              <a:t>programs </a:t>
            </a:r>
            <a:br>
              <a:rPr lang="en-US" sz="2400" dirty="0">
                <a:latin typeface="+mn-lt"/>
                <a:cs typeface="Narkisim" panose="020E0502050101010101" pitchFamily="34" charset="-79"/>
              </a:rPr>
            </a:br>
            <a:r>
              <a:rPr lang="en-US" sz="2400" dirty="0">
                <a:latin typeface="+mn-lt"/>
                <a:cs typeface="Narkisim" panose="020E0502050101010101" pitchFamily="34" charset="-79"/>
              </a:rPr>
              <a:t>247 enrolled </a:t>
            </a:r>
            <a:br>
              <a:rPr lang="en-US" sz="2800" dirty="0">
                <a:latin typeface="+mn-lt"/>
                <a:cs typeface="Narkisim" panose="020E0502050101010101" pitchFamily="34" charset="-79"/>
              </a:rPr>
            </a:br>
            <a:r>
              <a:rPr lang="en-US" sz="2800" dirty="0">
                <a:latin typeface="+mn-lt"/>
                <a:cs typeface="Narkisim" panose="020E0502050101010101" pitchFamily="34" charset="-79"/>
              </a:rPr>
              <a:t> </a:t>
            </a:r>
          </a:p>
        </p:txBody>
      </p:sp>
      <p:sp>
        <p:nvSpPr>
          <p:cNvPr id="3" name="Slide Number Placeholder 2"/>
          <p:cNvSpPr>
            <a:spLocks noGrp="1"/>
          </p:cNvSpPr>
          <p:nvPr>
            <p:ph type="sldNum" idx="12"/>
          </p:nvPr>
        </p:nvSpPr>
        <p:spPr/>
        <p:txBody>
          <a:bodyPr/>
          <a:lstStyle/>
          <a:p>
            <a:fld id="{00000000-1234-1234-1234-123412341234}" type="slidenum">
              <a:rPr lang="en" smtClean="0"/>
              <a:pPr/>
              <a:t>17</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3905765429"/>
              </p:ext>
            </p:extLst>
          </p:nvPr>
        </p:nvGraphicFramePr>
        <p:xfrm>
          <a:off x="6597748" y="1930624"/>
          <a:ext cx="4709685" cy="3394772"/>
        </p:xfrm>
        <a:graphic>
          <a:graphicData uri="http://schemas.openxmlformats.org/drawingml/2006/table">
            <a:tbl>
              <a:tblPr>
                <a:tableStyleId>{93296810-A885-4BE3-A3E7-6D5BEEA58F35}</a:tableStyleId>
              </a:tblPr>
              <a:tblGrid>
                <a:gridCol w="3340710">
                  <a:extLst>
                    <a:ext uri="{9D8B030D-6E8A-4147-A177-3AD203B41FA5}">
                      <a16:colId xmlns:a16="http://schemas.microsoft.com/office/drawing/2014/main" val="20000"/>
                    </a:ext>
                  </a:extLst>
                </a:gridCol>
                <a:gridCol w="1368975">
                  <a:extLst>
                    <a:ext uri="{9D8B030D-6E8A-4147-A177-3AD203B41FA5}">
                      <a16:colId xmlns:a16="http://schemas.microsoft.com/office/drawing/2014/main" val="20001"/>
                    </a:ext>
                  </a:extLst>
                </a:gridCol>
              </a:tblGrid>
              <a:tr h="483712">
                <a:tc gridSpan="2">
                  <a:txBody>
                    <a:bodyPr/>
                    <a:lstStyle/>
                    <a:p>
                      <a:pPr algn="ctr" fontAlgn="b"/>
                      <a:r>
                        <a:rPr lang="en-US" sz="2400" u="none" strike="noStrike" dirty="0">
                          <a:effectLst/>
                        </a:rPr>
                        <a:t>2019 </a:t>
                      </a:r>
                      <a:endParaRPr lang="en-US" sz="2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0000"/>
                  </a:ext>
                </a:extLst>
              </a:tr>
              <a:tr h="596150">
                <a:tc>
                  <a:txBody>
                    <a:bodyPr/>
                    <a:lstStyle/>
                    <a:p>
                      <a:pPr algn="ctr" fontAlgn="ctr"/>
                      <a:r>
                        <a:rPr lang="en-US" sz="1800" u="none" strike="noStrike" dirty="0">
                          <a:effectLst/>
                        </a:rPr>
                        <a:t>Program name</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800" u="none" strike="noStrike">
                          <a:effectLst/>
                        </a:rPr>
                        <a:t>No. of Participants</a:t>
                      </a:r>
                      <a:endParaRPr lang="en-US" sz="1800" b="1"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1"/>
                  </a:ext>
                </a:extLst>
              </a:tr>
              <a:tr h="462982">
                <a:tc>
                  <a:txBody>
                    <a:bodyPr/>
                    <a:lstStyle/>
                    <a:p>
                      <a:pPr algn="l" fontAlgn="b"/>
                      <a:r>
                        <a:rPr lang="en-US" sz="1800" u="none" strike="noStrike" dirty="0">
                          <a:effectLst/>
                        </a:rPr>
                        <a:t>Public Procurement</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63</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462982">
                <a:tc>
                  <a:txBody>
                    <a:bodyPr/>
                    <a:lstStyle/>
                    <a:p>
                      <a:pPr algn="l" fontAlgn="b"/>
                      <a:r>
                        <a:rPr lang="en-US" sz="1800" u="none" strike="noStrike" dirty="0">
                          <a:effectLst/>
                        </a:rPr>
                        <a:t>Financial Management</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11</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462982">
                <a:tc>
                  <a:txBody>
                    <a:bodyPr/>
                    <a:lstStyle/>
                    <a:p>
                      <a:pPr algn="l" fontAlgn="b"/>
                      <a:r>
                        <a:rPr lang="en-US" sz="1800" u="none" strike="noStrike" dirty="0">
                          <a:effectLst/>
                        </a:rPr>
                        <a:t>Public Procurement (Online)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239</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462982">
                <a:tc>
                  <a:txBody>
                    <a:bodyPr/>
                    <a:lstStyle/>
                    <a:p>
                      <a:pPr algn="l" fontAlgn="b"/>
                      <a:r>
                        <a:rPr lang="en-US" sz="1800" u="none" strike="noStrike" dirty="0">
                          <a:effectLst/>
                        </a:rPr>
                        <a:t>Bid evaluation and procurement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462982">
                <a:tc>
                  <a:txBody>
                    <a:bodyPr/>
                    <a:lstStyle/>
                    <a:p>
                      <a:pPr algn="l" fontAlgn="b"/>
                      <a:r>
                        <a:rPr lang="en-US" sz="2400" b="1" u="none" strike="noStrike" dirty="0">
                          <a:solidFill>
                            <a:schemeClr val="accent3">
                              <a:lumMod val="50000"/>
                            </a:schemeClr>
                          </a:solidFill>
                          <a:effectLst/>
                        </a:rPr>
                        <a:t>Total</a:t>
                      </a:r>
                      <a:endParaRPr lang="en-US" sz="2400" b="1" i="0" u="none" strike="noStrike" dirty="0">
                        <a:solidFill>
                          <a:schemeClr val="accent3">
                            <a:lumMod val="50000"/>
                          </a:schemeClr>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solidFill>
                            <a:schemeClr val="accent3">
                              <a:lumMod val="50000"/>
                            </a:schemeClr>
                          </a:solidFill>
                          <a:effectLst/>
                        </a:rPr>
                        <a:t>338</a:t>
                      </a:r>
                      <a:endParaRPr lang="en-US" sz="2000" b="1" i="0" u="none" strike="noStrike" dirty="0">
                        <a:solidFill>
                          <a:schemeClr val="accent3">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
        <p:nvSpPr>
          <p:cNvPr id="6" name="Title 1"/>
          <p:cNvSpPr txBox="1">
            <a:spLocks/>
          </p:cNvSpPr>
          <p:nvPr/>
        </p:nvSpPr>
        <p:spPr>
          <a:xfrm>
            <a:off x="883302" y="712518"/>
            <a:ext cx="11155731" cy="712519"/>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marR="0" lvl="1"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2pPr>
            <a:lvl3pPr marR="0" lvl="2"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3pPr>
            <a:lvl4pPr marR="0" lvl="3"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4pPr>
            <a:lvl5pPr marR="0" lvl="4"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5pPr>
            <a:lvl6pPr marR="0" lvl="5"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6pPr>
            <a:lvl7pPr marR="0" lvl="6"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7pPr>
            <a:lvl8pPr marR="0" lvl="7"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8pPr>
            <a:lvl9pPr marR="0" lvl="8"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9pPr>
          </a:lstStyle>
          <a:p>
            <a:r>
              <a:rPr lang="en-US" sz="2400" dirty="0">
                <a:solidFill>
                  <a:schemeClr val="accent3">
                    <a:lumMod val="50000"/>
                  </a:schemeClr>
                </a:solidFill>
                <a:latin typeface="+mn-lt"/>
                <a:cs typeface="Narkisim" panose="020E0502050101010101" pitchFamily="34" charset="-79"/>
              </a:rPr>
              <a:t>STATISTICS OF PROCUMENT RELATED TRAINING PROGRAMS CONDUCTED AT CSTI (2017 – 2019)</a:t>
            </a:r>
            <a:endParaRPr lang="en-US" sz="2800" dirty="0">
              <a:solidFill>
                <a:schemeClr val="accent3">
                  <a:lumMod val="50000"/>
                </a:schemeClr>
              </a:solidFill>
              <a:latin typeface="+mn-lt"/>
              <a:cs typeface="Narkisim" panose="020E0502050101010101" pitchFamily="34" charset="-79"/>
            </a:endParaRPr>
          </a:p>
        </p:txBody>
      </p:sp>
      <p:sp>
        <p:nvSpPr>
          <p:cNvPr id="7" name="Google Shape;259;p29">
            <a:extLst>
              <a:ext uri="{FF2B5EF4-FFF2-40B4-BE49-F238E27FC236}">
                <a16:creationId xmlns:a16="http://schemas.microsoft.com/office/drawing/2014/main" id="{7EE2266E-DB11-4F36-B6D4-B7CDB34E4AB7}"/>
              </a:ext>
            </a:extLst>
          </p:cNvPr>
          <p:cNvSpPr txBox="1">
            <a:spLocks/>
          </p:cNvSpPr>
          <p:nvPr/>
        </p:nvSpPr>
        <p:spPr>
          <a:xfrm>
            <a:off x="3432518" y="2544916"/>
            <a:ext cx="2663482" cy="23647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marR="0" lvl="1"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2pPr>
            <a:lvl3pPr marR="0" lvl="2"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3pPr>
            <a:lvl4pPr marR="0" lvl="3"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4pPr>
            <a:lvl5pPr marR="0" lvl="4"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5pPr>
            <a:lvl6pPr marR="0" lvl="5"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6pPr>
            <a:lvl7pPr marR="0" lvl="6"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7pPr>
            <a:lvl8pPr marR="0" lvl="7"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8pPr>
            <a:lvl9pPr marR="0" lvl="8"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9pPr>
          </a:lstStyle>
          <a:p>
            <a:r>
              <a:rPr lang="en-US" sz="2800" dirty="0">
                <a:solidFill>
                  <a:schemeClr val="tx2">
                    <a:lumMod val="50000"/>
                  </a:schemeClr>
                </a:solidFill>
              </a:rPr>
              <a:t>2018</a:t>
            </a:r>
          </a:p>
          <a:p>
            <a:r>
              <a:rPr lang="en-US" sz="2000" dirty="0">
                <a:solidFill>
                  <a:schemeClr val="tx2">
                    <a:lumMod val="50000"/>
                  </a:schemeClr>
                </a:solidFill>
              </a:rPr>
              <a:t>In addition to online programs, there were few programs on public procurements.</a:t>
            </a:r>
          </a:p>
          <a:p>
            <a:r>
              <a:rPr lang="en-US" sz="2000" dirty="0">
                <a:solidFill>
                  <a:schemeClr val="tx2">
                    <a:lumMod val="50000"/>
                  </a:schemeClr>
                </a:solidFill>
              </a:rPr>
              <a:t>139 trained</a:t>
            </a:r>
          </a:p>
          <a:p>
            <a:r>
              <a:rPr lang="en-US" sz="2000" dirty="0">
                <a:solidFill>
                  <a:schemeClr val="tx2">
                    <a:lumMod val="50000"/>
                  </a:schemeClr>
                </a:solidFill>
              </a:rPr>
              <a:t> </a:t>
            </a:r>
          </a:p>
        </p:txBody>
      </p:sp>
    </p:spTree>
    <p:extLst>
      <p:ext uri="{BB962C8B-B14F-4D97-AF65-F5344CB8AC3E}">
        <p14:creationId xmlns:p14="http://schemas.microsoft.com/office/powerpoint/2010/main" val="358238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86D0BD-FF78-42C5-A175-83C4391931FA}"/>
              </a:ext>
            </a:extLst>
          </p:cNvPr>
          <p:cNvSpPr>
            <a:spLocks noGrp="1"/>
          </p:cNvSpPr>
          <p:nvPr>
            <p:ph type="sldNum" idx="12"/>
          </p:nvPr>
        </p:nvSpPr>
        <p:spPr/>
        <p:txBody>
          <a:bodyPr/>
          <a:lstStyle/>
          <a:p>
            <a:fld id="{00000000-1234-1234-1234-123412341234}" type="slidenum">
              <a:rPr lang="en" smtClean="0"/>
              <a:pPr/>
              <a:t>18</a:t>
            </a:fld>
            <a:endParaRPr lang="en"/>
          </a:p>
        </p:txBody>
      </p:sp>
      <p:sp>
        <p:nvSpPr>
          <p:cNvPr id="6" name="Title 5">
            <a:extLst>
              <a:ext uri="{FF2B5EF4-FFF2-40B4-BE49-F238E27FC236}">
                <a16:creationId xmlns:a16="http://schemas.microsoft.com/office/drawing/2014/main" id="{7FAE2572-57DC-4238-9377-2557472CB753}"/>
              </a:ext>
            </a:extLst>
          </p:cNvPr>
          <p:cNvSpPr>
            <a:spLocks noGrp="1"/>
          </p:cNvSpPr>
          <p:nvPr>
            <p:ph type="title"/>
          </p:nvPr>
        </p:nvSpPr>
        <p:spPr>
          <a:xfrm>
            <a:off x="847443" y="119270"/>
            <a:ext cx="10744335" cy="1143000"/>
          </a:xfrm>
        </p:spPr>
        <p:txBody>
          <a:bodyPr/>
          <a:lstStyle/>
          <a:p>
            <a:r>
              <a:rPr lang="en-US" sz="3200" dirty="0"/>
              <a:t>Action Plan on Procurement Professionalization and Capacity building</a:t>
            </a:r>
          </a:p>
        </p:txBody>
      </p:sp>
      <p:graphicFrame>
        <p:nvGraphicFramePr>
          <p:cNvPr id="8" name="Table 7">
            <a:extLst>
              <a:ext uri="{FF2B5EF4-FFF2-40B4-BE49-F238E27FC236}">
                <a16:creationId xmlns:a16="http://schemas.microsoft.com/office/drawing/2014/main" id="{8CC8D124-2F04-4BF8-A151-53400DBFE7E0}"/>
              </a:ext>
            </a:extLst>
          </p:cNvPr>
          <p:cNvGraphicFramePr>
            <a:graphicFrameLocks noGrp="1"/>
          </p:cNvGraphicFramePr>
          <p:nvPr>
            <p:extLst>
              <p:ext uri="{D42A27DB-BD31-4B8C-83A1-F6EECF244321}">
                <p14:modId xmlns:p14="http://schemas.microsoft.com/office/powerpoint/2010/main" val="3590917586"/>
              </p:ext>
            </p:extLst>
          </p:nvPr>
        </p:nvGraphicFramePr>
        <p:xfrm>
          <a:off x="916856" y="894025"/>
          <a:ext cx="10427701" cy="5233757"/>
        </p:xfrm>
        <a:graphic>
          <a:graphicData uri="http://schemas.openxmlformats.org/drawingml/2006/table">
            <a:tbl>
              <a:tblPr/>
              <a:tblGrid>
                <a:gridCol w="2823220">
                  <a:extLst>
                    <a:ext uri="{9D8B030D-6E8A-4147-A177-3AD203B41FA5}">
                      <a16:colId xmlns:a16="http://schemas.microsoft.com/office/drawing/2014/main" val="2161820558"/>
                    </a:ext>
                  </a:extLst>
                </a:gridCol>
                <a:gridCol w="2534828">
                  <a:extLst>
                    <a:ext uri="{9D8B030D-6E8A-4147-A177-3AD203B41FA5}">
                      <a16:colId xmlns:a16="http://schemas.microsoft.com/office/drawing/2014/main" val="1853891986"/>
                    </a:ext>
                  </a:extLst>
                </a:gridCol>
                <a:gridCol w="2489291">
                  <a:extLst>
                    <a:ext uri="{9D8B030D-6E8A-4147-A177-3AD203B41FA5}">
                      <a16:colId xmlns:a16="http://schemas.microsoft.com/office/drawing/2014/main" val="344129308"/>
                    </a:ext>
                  </a:extLst>
                </a:gridCol>
                <a:gridCol w="2580362">
                  <a:extLst>
                    <a:ext uri="{9D8B030D-6E8A-4147-A177-3AD203B41FA5}">
                      <a16:colId xmlns:a16="http://schemas.microsoft.com/office/drawing/2014/main" val="1514700962"/>
                    </a:ext>
                  </a:extLst>
                </a:gridCol>
              </a:tblGrid>
              <a:tr h="747493">
                <a:tc>
                  <a:txBody>
                    <a:bodyPr/>
                    <a:lstStyle/>
                    <a:p>
                      <a:pPr algn="ctr" fontAlgn="b"/>
                      <a:r>
                        <a:rPr lang="en-US" sz="2600" b="0" i="0" u="none" strike="noStrike" dirty="0">
                          <a:solidFill>
                            <a:srgbClr val="000000"/>
                          </a:solidFill>
                          <a:effectLst/>
                          <a:latin typeface="Calibri" panose="020F0502020204030204" pitchFamily="34" charset="0"/>
                        </a:rPr>
                        <a:t>Q1 </a:t>
                      </a:r>
                    </a:p>
                  </a:txBody>
                  <a:tcPr marL="9407" marR="9407" marT="94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600" b="0" i="0" u="none" strike="noStrike">
                          <a:solidFill>
                            <a:srgbClr val="000000"/>
                          </a:solidFill>
                          <a:effectLst/>
                          <a:latin typeface="Calibri" panose="020F0502020204030204" pitchFamily="34" charset="0"/>
                        </a:rPr>
                        <a:t>Q2 </a:t>
                      </a:r>
                    </a:p>
                  </a:txBody>
                  <a:tcPr marL="9407" marR="9407" marT="94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600" b="0" i="0" u="none" strike="noStrike">
                          <a:solidFill>
                            <a:srgbClr val="000000"/>
                          </a:solidFill>
                          <a:effectLst/>
                          <a:latin typeface="Calibri" panose="020F0502020204030204" pitchFamily="34" charset="0"/>
                        </a:rPr>
                        <a:t>Q3</a:t>
                      </a:r>
                    </a:p>
                  </a:txBody>
                  <a:tcPr marL="9407" marR="9407" marT="94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600" b="0" i="0" u="none" strike="noStrike">
                          <a:solidFill>
                            <a:srgbClr val="000000"/>
                          </a:solidFill>
                          <a:effectLst/>
                          <a:latin typeface="Calibri" panose="020F0502020204030204" pitchFamily="34" charset="0"/>
                        </a:rPr>
                        <a:t>Q4</a:t>
                      </a:r>
                    </a:p>
                  </a:txBody>
                  <a:tcPr marL="9407" marR="9407" marT="940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718572"/>
                  </a:ext>
                </a:extLst>
              </a:tr>
              <a:tr h="830050">
                <a:tc gridSpan="4">
                  <a:txBody>
                    <a:bodyPr/>
                    <a:lstStyle/>
                    <a:p>
                      <a:pPr algn="ctr" fontAlgn="ctr"/>
                      <a:r>
                        <a:rPr lang="en-US" sz="2400" b="0" i="0" u="none" strike="noStrike" dirty="0">
                          <a:solidFill>
                            <a:srgbClr val="000000"/>
                          </a:solidFill>
                          <a:effectLst/>
                          <a:latin typeface="Calibri" panose="020F0502020204030204" pitchFamily="34" charset="0"/>
                        </a:rPr>
                        <a:t>Short term training programs on Public procurement based on TNA (training completion certificate)</a:t>
                      </a:r>
                    </a:p>
                  </a:txBody>
                  <a:tcPr marL="9407" marR="9407" marT="9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4197097"/>
                  </a:ext>
                </a:extLst>
              </a:tr>
              <a:tr h="796242">
                <a:tc gridSpan="2">
                  <a:txBody>
                    <a:bodyPr/>
                    <a:lstStyle/>
                    <a:p>
                      <a:pPr algn="ctr" fontAlgn="ctr"/>
                      <a:r>
                        <a:rPr lang="en-US" sz="2400" b="0" i="0" u="none" strike="noStrike" dirty="0">
                          <a:solidFill>
                            <a:srgbClr val="000000"/>
                          </a:solidFill>
                          <a:effectLst/>
                          <a:latin typeface="Calibri" panose="020F0502020204030204" pitchFamily="34" charset="0"/>
                        </a:rPr>
                        <a:t>Virtual session on Public procurement  for Atoll staff </a:t>
                      </a:r>
                    </a:p>
                  </a:txBody>
                  <a:tcPr marL="9407" marR="9407" marT="9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07" marR="9407" marT="940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07" marR="9407" marT="940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325186"/>
                  </a:ext>
                </a:extLst>
              </a:tr>
              <a:tr h="1576235">
                <a:tc>
                  <a:txBody>
                    <a:bodyPr/>
                    <a:lstStyle/>
                    <a:p>
                      <a:pPr algn="l" fontAlgn="ctr"/>
                      <a:r>
                        <a:rPr lang="en-US" sz="2400" b="0" i="0" u="none" strike="noStrike" dirty="0">
                          <a:solidFill>
                            <a:srgbClr val="000000"/>
                          </a:solidFill>
                          <a:effectLst/>
                          <a:latin typeface="Calibri" panose="020F0502020204030204" pitchFamily="34" charset="0"/>
                        </a:rPr>
                        <a:t>Module development - </a:t>
                      </a:r>
                      <a:r>
                        <a:rPr lang="en-US" sz="2400" b="0" i="0" u="none" strike="noStrike" dirty="0" err="1">
                          <a:solidFill>
                            <a:srgbClr val="000000"/>
                          </a:solidFill>
                          <a:effectLst/>
                          <a:latin typeface="Calibri" panose="020F0502020204030204" pitchFamily="34" charset="0"/>
                        </a:rPr>
                        <a:t>customised</a:t>
                      </a:r>
                      <a:r>
                        <a:rPr lang="en-US" sz="2400" b="0" i="0" u="none" strike="noStrike" dirty="0">
                          <a:solidFill>
                            <a:srgbClr val="000000"/>
                          </a:solidFill>
                          <a:effectLst/>
                          <a:latin typeface="Calibri" panose="020F0502020204030204" pitchFamily="34" charset="0"/>
                        </a:rPr>
                        <a:t> training program for Atolls</a:t>
                      </a:r>
                    </a:p>
                  </a:txBody>
                  <a:tcPr marL="9407" marR="9407" marT="9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gridSpan="3">
                  <a:txBody>
                    <a:bodyPr/>
                    <a:lstStyle/>
                    <a:p>
                      <a:pPr algn="ctr" fontAlgn="ctr"/>
                      <a:r>
                        <a:rPr lang="en-US" sz="2400" b="0" i="0" u="none" strike="noStrike" dirty="0">
                          <a:solidFill>
                            <a:srgbClr val="000000"/>
                          </a:solidFill>
                          <a:effectLst/>
                          <a:latin typeface="Calibri" panose="020F0502020204030204" pitchFamily="34" charset="0"/>
                        </a:rPr>
                        <a:t>Delivering </a:t>
                      </a:r>
                      <a:r>
                        <a:rPr lang="en-US" sz="2400" b="0" i="0" u="none" strike="noStrike" dirty="0" err="1">
                          <a:solidFill>
                            <a:srgbClr val="000000"/>
                          </a:solidFill>
                          <a:effectLst/>
                          <a:latin typeface="Calibri" panose="020F0502020204030204" pitchFamily="34" charset="0"/>
                        </a:rPr>
                        <a:t>customised</a:t>
                      </a:r>
                      <a:r>
                        <a:rPr lang="en-US" sz="2400" b="0" i="0" u="none" strike="noStrike" dirty="0">
                          <a:solidFill>
                            <a:srgbClr val="000000"/>
                          </a:solidFill>
                          <a:effectLst/>
                          <a:latin typeface="Calibri" panose="020F0502020204030204" pitchFamily="34" charset="0"/>
                        </a:rPr>
                        <a:t> training program to all the procurement and financial executives in atolls </a:t>
                      </a:r>
                    </a:p>
                  </a:txBody>
                  <a:tcPr marL="9407" marR="9407" marT="9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115347"/>
                  </a:ext>
                </a:extLst>
              </a:tr>
              <a:tr h="1283737">
                <a:tc gridSpan="2">
                  <a:txBody>
                    <a:bodyPr/>
                    <a:lstStyle/>
                    <a:p>
                      <a:pPr algn="ctr" fontAlgn="ctr"/>
                      <a:r>
                        <a:rPr lang="en-US" sz="2400" b="0" i="0" u="none" strike="noStrike" dirty="0">
                          <a:solidFill>
                            <a:srgbClr val="000000"/>
                          </a:solidFill>
                          <a:effectLst/>
                          <a:latin typeface="Calibri" panose="020F0502020204030204" pitchFamily="34" charset="0"/>
                        </a:rPr>
                        <a:t>Developing C111 in Public procurement program (professionalization )</a:t>
                      </a:r>
                    </a:p>
                  </a:txBody>
                  <a:tcPr marL="9407" marR="9407" marT="9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a:txBody>
                    <a:bodyPr/>
                    <a:lstStyle/>
                    <a:p>
                      <a:pPr algn="ctr" fontAlgn="ctr"/>
                      <a:r>
                        <a:rPr lang="en-US" sz="2400" b="0" i="0" u="none" strike="noStrike" dirty="0">
                          <a:solidFill>
                            <a:srgbClr val="000000"/>
                          </a:solidFill>
                          <a:effectLst/>
                          <a:latin typeface="Calibri" panose="020F0502020204030204" pitchFamily="34" charset="0"/>
                        </a:rPr>
                        <a:t>MQA process to accredit the program</a:t>
                      </a:r>
                    </a:p>
                  </a:txBody>
                  <a:tcPr marL="9407" marR="9407" marT="9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2400" b="0" i="0" u="none" strike="noStrike" dirty="0">
                          <a:solidFill>
                            <a:srgbClr val="000000"/>
                          </a:solidFill>
                          <a:effectLst/>
                          <a:latin typeface="Calibri" panose="020F0502020204030204" pitchFamily="34" charset="0"/>
                        </a:rPr>
                        <a:t>Start the program in collaboration with Finance Institute</a:t>
                      </a:r>
                    </a:p>
                  </a:txBody>
                  <a:tcPr marL="9407" marR="9407" marT="94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99615112"/>
                  </a:ext>
                </a:extLst>
              </a:tr>
            </a:tbl>
          </a:graphicData>
        </a:graphic>
      </p:graphicFrame>
    </p:spTree>
    <p:extLst>
      <p:ext uri="{BB962C8B-B14F-4D97-AF65-F5344CB8AC3E}">
        <p14:creationId xmlns:p14="http://schemas.microsoft.com/office/powerpoint/2010/main" val="4034601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3612"/>
            <a:ext cx="7357542" cy="5463194"/>
          </a:xfrm>
          <a:prstGeom prst="rect">
            <a:avLst/>
          </a:prstGeom>
        </p:spPr>
      </p:pic>
      <p:sp>
        <p:nvSpPr>
          <p:cNvPr id="2" name="Title 1"/>
          <p:cNvSpPr>
            <a:spLocks noGrp="1"/>
          </p:cNvSpPr>
          <p:nvPr>
            <p:ph type="title"/>
          </p:nvPr>
        </p:nvSpPr>
        <p:spPr>
          <a:xfrm>
            <a:off x="3748453" y="2862072"/>
            <a:ext cx="8229600" cy="1252728"/>
          </a:xfrm>
          <a:solidFill>
            <a:schemeClr val="accent5">
              <a:lumMod val="60000"/>
              <a:lumOff val="40000"/>
            </a:schemeClr>
          </a:solidFill>
          <a:ln>
            <a:solidFill>
              <a:schemeClr val="accent2"/>
            </a:solidFill>
          </a:ln>
          <a:effectLst>
            <a:softEdge rad="127000"/>
          </a:effectLst>
        </p:spPr>
        <p:txBody>
          <a:bodyPr spcFirstLastPara="1" vert="horz" wrap="none" lIns="91440" tIns="45720" rIns="91440" bIns="45720" rtlCol="0" anchor="ctr" anchorCtr="0">
            <a:noAutofit/>
          </a:bodyPr>
          <a:lstStyle/>
          <a:p>
            <a:r>
              <a:rPr lang="en-US" sz="4000" b="1" spc="300" dirty="0">
                <a:solidFill>
                  <a:schemeClr val="accent2">
                    <a:lumMod val="50000"/>
                  </a:schemeClr>
                </a:solidFill>
                <a:latin typeface="Tw Cen MT Condensed Extra Bold" panose="020B0803020202020204" pitchFamily="34" charset="0"/>
              </a:rPr>
              <a:t> Thank You</a:t>
            </a:r>
          </a:p>
        </p:txBody>
      </p:sp>
      <p:sp>
        <p:nvSpPr>
          <p:cNvPr id="6" name="Subtitle 5"/>
          <p:cNvSpPr>
            <a:spLocks noGrp="1"/>
          </p:cNvSpPr>
          <p:nvPr>
            <p:ph type="subTitle" idx="4294967295"/>
          </p:nvPr>
        </p:nvSpPr>
        <p:spPr>
          <a:xfrm>
            <a:off x="1524000" y="1219200"/>
            <a:ext cx="8991600" cy="5791200"/>
          </a:xfrm>
        </p:spPr>
        <p:txBody>
          <a:bodyPr>
            <a:normAutofit/>
          </a:bodyPr>
          <a:lstStyle/>
          <a:p>
            <a:pPr lvl="1" algn="l">
              <a:lnSpc>
                <a:spcPct val="150000"/>
              </a:lnSpc>
              <a:buClr>
                <a:schemeClr val="tx2"/>
              </a:buClr>
            </a:pPr>
            <a:endParaRPr lang="en-US" sz="2100" b="1" dirty="0">
              <a:solidFill>
                <a:schemeClr val="accent2">
                  <a:lumMod val="50000"/>
                </a:schemeClr>
              </a:solidFill>
              <a:latin typeface="Calibri"/>
              <a:ea typeface="Calibri"/>
              <a:cs typeface="Arial"/>
            </a:endParaRPr>
          </a:p>
          <a:p>
            <a:pPr lvl="1" algn="l">
              <a:lnSpc>
                <a:spcPct val="150000"/>
              </a:lnSpc>
              <a:buClr>
                <a:schemeClr val="tx2"/>
              </a:buClr>
            </a:pPr>
            <a:endParaRPr lang="en-US" sz="2100" b="1" dirty="0">
              <a:solidFill>
                <a:schemeClr val="accent2">
                  <a:lumMod val="50000"/>
                </a:schemeClr>
              </a:solidFill>
              <a:latin typeface="Calibri"/>
              <a:ea typeface="Calibri"/>
              <a:cs typeface="Arial"/>
            </a:endParaRPr>
          </a:p>
          <a:p>
            <a:pPr lvl="3" indent="-457200">
              <a:lnSpc>
                <a:spcPct val="150000"/>
              </a:lnSpc>
              <a:buClr>
                <a:schemeClr val="tx2"/>
              </a:buClr>
              <a:buFont typeface="+mj-lt"/>
              <a:buAutoNum type="arabicPeriod"/>
            </a:pPr>
            <a:endParaRPr lang="en-US" b="1" dirty="0">
              <a:solidFill>
                <a:schemeClr val="accent2">
                  <a:lumMod val="50000"/>
                </a:schemeClr>
              </a:solidFill>
              <a:latin typeface="Calibri"/>
              <a:ea typeface="Calibri"/>
              <a:cs typeface="Arial"/>
            </a:endParaRPr>
          </a:p>
          <a:p>
            <a:pPr lvl="1" indent="-457200">
              <a:lnSpc>
                <a:spcPct val="150000"/>
              </a:lnSpc>
              <a:buClr>
                <a:schemeClr val="tx2"/>
              </a:buClr>
              <a:buFont typeface="+mj-lt"/>
              <a:buAutoNum type="arabicPeriod"/>
            </a:pPr>
            <a:endParaRPr lang="en-US" sz="2100" b="1" dirty="0">
              <a:solidFill>
                <a:schemeClr val="accent2">
                  <a:lumMod val="50000"/>
                </a:schemeClr>
              </a:solidFill>
              <a:latin typeface="Calibri"/>
              <a:ea typeface="Calibri"/>
              <a:cs typeface="Arial"/>
            </a:endParaRPr>
          </a:p>
          <a:p>
            <a:pPr lvl="1" indent="-457200">
              <a:lnSpc>
                <a:spcPct val="160000"/>
              </a:lnSpc>
              <a:buClr>
                <a:schemeClr val="tx2"/>
              </a:buClr>
              <a:buFont typeface="+mj-lt"/>
              <a:buAutoNum type="arabicPeriod"/>
            </a:pPr>
            <a:endParaRPr lang="en-US" sz="2100" b="1" dirty="0">
              <a:solidFill>
                <a:schemeClr val="accent2">
                  <a:lumMod val="50000"/>
                </a:schemeClr>
              </a:solidFill>
              <a:latin typeface="Calibri"/>
              <a:ea typeface="Calibri"/>
              <a:cs typeface="Arial"/>
            </a:endParaRPr>
          </a:p>
          <a:p>
            <a:pPr lvl="1" indent="-457200">
              <a:lnSpc>
                <a:spcPct val="150000"/>
              </a:lnSpc>
              <a:buClr>
                <a:schemeClr val="tx2"/>
              </a:buClr>
              <a:buFont typeface="+mj-lt"/>
              <a:buAutoNum type="arabicPeriod"/>
            </a:pPr>
            <a:endParaRPr lang="en-US" sz="2100" b="1" dirty="0">
              <a:solidFill>
                <a:schemeClr val="accent2">
                  <a:lumMod val="50000"/>
                </a:schemeClr>
              </a:solidFill>
              <a:latin typeface="Calibri"/>
              <a:ea typeface="Calibri"/>
              <a:cs typeface="Arial"/>
            </a:endParaRPr>
          </a:p>
          <a:p>
            <a:pPr lvl="1" indent="-457200">
              <a:lnSpc>
                <a:spcPct val="150000"/>
              </a:lnSpc>
              <a:buClr>
                <a:schemeClr val="tx2"/>
              </a:buClr>
              <a:buFont typeface="+mj-lt"/>
              <a:buAutoNum type="arabicPeriod"/>
            </a:pPr>
            <a:endParaRPr lang="en-US" sz="2100" b="1" dirty="0">
              <a:solidFill>
                <a:schemeClr val="accent2">
                  <a:lumMod val="50000"/>
                </a:schemeClr>
              </a:solidFill>
              <a:latin typeface="Calibri"/>
              <a:ea typeface="Calibri"/>
              <a:cs typeface="Arial"/>
            </a:endParaRPr>
          </a:p>
          <a:p>
            <a:pPr lvl="1" indent="-457200">
              <a:buClr>
                <a:schemeClr val="tx2">
                  <a:lumMod val="75000"/>
                </a:schemeClr>
              </a:buClr>
              <a:buFont typeface="+mj-lt"/>
              <a:buAutoNum type="arabicPeriod" startAt="5"/>
            </a:pPr>
            <a:endParaRPr lang="en-US" sz="2100" b="1" dirty="0">
              <a:solidFill>
                <a:schemeClr val="accent2">
                  <a:lumMod val="50000"/>
                </a:schemeClr>
              </a:solidFill>
              <a:latin typeface="Calibri"/>
              <a:ea typeface="Calibri"/>
              <a:cs typeface="Arial"/>
            </a:endParaRPr>
          </a:p>
          <a:p>
            <a:pPr lvl="1">
              <a:buClr>
                <a:schemeClr val="tx2">
                  <a:lumMod val="75000"/>
                </a:schemeClr>
              </a:buClr>
            </a:pPr>
            <a:endParaRPr lang="en-US" sz="2100" b="1" dirty="0">
              <a:solidFill>
                <a:schemeClr val="accent2">
                  <a:lumMod val="50000"/>
                </a:schemeClr>
              </a:solidFill>
              <a:latin typeface="Calibri"/>
              <a:ea typeface="Calibri"/>
              <a:cs typeface="Arial"/>
            </a:endParaRPr>
          </a:p>
        </p:txBody>
      </p:sp>
    </p:spTree>
    <p:extLst>
      <p:ext uri="{BB962C8B-B14F-4D97-AF65-F5344CB8AC3E}">
        <p14:creationId xmlns:p14="http://schemas.microsoft.com/office/powerpoint/2010/main" val="15288414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76400" y="1600200"/>
            <a:ext cx="8534400" cy="4478240"/>
          </a:xfrm>
        </p:spPr>
        <p:txBody>
          <a:bodyPr>
            <a:normAutofit fontScale="92500" lnSpcReduction="20000"/>
          </a:bodyPr>
          <a:lstStyle/>
          <a:p>
            <a:r>
              <a:rPr lang="en-US" sz="3200" dirty="0">
                <a:solidFill>
                  <a:schemeClr val="bg2">
                    <a:lumMod val="10000"/>
                  </a:schemeClr>
                </a:solidFill>
              </a:rPr>
              <a:t>Introduction and quick facts –Maldives</a:t>
            </a:r>
          </a:p>
          <a:p>
            <a:r>
              <a:rPr lang="en-US" sz="3200" dirty="0">
                <a:solidFill>
                  <a:schemeClr val="bg2">
                    <a:lumMod val="10000"/>
                  </a:schemeClr>
                </a:solidFill>
              </a:rPr>
              <a:t>Legislative and institutional framework </a:t>
            </a:r>
          </a:p>
          <a:p>
            <a:r>
              <a:rPr lang="en-US" sz="3200" dirty="0">
                <a:solidFill>
                  <a:schemeClr val="bg2">
                    <a:lumMod val="10000"/>
                  </a:schemeClr>
                </a:solidFill>
              </a:rPr>
              <a:t>Current practices on procurement </a:t>
            </a:r>
          </a:p>
          <a:p>
            <a:r>
              <a:rPr lang="en-US" sz="3200" dirty="0">
                <a:solidFill>
                  <a:schemeClr val="bg2">
                    <a:lumMod val="10000"/>
                  </a:schemeClr>
                </a:solidFill>
              </a:rPr>
              <a:t>e-GP readiness and implementation status</a:t>
            </a:r>
          </a:p>
          <a:p>
            <a:r>
              <a:rPr lang="en-US" sz="3200" dirty="0">
                <a:solidFill>
                  <a:schemeClr val="bg2">
                    <a:lumMod val="10000"/>
                  </a:schemeClr>
                </a:solidFill>
              </a:rPr>
              <a:t>Recent developments in Public Procurements</a:t>
            </a:r>
          </a:p>
          <a:p>
            <a:r>
              <a:rPr lang="en-US" sz="3200" dirty="0">
                <a:solidFill>
                  <a:schemeClr val="bg2">
                    <a:lumMod val="10000"/>
                  </a:schemeClr>
                </a:solidFill>
              </a:rPr>
              <a:t>Contract Management</a:t>
            </a:r>
          </a:p>
          <a:p>
            <a:r>
              <a:rPr lang="en-US" sz="3200" dirty="0">
                <a:solidFill>
                  <a:schemeClr val="bg2">
                    <a:lumMod val="10000"/>
                  </a:schemeClr>
                </a:solidFill>
              </a:rPr>
              <a:t>Public Procurement Professionalization and capacity development</a:t>
            </a:r>
          </a:p>
          <a:p>
            <a:r>
              <a:rPr lang="en-US" sz="3200" dirty="0">
                <a:solidFill>
                  <a:schemeClr val="bg2">
                    <a:lumMod val="10000"/>
                  </a:schemeClr>
                </a:solidFill>
              </a:rPr>
              <a:t>One-year action plan</a:t>
            </a:r>
          </a:p>
          <a:p>
            <a:endParaRPr lang="en-US" dirty="0"/>
          </a:p>
          <a:p>
            <a:endParaRPr lang="en-US" dirty="0"/>
          </a:p>
        </p:txBody>
      </p:sp>
      <p:sp>
        <p:nvSpPr>
          <p:cNvPr id="2" name="Title 1"/>
          <p:cNvSpPr>
            <a:spLocks noGrp="1"/>
          </p:cNvSpPr>
          <p:nvPr>
            <p:ph type="title"/>
          </p:nvPr>
        </p:nvSpPr>
        <p:spPr>
          <a:xfrm>
            <a:off x="1828801" y="685800"/>
            <a:ext cx="6276833" cy="814362"/>
          </a:xfrm>
          <a:solidFill>
            <a:schemeClr val="accent5">
              <a:lumMod val="60000"/>
              <a:lumOff val="40000"/>
            </a:schemeClr>
          </a:solidFill>
          <a:ln>
            <a:solidFill>
              <a:schemeClr val="accent2"/>
            </a:solidFill>
          </a:ln>
          <a:effectLst>
            <a:softEdge rad="127000"/>
          </a:effectLst>
        </p:spPr>
        <p:txBody>
          <a:bodyPr wrap="none" anchor="ctr" anchorCtr="0">
            <a:noAutofit/>
          </a:bodyPr>
          <a:lstStyle/>
          <a:p>
            <a:pPr algn="l"/>
            <a:r>
              <a:rPr lang="en-US" b="1" spc="300" dirty="0">
                <a:solidFill>
                  <a:schemeClr val="accent2">
                    <a:lumMod val="50000"/>
                  </a:schemeClr>
                </a:solidFill>
                <a:latin typeface="Tw Cen MT Condensed Extra Bold" panose="020B0803020202020204" pitchFamily="34" charset="0"/>
              </a:rPr>
              <a:t>Key parts of the presentation</a:t>
            </a:r>
          </a:p>
        </p:txBody>
      </p:sp>
    </p:spTree>
    <p:extLst>
      <p:ext uri="{BB962C8B-B14F-4D97-AF65-F5344CB8AC3E}">
        <p14:creationId xmlns:p14="http://schemas.microsoft.com/office/powerpoint/2010/main" val="20682480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514" y="156411"/>
            <a:ext cx="8968310" cy="6019800"/>
          </a:xfrm>
          <a:prstGeom prst="rect">
            <a:avLst/>
          </a:prstGeom>
          <a:ln>
            <a:noFill/>
          </a:ln>
          <a:effectLst>
            <a:softEdge rad="112500"/>
          </a:effectLst>
        </p:spPr>
      </p:pic>
      <p:pic>
        <p:nvPicPr>
          <p:cNvPr id="4" name="Picture 3"/>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890476">
            <a:off x="6993872" y="2789663"/>
            <a:ext cx="3193942" cy="3508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ctrTitle"/>
          </p:nvPr>
        </p:nvSpPr>
        <p:spPr>
          <a:xfrm>
            <a:off x="1676401" y="457200"/>
            <a:ext cx="6104169" cy="838200"/>
          </a:xfrm>
          <a:solidFill>
            <a:schemeClr val="accent5">
              <a:lumMod val="60000"/>
              <a:lumOff val="40000"/>
            </a:schemeClr>
          </a:solidFill>
          <a:ln>
            <a:solidFill>
              <a:schemeClr val="accent2"/>
            </a:solidFill>
          </a:ln>
          <a:effectLst>
            <a:softEdge rad="127000"/>
          </a:effectLst>
        </p:spPr>
        <p:txBody>
          <a:bodyPr wrap="none" anchor="ctr" anchorCtr="0">
            <a:noAutofit/>
          </a:bodyPr>
          <a:lstStyle/>
          <a:p>
            <a:r>
              <a:rPr lang="en-US" sz="3600" b="1" spc="300" dirty="0">
                <a:solidFill>
                  <a:schemeClr val="accent2">
                    <a:lumMod val="50000"/>
                  </a:schemeClr>
                </a:solidFill>
                <a:latin typeface="Tw Cen MT Condensed Extra Bold" panose="020B0803020202020204" pitchFamily="34" charset="0"/>
              </a:rPr>
              <a:t>MALDIVES – Quick Facts</a:t>
            </a:r>
          </a:p>
        </p:txBody>
      </p:sp>
      <p:sp>
        <p:nvSpPr>
          <p:cNvPr id="3" name="Subtitle 2"/>
          <p:cNvSpPr>
            <a:spLocks noGrp="1"/>
          </p:cNvSpPr>
          <p:nvPr>
            <p:ph type="subTitle" idx="1"/>
          </p:nvPr>
        </p:nvSpPr>
        <p:spPr>
          <a:xfrm>
            <a:off x="1905000" y="1295400"/>
            <a:ext cx="6248400" cy="4982714"/>
          </a:xfrm>
        </p:spPr>
        <p:txBody>
          <a:bodyPr>
            <a:normAutofit fontScale="77500" lnSpcReduction="20000"/>
          </a:bodyPr>
          <a:lstStyle/>
          <a:p>
            <a:pPr algn="l">
              <a:lnSpc>
                <a:spcPct val="170000"/>
              </a:lnSpc>
            </a:pPr>
            <a:r>
              <a:rPr lang="en-US" sz="1600" b="1" dirty="0">
                <a:solidFill>
                  <a:schemeClr val="accent1">
                    <a:lumMod val="40000"/>
                    <a:lumOff val="60000"/>
                  </a:schemeClr>
                </a:solidFill>
                <a:latin typeface="Arial Black" panose="020B0A04020102020204" pitchFamily="34" charset="0"/>
              </a:rPr>
              <a:t>Land Area </a:t>
            </a:r>
            <a:r>
              <a:rPr lang="en-US" sz="1600" b="1" dirty="0">
                <a:solidFill>
                  <a:schemeClr val="accent3">
                    <a:lumMod val="40000"/>
                    <a:lumOff val="60000"/>
                  </a:schemeClr>
                </a:solidFill>
                <a:latin typeface="Arial Black" panose="020B0A04020102020204" pitchFamily="34" charset="0"/>
              </a:rPr>
              <a:t>– approximately 300 km</a:t>
            </a:r>
            <a:r>
              <a:rPr lang="en-US" sz="1600" b="1" baseline="30000" dirty="0">
                <a:solidFill>
                  <a:schemeClr val="accent3">
                    <a:lumMod val="40000"/>
                    <a:lumOff val="60000"/>
                  </a:schemeClr>
                </a:solidFill>
                <a:latin typeface="Arial Black" panose="020B0A04020102020204" pitchFamily="34" charset="0"/>
              </a:rPr>
              <a:t>2 </a:t>
            </a:r>
            <a:r>
              <a:rPr lang="en-US" sz="1600" b="1" dirty="0">
                <a:solidFill>
                  <a:schemeClr val="accent3">
                    <a:lumMod val="40000"/>
                    <a:lumOff val="60000"/>
                  </a:schemeClr>
                </a:solidFill>
                <a:latin typeface="Arial Black" panose="020B0A04020102020204" pitchFamily="34" charset="0"/>
              </a:rPr>
              <a:t> (1190 Islands- 185 are inhabited)</a:t>
            </a:r>
          </a:p>
          <a:p>
            <a:pPr algn="l">
              <a:lnSpc>
                <a:spcPct val="170000"/>
              </a:lnSpc>
            </a:pPr>
            <a:r>
              <a:rPr lang="en-US" sz="1600" b="1" dirty="0">
                <a:solidFill>
                  <a:schemeClr val="accent1">
                    <a:lumMod val="40000"/>
                    <a:lumOff val="60000"/>
                  </a:schemeClr>
                </a:solidFill>
                <a:latin typeface="Arial Black" panose="020B0A04020102020204" pitchFamily="34" charset="0"/>
              </a:rPr>
              <a:t>Population </a:t>
            </a:r>
            <a:r>
              <a:rPr lang="en-US" sz="1600" b="1" dirty="0">
                <a:solidFill>
                  <a:schemeClr val="accent3">
                    <a:lumMod val="40000"/>
                    <a:lumOff val="60000"/>
                  </a:schemeClr>
                </a:solidFill>
                <a:latin typeface="Arial Black" panose="020B0A04020102020204" pitchFamily="34" charset="0"/>
              </a:rPr>
              <a:t>– approximately 0.4 million</a:t>
            </a:r>
          </a:p>
          <a:p>
            <a:pPr algn="l">
              <a:lnSpc>
                <a:spcPct val="170000"/>
              </a:lnSpc>
            </a:pPr>
            <a:r>
              <a:rPr lang="en-US" sz="1600" b="1" dirty="0">
                <a:solidFill>
                  <a:schemeClr val="accent1">
                    <a:lumMod val="40000"/>
                    <a:lumOff val="60000"/>
                  </a:schemeClr>
                </a:solidFill>
                <a:latin typeface="Arial Black" panose="020B0A04020102020204" pitchFamily="34" charset="0"/>
              </a:rPr>
              <a:t>Main Industries </a:t>
            </a:r>
            <a:r>
              <a:rPr lang="en-US" sz="1600" b="1" dirty="0">
                <a:solidFill>
                  <a:schemeClr val="accent3">
                    <a:lumMod val="40000"/>
                    <a:lumOff val="60000"/>
                  </a:schemeClr>
                </a:solidFill>
                <a:latin typeface="Arial Black" panose="020B0A04020102020204" pitchFamily="34" charset="0"/>
              </a:rPr>
              <a:t>– Tourism, Fishing, Construction</a:t>
            </a:r>
          </a:p>
          <a:p>
            <a:pPr algn="l">
              <a:lnSpc>
                <a:spcPct val="170000"/>
              </a:lnSpc>
            </a:pPr>
            <a:r>
              <a:rPr lang="en-US" sz="1600" b="1" dirty="0">
                <a:solidFill>
                  <a:schemeClr val="accent1">
                    <a:lumMod val="40000"/>
                    <a:lumOff val="60000"/>
                  </a:schemeClr>
                </a:solidFill>
                <a:latin typeface="Arial Black" panose="020B0A04020102020204" pitchFamily="34" charset="0"/>
              </a:rPr>
              <a:t>Currency </a:t>
            </a:r>
            <a:r>
              <a:rPr lang="en-US" sz="1600" b="1" dirty="0">
                <a:solidFill>
                  <a:schemeClr val="accent3">
                    <a:lumMod val="40000"/>
                    <a:lumOff val="60000"/>
                  </a:schemeClr>
                </a:solidFill>
                <a:latin typeface="Arial Black" panose="020B0A04020102020204" pitchFamily="34" charset="0"/>
              </a:rPr>
              <a:t>– Maldivian Rufiyaa (MVR)</a:t>
            </a:r>
          </a:p>
          <a:p>
            <a:pPr algn="l">
              <a:lnSpc>
                <a:spcPct val="170000"/>
              </a:lnSpc>
            </a:pPr>
            <a:endParaRPr lang="en-US" sz="1600" b="1" dirty="0">
              <a:solidFill>
                <a:schemeClr val="accent3">
                  <a:lumMod val="40000"/>
                  <a:lumOff val="60000"/>
                </a:schemeClr>
              </a:solidFill>
              <a:latin typeface="Arial Black" panose="020B0A04020102020204" pitchFamily="34" charset="0"/>
            </a:endParaRPr>
          </a:p>
          <a:p>
            <a:pPr algn="l"/>
            <a:endParaRPr lang="en-US" sz="1600" b="1" dirty="0">
              <a:solidFill>
                <a:schemeClr val="accent1">
                  <a:lumMod val="40000"/>
                  <a:lumOff val="60000"/>
                </a:schemeClr>
              </a:solidFill>
              <a:latin typeface="Arial Black" panose="020B0A04020102020204" pitchFamily="34" charset="0"/>
            </a:endParaRPr>
          </a:p>
          <a:p>
            <a:pPr algn="l"/>
            <a:endParaRPr lang="en-US" sz="1600" b="1" dirty="0">
              <a:solidFill>
                <a:schemeClr val="accent1">
                  <a:lumMod val="40000"/>
                  <a:lumOff val="60000"/>
                </a:schemeClr>
              </a:solidFill>
              <a:latin typeface="Arial Black" panose="020B0A04020102020204" pitchFamily="34" charset="0"/>
            </a:endParaRPr>
          </a:p>
          <a:p>
            <a:pPr algn="l"/>
            <a:endParaRPr lang="en-US" sz="1600" b="1" dirty="0">
              <a:solidFill>
                <a:schemeClr val="accent1">
                  <a:lumMod val="40000"/>
                  <a:lumOff val="60000"/>
                </a:schemeClr>
              </a:solidFill>
              <a:latin typeface="Arial Black" panose="020B0A04020102020204" pitchFamily="34" charset="0"/>
            </a:endParaRPr>
          </a:p>
          <a:p>
            <a:pPr algn="l"/>
            <a:endParaRPr lang="en-US" sz="1600" b="1" dirty="0">
              <a:solidFill>
                <a:schemeClr val="accent1">
                  <a:lumMod val="40000"/>
                  <a:lumOff val="60000"/>
                </a:schemeClr>
              </a:solidFill>
              <a:latin typeface="Arial Black" panose="020B0A04020102020204" pitchFamily="34" charset="0"/>
            </a:endParaRPr>
          </a:p>
          <a:p>
            <a:pPr algn="l">
              <a:lnSpc>
                <a:spcPct val="120000"/>
              </a:lnSpc>
            </a:pPr>
            <a:r>
              <a:rPr lang="en-US" sz="1600" b="1" dirty="0">
                <a:solidFill>
                  <a:schemeClr val="accent1">
                    <a:lumMod val="40000"/>
                    <a:lumOff val="60000"/>
                  </a:schemeClr>
                </a:solidFill>
                <a:latin typeface="Arial Black" panose="020B0A04020102020204" pitchFamily="34" charset="0"/>
              </a:rPr>
              <a:t>Per Capita GDP (nominal GDP)</a:t>
            </a:r>
          </a:p>
          <a:p>
            <a:pPr algn="l">
              <a:lnSpc>
                <a:spcPct val="120000"/>
              </a:lnSpc>
            </a:pPr>
            <a:r>
              <a:rPr lang="en-US" sz="1600" b="1" dirty="0">
                <a:solidFill>
                  <a:schemeClr val="accent1">
                    <a:lumMod val="40000"/>
                    <a:lumOff val="60000"/>
                  </a:schemeClr>
                </a:solidFill>
                <a:latin typeface="Arial Black" panose="020B0A04020102020204" pitchFamily="34" charset="0"/>
              </a:rPr>
              <a:t> </a:t>
            </a:r>
            <a:r>
              <a:rPr lang="en-US" sz="1600" b="1" dirty="0">
                <a:solidFill>
                  <a:schemeClr val="accent3">
                    <a:lumMod val="40000"/>
                    <a:lumOff val="60000"/>
                  </a:schemeClr>
                </a:solidFill>
                <a:latin typeface="Arial Black" panose="020B0A04020102020204" pitchFamily="34" charset="0"/>
              </a:rPr>
              <a:t>– USD 10,449 (2018) </a:t>
            </a:r>
          </a:p>
          <a:p>
            <a:pPr algn="l">
              <a:lnSpc>
                <a:spcPct val="170000"/>
              </a:lnSpc>
            </a:pPr>
            <a:endParaRPr lang="en-US" sz="1600" b="1" dirty="0">
              <a:solidFill>
                <a:schemeClr val="accent1">
                  <a:lumMod val="40000"/>
                  <a:lumOff val="60000"/>
                </a:schemeClr>
              </a:solidFill>
              <a:latin typeface="Arial Black" panose="020B0A04020102020204" pitchFamily="34" charset="0"/>
            </a:endParaRPr>
          </a:p>
          <a:p>
            <a:pPr algn="l">
              <a:lnSpc>
                <a:spcPct val="170000"/>
              </a:lnSpc>
            </a:pPr>
            <a:endParaRPr lang="en-US" sz="1600" b="1" dirty="0">
              <a:solidFill>
                <a:schemeClr val="accent1">
                  <a:lumMod val="40000"/>
                  <a:lumOff val="60000"/>
                </a:schemeClr>
              </a:solidFill>
              <a:latin typeface="Arial Black" panose="020B0A04020102020204" pitchFamily="34" charset="0"/>
            </a:endParaRPr>
          </a:p>
          <a:p>
            <a:pPr algn="l">
              <a:lnSpc>
                <a:spcPct val="120000"/>
              </a:lnSpc>
            </a:pPr>
            <a:r>
              <a:rPr lang="en-US" sz="1600" b="1" dirty="0">
                <a:solidFill>
                  <a:schemeClr val="accent1">
                    <a:lumMod val="40000"/>
                    <a:lumOff val="60000"/>
                  </a:schemeClr>
                </a:solidFill>
                <a:latin typeface="Arial Black" panose="020B0A04020102020204" pitchFamily="34" charset="0"/>
              </a:rPr>
              <a:t> </a:t>
            </a:r>
          </a:p>
          <a:p>
            <a:pPr algn="l">
              <a:lnSpc>
                <a:spcPct val="120000"/>
              </a:lnSpc>
            </a:pPr>
            <a:endParaRPr lang="en-US" sz="1600" b="1" dirty="0">
              <a:solidFill>
                <a:schemeClr val="accent1">
                  <a:lumMod val="40000"/>
                  <a:lumOff val="60000"/>
                </a:schemeClr>
              </a:solidFill>
              <a:latin typeface="Arial Black" panose="020B0A04020102020204" pitchFamily="34" charset="0"/>
            </a:endParaRPr>
          </a:p>
          <a:p>
            <a:pPr algn="l"/>
            <a:endParaRPr lang="en-US" sz="1600" b="1" baseline="30000" dirty="0">
              <a:solidFill>
                <a:schemeClr val="accent3">
                  <a:lumMod val="40000"/>
                  <a:lumOff val="60000"/>
                </a:schemeClr>
              </a:solidFill>
              <a:latin typeface="Arial Black" panose="020B0A04020102020204" pitchFamily="34" charset="0"/>
            </a:endParaRPr>
          </a:p>
          <a:p>
            <a:pPr algn="l"/>
            <a:endParaRPr lang="en-US" sz="1600" b="1" dirty="0">
              <a:solidFill>
                <a:schemeClr val="accent3">
                  <a:lumMod val="40000"/>
                  <a:lumOff val="60000"/>
                </a:schemeClr>
              </a:solidFill>
              <a:latin typeface="Arial Black" panose="020B0A04020102020204" pitchFamily="34" charset="0"/>
            </a:endParaRPr>
          </a:p>
        </p:txBody>
      </p:sp>
    </p:spTree>
    <p:extLst>
      <p:ext uri="{BB962C8B-B14F-4D97-AF65-F5344CB8AC3E}">
        <p14:creationId xmlns:p14="http://schemas.microsoft.com/office/powerpoint/2010/main" val="35685777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1752600" y="1295400"/>
          <a:ext cx="8534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a:xfrm>
            <a:off x="1828800" y="914400"/>
            <a:ext cx="3429000" cy="838200"/>
          </a:xfrm>
          <a:solidFill>
            <a:schemeClr val="accent5">
              <a:lumMod val="60000"/>
              <a:lumOff val="40000"/>
            </a:schemeClr>
          </a:solidFill>
          <a:ln>
            <a:solidFill>
              <a:schemeClr val="accent2"/>
            </a:solidFill>
          </a:ln>
          <a:effectLst>
            <a:softEdge rad="127000"/>
          </a:effectLst>
        </p:spPr>
        <p:txBody>
          <a:bodyPr spcFirstLastPara="1" vert="horz" wrap="none" lIns="91440" tIns="45720" rIns="91440" bIns="45720" rtlCol="0" anchor="ctr" anchorCtr="0">
            <a:noAutofit/>
          </a:bodyPr>
          <a:lstStyle/>
          <a:p>
            <a:pPr algn="l"/>
            <a:r>
              <a:rPr lang="en-US" sz="3200" b="1" spc="300" dirty="0">
                <a:solidFill>
                  <a:schemeClr val="accent2">
                    <a:lumMod val="50000"/>
                  </a:schemeClr>
                </a:solidFill>
                <a:latin typeface="Tw Cen MT Condensed Extra Bold" panose="020B0803020202020204" pitchFamily="34" charset="0"/>
              </a:rPr>
              <a:t>Legal Framework</a:t>
            </a:r>
            <a:endParaRPr lang="en-US" sz="2800" b="1" spc="300" dirty="0">
              <a:solidFill>
                <a:schemeClr val="accent2">
                  <a:lumMod val="50000"/>
                </a:schemeClr>
              </a:solidFill>
              <a:latin typeface="Tw Cen MT Condensed Extra Bold" panose="020B0803020202020204" pitchFamily="34" charset="0"/>
            </a:endParaRPr>
          </a:p>
        </p:txBody>
      </p:sp>
    </p:spTree>
    <p:extLst>
      <p:ext uri="{BB962C8B-B14F-4D97-AF65-F5344CB8AC3E}">
        <p14:creationId xmlns:p14="http://schemas.microsoft.com/office/powerpoint/2010/main" val="21814694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533400"/>
            <a:ext cx="6705600" cy="914400"/>
          </a:xfrm>
          <a:solidFill>
            <a:schemeClr val="accent5">
              <a:lumMod val="60000"/>
              <a:lumOff val="40000"/>
            </a:schemeClr>
          </a:solidFill>
          <a:ln>
            <a:solidFill>
              <a:schemeClr val="accent2"/>
            </a:solidFill>
          </a:ln>
          <a:effectLst>
            <a:softEdge rad="127000"/>
          </a:effectLst>
        </p:spPr>
        <p:txBody>
          <a:bodyPr spcFirstLastPara="1" vert="horz" wrap="none" lIns="91440" tIns="45720" rIns="91440" bIns="45720" rtlCol="0" anchor="ctr" anchorCtr="0">
            <a:noAutofit/>
          </a:bodyPr>
          <a:lstStyle/>
          <a:p>
            <a:pPr algn="l"/>
            <a:r>
              <a:rPr lang="en-US" sz="3200" b="1" spc="300" dirty="0">
                <a:solidFill>
                  <a:schemeClr val="accent2">
                    <a:lumMod val="50000"/>
                  </a:schemeClr>
                </a:solidFill>
                <a:latin typeface="Tw Cen MT Condensed Extra Bold" panose="020B0803020202020204" pitchFamily="34" charset="0"/>
              </a:rPr>
              <a:t>What Do the regulations apply to?</a:t>
            </a:r>
          </a:p>
        </p:txBody>
      </p:sp>
      <p:sp>
        <p:nvSpPr>
          <p:cNvPr id="4" name="Subtitle 3"/>
          <p:cNvSpPr>
            <a:spLocks noGrp="1"/>
          </p:cNvSpPr>
          <p:nvPr>
            <p:ph type="subTitle" idx="1"/>
          </p:nvPr>
        </p:nvSpPr>
        <p:spPr>
          <a:xfrm>
            <a:off x="1981200" y="1524000"/>
            <a:ext cx="8001000" cy="4495800"/>
          </a:xfrm>
        </p:spPr>
        <p:txBody>
          <a:bodyPr>
            <a:normAutofit/>
          </a:bodyPr>
          <a:lstStyle/>
          <a:p>
            <a:pPr marL="342900" indent="-342900" algn="l">
              <a:buFont typeface="Wingdings" pitchFamily="2" charset="2"/>
              <a:buChar char="Ø"/>
            </a:pPr>
            <a:r>
              <a:rPr lang="en-US" sz="2400" b="1" dirty="0">
                <a:solidFill>
                  <a:schemeClr val="tx1">
                    <a:lumMod val="95000"/>
                    <a:lumOff val="5000"/>
                  </a:schemeClr>
                </a:solidFill>
              </a:rPr>
              <a:t>All procurement by government agencies using public money</a:t>
            </a:r>
          </a:p>
          <a:p>
            <a:pPr marL="342900" indent="-342900" algn="l">
              <a:buFont typeface="Wingdings" pitchFamily="2" charset="2"/>
              <a:buChar char="Ø"/>
            </a:pPr>
            <a:r>
              <a:rPr lang="en-US" sz="2400" b="1" dirty="0">
                <a:solidFill>
                  <a:schemeClr val="tx1">
                    <a:lumMod val="95000"/>
                    <a:lumOff val="5000"/>
                  </a:schemeClr>
                </a:solidFill>
              </a:rPr>
              <a:t>Public enterprises are not covered</a:t>
            </a:r>
          </a:p>
          <a:p>
            <a:pPr marL="342900" indent="-342900" algn="l">
              <a:buFont typeface="Wingdings" pitchFamily="2" charset="2"/>
              <a:buChar char="Ø"/>
            </a:pPr>
            <a:r>
              <a:rPr lang="en-US" sz="2400" b="1" dirty="0">
                <a:solidFill>
                  <a:schemeClr val="tx1">
                    <a:lumMod val="95000"/>
                    <a:lumOff val="5000"/>
                  </a:schemeClr>
                </a:solidFill>
              </a:rPr>
              <a:t>Exceptions for;</a:t>
            </a:r>
          </a:p>
          <a:p>
            <a:pPr marL="800100" lvl="1" indent="-342900" algn="l">
              <a:buFont typeface="Wingdings" pitchFamily="2" charset="2"/>
              <a:buChar char="Ø"/>
            </a:pPr>
            <a:r>
              <a:rPr lang="en-US" sz="2600" dirty="0">
                <a:solidFill>
                  <a:schemeClr val="tx1">
                    <a:lumMod val="95000"/>
                    <a:lumOff val="5000"/>
                  </a:schemeClr>
                </a:solidFill>
              </a:rPr>
              <a:t>Defense or national security</a:t>
            </a:r>
          </a:p>
          <a:p>
            <a:pPr marL="800100" lvl="1" indent="-342900" algn="l">
              <a:buFont typeface="Wingdings" pitchFamily="2" charset="2"/>
              <a:buChar char="Ø"/>
            </a:pPr>
            <a:r>
              <a:rPr lang="en-US" sz="2600" dirty="0">
                <a:solidFill>
                  <a:schemeClr val="tx1">
                    <a:lumMod val="95000"/>
                    <a:lumOff val="5000"/>
                  </a:schemeClr>
                </a:solidFill>
              </a:rPr>
              <a:t>Grants/credits where donor rules apply</a:t>
            </a:r>
          </a:p>
          <a:p>
            <a:pPr marL="800100" lvl="1" indent="-342900" algn="l">
              <a:buFont typeface="Wingdings" pitchFamily="2" charset="2"/>
              <a:buChar char="Ø"/>
            </a:pPr>
            <a:r>
              <a:rPr lang="en-US" sz="2600" dirty="0">
                <a:solidFill>
                  <a:schemeClr val="tx1">
                    <a:lumMod val="95000"/>
                    <a:lumOff val="5000"/>
                  </a:schemeClr>
                </a:solidFill>
              </a:rPr>
              <a:t>Private financing and concessions</a:t>
            </a:r>
          </a:p>
        </p:txBody>
      </p:sp>
    </p:spTree>
    <p:extLst>
      <p:ext uri="{BB962C8B-B14F-4D97-AF65-F5344CB8AC3E}">
        <p14:creationId xmlns:p14="http://schemas.microsoft.com/office/powerpoint/2010/main" val="27874037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hmed.mujuthaba\Desktop\institutio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1"/>
            <a:ext cx="8686800" cy="5304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nvPr>
        </p:nvGraphicFramePr>
        <p:xfrm>
          <a:off x="2133600" y="1447800"/>
          <a:ext cx="8153400" cy="4724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xfrm>
            <a:off x="1752600" y="533400"/>
            <a:ext cx="8610600" cy="990600"/>
          </a:xfrm>
          <a:solidFill>
            <a:schemeClr val="accent5">
              <a:lumMod val="60000"/>
              <a:lumOff val="40000"/>
            </a:schemeClr>
          </a:solidFill>
          <a:ln>
            <a:solidFill>
              <a:schemeClr val="accent2"/>
            </a:solidFill>
          </a:ln>
          <a:effectLst>
            <a:softEdge rad="127000"/>
          </a:effectLst>
        </p:spPr>
        <p:txBody>
          <a:bodyPr spcFirstLastPara="1" vert="horz" wrap="none" lIns="91440" tIns="45720" rIns="91440" bIns="45720" rtlCol="0" anchor="ctr" anchorCtr="0">
            <a:noAutofit/>
          </a:bodyPr>
          <a:lstStyle/>
          <a:p>
            <a:r>
              <a:rPr lang="en-US" b="1" spc="300" dirty="0">
                <a:solidFill>
                  <a:schemeClr val="accent2">
                    <a:lumMod val="50000"/>
                  </a:schemeClr>
                </a:solidFill>
                <a:latin typeface="Tw Cen MT Condensed Extra Bold" panose="020B0803020202020204" pitchFamily="34" charset="0"/>
              </a:rPr>
              <a:t>Institutional Framework- Who does what</a:t>
            </a:r>
          </a:p>
        </p:txBody>
      </p:sp>
    </p:spTree>
    <p:extLst>
      <p:ext uri="{BB962C8B-B14F-4D97-AF65-F5344CB8AC3E}">
        <p14:creationId xmlns:p14="http://schemas.microsoft.com/office/powerpoint/2010/main" val="23218407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524001"/>
            <a:ext cx="8382000" cy="4187635"/>
          </a:xfrm>
        </p:spPr>
        <p:txBody>
          <a:bodyPr>
            <a:noAutofit/>
          </a:bodyPr>
          <a:lstStyle/>
          <a:p>
            <a:pPr marL="0" indent="0">
              <a:buNone/>
            </a:pPr>
            <a:endParaRPr lang="en-US" sz="2800" dirty="0"/>
          </a:p>
          <a:p>
            <a:r>
              <a:rPr lang="en-US" sz="2800" dirty="0"/>
              <a:t>Regulation has been changed to accommodate e-GP in the public sector</a:t>
            </a:r>
          </a:p>
          <a:p>
            <a:r>
              <a:rPr lang="en-US" sz="2800" dirty="0"/>
              <a:t>Readiness assessment has been done</a:t>
            </a:r>
          </a:p>
          <a:p>
            <a:r>
              <a:rPr lang="en-US" sz="2800" dirty="0"/>
              <a:t>Public procurement portal has been launched</a:t>
            </a:r>
          </a:p>
        </p:txBody>
      </p:sp>
      <p:sp>
        <p:nvSpPr>
          <p:cNvPr id="4" name="Title 1"/>
          <p:cNvSpPr>
            <a:spLocks noGrp="1"/>
          </p:cNvSpPr>
          <p:nvPr>
            <p:ph type="title"/>
          </p:nvPr>
        </p:nvSpPr>
        <p:spPr>
          <a:xfrm>
            <a:off x="1878904" y="381000"/>
            <a:ext cx="5817296" cy="1252728"/>
          </a:xfrm>
          <a:solidFill>
            <a:schemeClr val="accent5">
              <a:lumMod val="60000"/>
              <a:lumOff val="40000"/>
            </a:schemeClr>
          </a:solidFill>
          <a:ln>
            <a:solidFill>
              <a:schemeClr val="accent2"/>
            </a:solidFill>
          </a:ln>
          <a:effectLst>
            <a:softEdge rad="127000"/>
          </a:effectLst>
        </p:spPr>
        <p:txBody>
          <a:bodyPr spcFirstLastPara="1" vert="horz" wrap="none" lIns="91440" tIns="45720" rIns="91440" bIns="45720" rtlCol="0" anchor="ctr" anchorCtr="0">
            <a:noAutofit/>
          </a:bodyPr>
          <a:lstStyle/>
          <a:p>
            <a:pPr algn="l"/>
            <a:r>
              <a:rPr lang="en-US" sz="4000" b="1" spc="300" dirty="0">
                <a:solidFill>
                  <a:schemeClr val="accent2">
                    <a:lumMod val="50000"/>
                  </a:schemeClr>
                </a:solidFill>
                <a:latin typeface="Tw Cen MT" panose="020B0602020104020603" pitchFamily="34" charset="0"/>
              </a:rPr>
              <a:t>e-GP readiness &amp; </a:t>
            </a:r>
            <a:br>
              <a:rPr lang="en-US" sz="4000" b="1" spc="300" dirty="0">
                <a:solidFill>
                  <a:schemeClr val="accent2">
                    <a:lumMod val="50000"/>
                  </a:schemeClr>
                </a:solidFill>
                <a:latin typeface="Tw Cen MT" panose="020B0602020104020603" pitchFamily="34" charset="0"/>
              </a:rPr>
            </a:br>
            <a:r>
              <a:rPr lang="en-US" sz="4000" b="1" spc="300" dirty="0">
                <a:solidFill>
                  <a:schemeClr val="accent2">
                    <a:lumMod val="50000"/>
                  </a:schemeClr>
                </a:solidFill>
                <a:latin typeface="Tw Cen MT" panose="020B0602020104020603" pitchFamily="34" charset="0"/>
              </a:rPr>
              <a:t>implementation status</a:t>
            </a:r>
          </a:p>
        </p:txBody>
      </p:sp>
    </p:spTree>
    <p:extLst>
      <p:ext uri="{BB962C8B-B14F-4D97-AF65-F5344CB8AC3E}">
        <p14:creationId xmlns:p14="http://schemas.microsoft.com/office/powerpoint/2010/main" val="21610138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2057400"/>
            <a:ext cx="8686800" cy="3124200"/>
          </a:xfrm>
        </p:spPr>
        <p:txBody>
          <a:bodyPr/>
          <a:lstStyle/>
          <a:p>
            <a:r>
              <a:rPr lang="en-US" dirty="0" err="1"/>
              <a:t>Bandeyri</a:t>
            </a:r>
            <a:r>
              <a:rPr lang="en-US" dirty="0"/>
              <a:t> Portal</a:t>
            </a:r>
          </a:p>
          <a:p>
            <a:r>
              <a:rPr lang="en-US" dirty="0"/>
              <a:t>Beelan Portal</a:t>
            </a:r>
          </a:p>
          <a:p>
            <a:r>
              <a:rPr lang="en-US" dirty="0"/>
              <a:t>Contract Management Portal</a:t>
            </a:r>
          </a:p>
          <a:p>
            <a:r>
              <a:rPr lang="en-US" dirty="0"/>
              <a:t>SAP- all procurements are capture on timely manner in SAP</a:t>
            </a:r>
          </a:p>
          <a:p>
            <a:endParaRPr lang="en-US" dirty="0"/>
          </a:p>
          <a:p>
            <a:endParaRPr lang="en-US" dirty="0"/>
          </a:p>
        </p:txBody>
      </p:sp>
      <p:sp>
        <p:nvSpPr>
          <p:cNvPr id="4" name="Title 1"/>
          <p:cNvSpPr>
            <a:spLocks noGrp="1"/>
          </p:cNvSpPr>
          <p:nvPr>
            <p:ph type="title"/>
          </p:nvPr>
        </p:nvSpPr>
        <p:spPr>
          <a:xfrm>
            <a:off x="1985434" y="457200"/>
            <a:ext cx="6015567" cy="1252728"/>
          </a:xfrm>
          <a:solidFill>
            <a:schemeClr val="accent5">
              <a:lumMod val="60000"/>
              <a:lumOff val="40000"/>
            </a:schemeClr>
          </a:solidFill>
          <a:ln>
            <a:solidFill>
              <a:schemeClr val="accent2"/>
            </a:solidFill>
          </a:ln>
          <a:effectLst>
            <a:softEdge rad="127000"/>
          </a:effectLst>
        </p:spPr>
        <p:txBody>
          <a:bodyPr spcFirstLastPara="1" vert="horz" wrap="none" lIns="91440" tIns="45720" rIns="91440" bIns="45720" rtlCol="0" anchor="ctr" anchorCtr="0">
            <a:noAutofit/>
          </a:bodyPr>
          <a:lstStyle/>
          <a:p>
            <a:pPr algn="l"/>
            <a:r>
              <a:rPr lang="en-US" sz="4000" b="1" spc="300" dirty="0">
                <a:solidFill>
                  <a:schemeClr val="accent2">
                    <a:lumMod val="50000"/>
                  </a:schemeClr>
                </a:solidFill>
                <a:latin typeface="Tw Cen MT" panose="020B0602020104020603" pitchFamily="34" charset="0"/>
              </a:rPr>
              <a:t>Recent Developments in </a:t>
            </a:r>
            <a:br>
              <a:rPr lang="en-US" sz="4000" b="1" spc="300" dirty="0">
                <a:solidFill>
                  <a:schemeClr val="accent2">
                    <a:lumMod val="50000"/>
                  </a:schemeClr>
                </a:solidFill>
                <a:latin typeface="Tw Cen MT" panose="020B0602020104020603" pitchFamily="34" charset="0"/>
              </a:rPr>
            </a:br>
            <a:r>
              <a:rPr lang="en-US" sz="4000" b="1" spc="300" dirty="0">
                <a:solidFill>
                  <a:schemeClr val="accent2">
                    <a:lumMod val="50000"/>
                  </a:schemeClr>
                </a:solidFill>
                <a:latin typeface="Tw Cen MT" panose="020B0602020104020603" pitchFamily="34" charset="0"/>
              </a:rPr>
              <a:t>Procurement</a:t>
            </a:r>
          </a:p>
        </p:txBody>
      </p:sp>
    </p:spTree>
    <p:extLst>
      <p:ext uri="{BB962C8B-B14F-4D97-AF65-F5344CB8AC3E}">
        <p14:creationId xmlns:p14="http://schemas.microsoft.com/office/powerpoint/2010/main" val="2440113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63486" y="338328"/>
            <a:ext cx="6008914" cy="1252728"/>
          </a:xfrm>
          <a:solidFill>
            <a:schemeClr val="accent5">
              <a:lumMod val="60000"/>
              <a:lumOff val="40000"/>
            </a:schemeClr>
          </a:solidFill>
          <a:ln>
            <a:solidFill>
              <a:schemeClr val="accent2"/>
            </a:solidFill>
          </a:ln>
          <a:effectLst>
            <a:softEdge rad="127000"/>
          </a:effectLst>
        </p:spPr>
        <p:txBody>
          <a:bodyPr spcFirstLastPara="1" vert="horz" wrap="none" lIns="91440" tIns="45720" rIns="91440" bIns="45720" rtlCol="0" anchor="ctr" anchorCtr="0">
            <a:noAutofit/>
          </a:bodyPr>
          <a:lstStyle/>
          <a:p>
            <a:pPr algn="l"/>
            <a:r>
              <a:rPr lang="en-US" sz="4000" b="1" spc="300" dirty="0">
                <a:solidFill>
                  <a:schemeClr val="accent2">
                    <a:lumMod val="50000"/>
                  </a:schemeClr>
                </a:solidFill>
                <a:latin typeface="Tw Cen MT" panose="020B0602020104020603" pitchFamily="34" charset="0"/>
              </a:rPr>
              <a:t>Recent Developments in </a:t>
            </a:r>
            <a:br>
              <a:rPr lang="en-US" sz="4000" b="1" spc="300" dirty="0">
                <a:solidFill>
                  <a:schemeClr val="accent2">
                    <a:lumMod val="50000"/>
                  </a:schemeClr>
                </a:solidFill>
                <a:latin typeface="Tw Cen MT" panose="020B0602020104020603" pitchFamily="34" charset="0"/>
              </a:rPr>
            </a:br>
            <a:r>
              <a:rPr lang="en-US" sz="4000" b="1" spc="300" dirty="0">
                <a:solidFill>
                  <a:schemeClr val="accent2">
                    <a:lumMod val="50000"/>
                  </a:schemeClr>
                </a:solidFill>
                <a:latin typeface="Tw Cen MT" panose="020B0602020104020603" pitchFamily="34" charset="0"/>
              </a:rPr>
              <a:t>Procurement (cont..)</a:t>
            </a:r>
          </a:p>
        </p:txBody>
      </p:sp>
      <p:sp>
        <p:nvSpPr>
          <p:cNvPr id="7" name="Content Placeholder 6"/>
          <p:cNvSpPr>
            <a:spLocks noGrp="1"/>
          </p:cNvSpPr>
          <p:nvPr>
            <p:ph sz="quarter" idx="4"/>
          </p:nvPr>
        </p:nvSpPr>
        <p:spPr>
          <a:xfrm>
            <a:off x="6172200" y="2243328"/>
            <a:ext cx="4267200" cy="4081273"/>
          </a:xfrm>
        </p:spPr>
        <p:txBody>
          <a:bodyPr/>
          <a:lstStyle/>
          <a:p>
            <a:endParaRPr lang="en-US" dirty="0"/>
          </a:p>
          <a:p>
            <a:r>
              <a:rPr lang="en-US" dirty="0"/>
              <a:t>Government Agencies</a:t>
            </a:r>
          </a:p>
          <a:p>
            <a:pPr lvl="1"/>
            <a:r>
              <a:rPr lang="en-US" dirty="0"/>
              <a:t>Tender request</a:t>
            </a:r>
          </a:p>
          <a:p>
            <a:pPr lvl="1"/>
            <a:r>
              <a:rPr lang="en-US" dirty="0"/>
              <a:t>Variations </a:t>
            </a:r>
          </a:p>
          <a:p>
            <a:pPr lvl="1"/>
            <a:r>
              <a:rPr lang="en-US" dirty="0"/>
              <a:t>Budget requests</a:t>
            </a:r>
          </a:p>
          <a:p>
            <a:pPr lvl="1"/>
            <a:r>
              <a:rPr lang="en-US" dirty="0"/>
              <a:t>Travel requests</a:t>
            </a:r>
          </a:p>
          <a:p>
            <a:pPr lvl="1"/>
            <a:r>
              <a:rPr lang="en-US" dirty="0"/>
              <a:t>Internal travel arrangements</a:t>
            </a:r>
          </a:p>
          <a:p>
            <a:pPr lvl="1"/>
            <a:endParaRPr lang="en-US" dirty="0"/>
          </a:p>
          <a:p>
            <a:r>
              <a:rPr lang="en-US" dirty="0"/>
              <a:t>Contractors/Suppliers</a:t>
            </a:r>
          </a:p>
          <a:p>
            <a:pPr lvl="1"/>
            <a:r>
              <a:rPr lang="en-US" dirty="0"/>
              <a:t>Purchase Order Status</a:t>
            </a:r>
          </a:p>
          <a:p>
            <a:pPr lvl="1"/>
            <a:r>
              <a:rPr lang="en-US" dirty="0"/>
              <a:t>Payment status</a:t>
            </a:r>
          </a:p>
          <a:p>
            <a:pPr lvl="1"/>
            <a:endParaRPr lang="en-US" dirty="0"/>
          </a:p>
        </p:txBody>
      </p:sp>
      <p:pic>
        <p:nvPicPr>
          <p:cNvPr id="5" name="Content Placeholder 3"/>
          <p:cNvPicPr>
            <a:picLocks noChangeAspect="1"/>
          </p:cNvPicPr>
          <p:nvPr/>
        </p:nvPicPr>
        <p:blipFill>
          <a:blip r:embed="rId2"/>
          <a:stretch>
            <a:fillRect/>
          </a:stretch>
        </p:blipFill>
        <p:spPr>
          <a:xfrm>
            <a:off x="1763486" y="2743200"/>
            <a:ext cx="4343400" cy="3733800"/>
          </a:xfrm>
          <a:prstGeom prst="rect">
            <a:avLst/>
          </a:prstGeom>
        </p:spPr>
      </p:pic>
      <p:sp>
        <p:nvSpPr>
          <p:cNvPr id="6" name="Title 1"/>
          <p:cNvSpPr txBox="1">
            <a:spLocks/>
          </p:cNvSpPr>
          <p:nvPr/>
        </p:nvSpPr>
        <p:spPr>
          <a:xfrm>
            <a:off x="1776549" y="2243328"/>
            <a:ext cx="4038600" cy="499872"/>
          </a:xfrm>
          <a:prstGeom prst="rect">
            <a:avLst/>
          </a:prstGeom>
          <a:ln/>
        </p:spPr>
        <p:style>
          <a:lnRef idx="1">
            <a:schemeClr val="accent2"/>
          </a:lnRef>
          <a:fillRef idx="2">
            <a:schemeClr val="accent2"/>
          </a:fillRef>
          <a:effectRef idx="1">
            <a:schemeClr val="accent2"/>
          </a:effectRef>
          <a:fontRef idx="minor">
            <a:schemeClr val="dk1"/>
          </a:fontRef>
        </p:style>
        <p:txBody>
          <a:bodyPr vert="horz" wrap="none" lIns="91440" tIns="45720" rIns="91440" bIns="45720" rtlCol="0" anchor="ctr" anchorCtr="0">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solidFill>
                  <a:schemeClr val="tx1"/>
                </a:solidFill>
              </a:rPr>
              <a:t>Ban’deyri Portal</a:t>
            </a:r>
          </a:p>
        </p:txBody>
      </p:sp>
    </p:spTree>
    <p:extLst>
      <p:ext uri="{BB962C8B-B14F-4D97-AF65-F5344CB8AC3E}">
        <p14:creationId xmlns:p14="http://schemas.microsoft.com/office/powerpoint/2010/main" val="2831063199"/>
      </p:ext>
    </p:extLst>
  </p:cSld>
  <p:clrMapOvr>
    <a:masterClrMapping/>
  </p:clrMapOvr>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751</Words>
  <Application>Microsoft Office PowerPoint</Application>
  <PresentationFormat>Widescreen</PresentationFormat>
  <Paragraphs>183</Paragraphs>
  <Slides>19</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Narkisim</vt:lpstr>
      <vt:lpstr>Tw Cen MT Condensed Extra Bold</vt:lpstr>
      <vt:lpstr>Calibri</vt:lpstr>
      <vt:lpstr>Trebuchet MS</vt:lpstr>
      <vt:lpstr>Tw Cen MT</vt:lpstr>
      <vt:lpstr>Arial Black</vt:lpstr>
      <vt:lpstr>Wingdings</vt:lpstr>
      <vt:lpstr>Lato</vt:lpstr>
      <vt:lpstr>Arial</vt:lpstr>
      <vt:lpstr>Raleway</vt:lpstr>
      <vt:lpstr>Antonio template</vt:lpstr>
      <vt:lpstr>Public Procurement in     The Maldives</vt:lpstr>
      <vt:lpstr>Key parts of the presentation</vt:lpstr>
      <vt:lpstr>MALDIVES – Quick Facts</vt:lpstr>
      <vt:lpstr>Legal Framework</vt:lpstr>
      <vt:lpstr>What Do the regulations apply to?</vt:lpstr>
      <vt:lpstr>Institutional Framework- Who does what</vt:lpstr>
      <vt:lpstr>e-GP readiness &amp;  implementation status</vt:lpstr>
      <vt:lpstr>Recent Developments in  Procurement</vt:lpstr>
      <vt:lpstr>Recent Developments in  Procurement (cont..)</vt:lpstr>
      <vt:lpstr>Recent Developments in  Procurement (cont..)</vt:lpstr>
      <vt:lpstr>Contract Management</vt:lpstr>
      <vt:lpstr> PROFESSIONALIZATION OF PUBLIC PROCUMENT FOR BETER PERFORMANCE</vt:lpstr>
      <vt:lpstr>Civil Service Training Institute</vt:lpstr>
      <vt:lpstr>Maldives Civil Service</vt:lpstr>
      <vt:lpstr>Capacity Building Needs of Civil Servants in Maldives</vt:lpstr>
      <vt:lpstr>MAJOR TRAINING PROGRAMS</vt:lpstr>
      <vt:lpstr>2016 – 2017 started online public procurement programs  247 enrolled   </vt:lpstr>
      <vt:lpstr>Action Plan on Procurement Professionalization and Capacity building</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CAPACITY FOR EFFECTIVE, INCLUSIVE AND ACCOUNTABLE PUBLIC ADMINISTRATION SYSTEM</dc:title>
  <dc:creator>Aishath Shareef</dc:creator>
  <cp:lastModifiedBy>Fathi</cp:lastModifiedBy>
  <cp:revision>34</cp:revision>
  <dcterms:modified xsi:type="dcterms:W3CDTF">2019-04-22T10:08:20Z</dcterms:modified>
</cp:coreProperties>
</file>