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6" r:id="rId8"/>
    <p:sldId id="262" r:id="rId9"/>
    <p:sldId id="263" r:id="rId10"/>
    <p:sldId id="264" r:id="rId11"/>
    <p:sldId id="265"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561a38211f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561a38211f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5" name="Google Shape;11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The PRR and bidding documents</a:t>
            </a:r>
            <a:r>
              <a:rPr lang="en-US" baseline="0" dirty="0" smtClean="0"/>
              <a:t> have been revised and will be effective from July 2019. Major reforms like TOR for POs, APP, Market research and need analysis, Training of Committee members, Bid securing declaration. </a:t>
            </a:r>
          </a:p>
          <a:p>
            <a:pPr marL="0" lvl="0" indent="0" algn="l" rtl="0">
              <a:spcBef>
                <a:spcPts val="0"/>
              </a:spcBef>
              <a:spcAft>
                <a:spcPts val="0"/>
              </a:spcAft>
              <a:buNone/>
            </a:pPr>
            <a:r>
              <a:rPr lang="en-US" baseline="0" dirty="0" smtClean="0"/>
              <a:t>Since the inception of the project in 2015, it has been three years now and during this period we have developed and implemented Phase I of total 3 phases. Phase II is on going and one major module of Phase II is the integration of e-GP with other relevant systems of RGOB. </a:t>
            </a:r>
          </a:p>
          <a:p>
            <a:pPr marL="0" lvl="0" indent="0" algn="l" rtl="0">
              <a:spcBef>
                <a:spcPts val="0"/>
              </a:spcBef>
              <a:spcAft>
                <a:spcPts val="0"/>
              </a:spcAft>
              <a:buNone/>
            </a:pPr>
            <a:r>
              <a:rPr lang="en-US" baseline="0" dirty="0" smtClean="0"/>
              <a:t>Following the development of the system, GPPMD developed and issued e-GP guidelines and user manuals. </a:t>
            </a:r>
          </a:p>
          <a:p>
            <a:pPr marL="0" lvl="0" indent="0" algn="l" rtl="0">
              <a:spcBef>
                <a:spcPts val="0"/>
              </a:spcBef>
              <a:spcAft>
                <a:spcPts val="0"/>
              </a:spcAft>
              <a:buNone/>
            </a:pPr>
            <a:r>
              <a:rPr lang="en-US" baseline="0" dirty="0" smtClean="0"/>
              <a:t>GPPMD also introduced the concept of central procurement for all </a:t>
            </a:r>
            <a:r>
              <a:rPr lang="en-US" baseline="0" dirty="0" err="1" smtClean="0"/>
              <a:t>govt</a:t>
            </a:r>
            <a:r>
              <a:rPr lang="en-US" baseline="0" dirty="0" smtClean="0"/>
              <a:t> agencies within </a:t>
            </a:r>
            <a:r>
              <a:rPr lang="en-US" baseline="0" dirty="0" err="1" smtClean="0"/>
              <a:t>tphu</a:t>
            </a:r>
            <a:r>
              <a:rPr lang="en-US" baseline="0" dirty="0" smtClean="0"/>
              <a:t> for some of the common used items like toner, paper, file and stapler pin. Also monitors the procurement of cement and pipe where by we collect rebate from the manufacturer quarterly. For FY 2018-2019, total rebate approx. 9 million. Nu. 100 ton for cement and 8% on total sale for HDPE pipe.</a:t>
            </a:r>
          </a:p>
          <a:p>
            <a:pPr marL="0" lvl="0" indent="0" algn="l" rtl="0">
              <a:spcBef>
                <a:spcPts val="0"/>
              </a:spcBef>
              <a:spcAft>
                <a:spcPts val="0"/>
              </a:spcAft>
              <a:buNone/>
            </a:pPr>
            <a:r>
              <a:rPr lang="en-US" baseline="0" dirty="0" smtClean="0"/>
              <a:t>AIMS for management of  </a:t>
            </a:r>
            <a:r>
              <a:rPr lang="en-US" baseline="0" dirty="0" err="1" smtClean="0"/>
              <a:t>govt</a:t>
            </a:r>
            <a:r>
              <a:rPr lang="en-US" baseline="0" dirty="0" smtClean="0"/>
              <a:t> asset  and inventory. Land, building, vehicle, furniture and equipment. </a:t>
            </a:r>
          </a:p>
          <a:p>
            <a:pPr marL="0" lvl="0" indent="0" algn="l" rtl="0">
              <a:spcBef>
                <a:spcPts val="0"/>
              </a:spcBef>
              <a:spcAft>
                <a:spcPts val="0"/>
              </a:spcAft>
              <a:buNone/>
            </a:pPr>
            <a:endParaRPr dirty="0"/>
          </a:p>
        </p:txBody>
      </p:sp>
      <p:sp>
        <p:nvSpPr>
          <p:cNvPr id="121" name="Google Shape;12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Awareness to aspiring contractors.????</a:t>
            </a:r>
            <a:endParaRPr dirty="0"/>
          </a:p>
        </p:txBody>
      </p:sp>
      <p:sp>
        <p:nvSpPr>
          <p:cNvPr id="127" name="Google Shape;1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561a38211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561a38211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4"/>
        <p:cNvGrpSpPr/>
        <p:nvPr/>
      </p:nvGrpSpPr>
      <p:grpSpPr>
        <a:xfrm>
          <a:off x="0" y="0"/>
          <a:ext cx="0" cy="0"/>
          <a:chOff x="0" y="0"/>
          <a:chExt cx="0" cy="0"/>
        </a:xfrm>
      </p:grpSpPr>
      <p:sp>
        <p:nvSpPr>
          <p:cNvPr id="15" name="Google Shape;15;p2"/>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1100051" y="4455620"/>
            <a:ext cx="10058400" cy="1143000"/>
          </a:xfrm>
          <a:prstGeom prst="rect">
            <a:avLst/>
          </a:prstGeom>
          <a:noFill/>
          <a:ln>
            <a:noFill/>
          </a:ln>
        </p:spPr>
        <p:txBody>
          <a:bodyPr spcFirstLastPara="1" wrap="square" lIns="91425" tIns="45700" rIns="91425" bIns="45700" anchor="t" anchorCtr="0"/>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19" name="Google Shape;19;p2"/>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cxnSp>
        <p:nvCxnSpPr>
          <p:cNvPr id="22" name="Google Shape;22;p2"/>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3"/>
        <p:cNvGrpSpPr/>
        <p:nvPr/>
      </p:nvGrpSpPr>
      <p:grpSpPr>
        <a:xfrm>
          <a:off x="0" y="0"/>
          <a:ext cx="0" cy="0"/>
          <a:chOff x="0" y="0"/>
          <a:chExt cx="0" cy="0"/>
        </a:xfrm>
      </p:grpSpPr>
      <p:sp>
        <p:nvSpPr>
          <p:cNvPr id="84" name="Google Shape;84;p1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11"/>
          <p:cNvSpPr txBox="1">
            <a:spLocks noGrp="1"/>
          </p:cNvSpPr>
          <p:nvPr>
            <p:ph type="body" idx="1"/>
          </p:nvPr>
        </p:nvSpPr>
        <p:spPr>
          <a:xfrm rot="5400000">
            <a:off x="4114800" y="-1171786"/>
            <a:ext cx="4023360" cy="10058400"/>
          </a:xfrm>
          <a:prstGeom prst="rect">
            <a:avLst/>
          </a:prstGeom>
          <a:noFill/>
          <a:ln>
            <a:noFill/>
          </a:ln>
        </p:spPr>
        <p:txBody>
          <a:bodyPr spcFirstLastPara="1" wrap="square" lIns="45700" tIns="0" rIns="45700" bIns="0" anchor="t" anchorCtr="0"/>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6" name="Google Shape;86;p1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89"/>
        <p:cNvGrpSpPr/>
        <p:nvPr/>
      </p:nvGrpSpPr>
      <p:grpSpPr>
        <a:xfrm>
          <a:off x="0" y="0"/>
          <a:ext cx="0" cy="0"/>
          <a:chOff x="0" y="0"/>
          <a:chExt cx="0" cy="0"/>
        </a:xfrm>
      </p:grpSpPr>
      <p:sp>
        <p:nvSpPr>
          <p:cNvPr id="90" name="Google Shape;90;p12"/>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2"/>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2"/>
          <p:cNvSpPr txBox="1">
            <a:spLocks noGrp="1"/>
          </p:cNvSpPr>
          <p:nvPr>
            <p:ph type="title"/>
          </p:nvPr>
        </p:nvSpPr>
        <p:spPr>
          <a:xfrm rot="5400000">
            <a:off x="7160640" y="1979039"/>
            <a:ext cx="5757421" cy="2628900"/>
          </a:xfrm>
          <a:prstGeom prst="rect">
            <a:avLst/>
          </a:prstGeom>
          <a:noFill/>
          <a:ln>
            <a:noFill/>
          </a:ln>
        </p:spPr>
        <p:txBody>
          <a:bodyPr spcFirstLastPara="1" wrap="square" lIns="91425" tIns="45700" rIns="91425" bIns="45700" anchor="b" anchorCtr="0"/>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3" name="Google Shape;93;p12"/>
          <p:cNvSpPr txBox="1">
            <a:spLocks noGrp="1"/>
          </p:cNvSpPr>
          <p:nvPr>
            <p:ph type="body" idx="1"/>
          </p:nvPr>
        </p:nvSpPr>
        <p:spPr>
          <a:xfrm rot="5400000">
            <a:off x="1826639" y="-573661"/>
            <a:ext cx="5757422" cy="7734300"/>
          </a:xfrm>
          <a:prstGeom prst="rect">
            <a:avLst/>
          </a:prstGeom>
          <a:noFill/>
          <a:ln>
            <a:noFill/>
          </a:ln>
        </p:spPr>
        <p:txBody>
          <a:bodyPr spcFirstLastPara="1" wrap="square" lIns="45700" tIns="0" rIns="45700" bIns="0" anchor="t" anchorCtr="0"/>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4" name="Google Shape;94;p12"/>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2"/>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1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lstStyle>
            <a:lvl1pPr lvl="0" algn="l">
              <a:lnSpc>
                <a:spcPct val="85000"/>
              </a:lnSpc>
              <a:spcBef>
                <a:spcPts val="0"/>
              </a:spcBef>
              <a:spcAft>
                <a:spcPts val="0"/>
              </a:spcAft>
              <a:buClr>
                <a:srgbClr val="3F3F3F"/>
              </a:buClr>
              <a:buSzPts val="48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3"/>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lstStyle>
            <a:lvl1pPr marL="457200" lvl="0" indent="-342900" algn="l">
              <a:lnSpc>
                <a:spcPct val="90000"/>
              </a:lnSpc>
              <a:spcBef>
                <a:spcPts val="1200"/>
              </a:spcBef>
              <a:spcAft>
                <a:spcPts val="0"/>
              </a:spcAft>
              <a:buSzPts val="1800"/>
              <a:buChar char=" "/>
              <a:defRPr sz="2400">
                <a:latin typeface="Calibri" pitchFamily="34" charset="0"/>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dirty="0"/>
          </a:p>
        </p:txBody>
      </p:sp>
      <p:sp>
        <p:nvSpPr>
          <p:cNvPr id="26" name="Google Shape;26;p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29"/>
        <p:cNvGrpSpPr/>
        <p:nvPr/>
      </p:nvGrpSpPr>
      <p:grpSpPr>
        <a:xfrm>
          <a:off x="0" y="0"/>
          <a:ext cx="0" cy="0"/>
          <a:chOff x="0" y="0"/>
          <a:chExt cx="0" cy="0"/>
        </a:xfrm>
      </p:grpSpPr>
      <p:sp>
        <p:nvSpPr>
          <p:cNvPr id="30" name="Google Shape;30;p4"/>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lstStyle>
            <a:lvl1pPr lvl="0" algn="l">
              <a:lnSpc>
                <a:spcPct val="85000"/>
              </a:lnSpc>
              <a:spcBef>
                <a:spcPts val="0"/>
              </a:spcBef>
              <a:spcAft>
                <a:spcPts val="0"/>
              </a:spcAft>
              <a:buClr>
                <a:srgbClr val="262626"/>
              </a:buClr>
              <a:buSzPts val="8000"/>
              <a:buFont typeface="Calibri"/>
              <a:buNone/>
              <a:defRPr sz="8000" b="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4"/>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34" name="Google Shape;34;p4"/>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4"/>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cxnSp>
        <p:nvCxnSpPr>
          <p:cNvPr id="37" name="Google Shape;37;p4"/>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5"/>
          <p:cNvSpPr txBox="1">
            <a:spLocks noGrp="1"/>
          </p:cNvSpPr>
          <p:nvPr>
            <p:ph type="body" idx="1"/>
          </p:nvPr>
        </p:nvSpPr>
        <p:spPr>
          <a:xfrm>
            <a:off x="1097279" y="1845734"/>
            <a:ext cx="4937760" cy="4023360"/>
          </a:xfrm>
          <a:prstGeom prst="rect">
            <a:avLst/>
          </a:prstGeom>
          <a:noFill/>
          <a:ln>
            <a:noFill/>
          </a:ln>
        </p:spPr>
        <p:txBody>
          <a:bodyPr spcFirstLastPara="1" wrap="square" lIns="0" tIns="45700" rIns="0" bIns="45700" anchor="t" anchorCtr="0"/>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1" name="Google Shape;41;p5"/>
          <p:cNvSpPr txBox="1">
            <a:spLocks noGrp="1"/>
          </p:cNvSpPr>
          <p:nvPr>
            <p:ph type="body" idx="2"/>
          </p:nvPr>
        </p:nvSpPr>
        <p:spPr>
          <a:xfrm>
            <a:off x="6217920" y="1845735"/>
            <a:ext cx="4937760" cy="4023360"/>
          </a:xfrm>
          <a:prstGeom prst="rect">
            <a:avLst/>
          </a:prstGeom>
          <a:noFill/>
          <a:ln>
            <a:noFill/>
          </a:ln>
        </p:spPr>
        <p:txBody>
          <a:bodyPr spcFirstLastPara="1" wrap="square" lIns="0" tIns="45700" rIns="0" bIns="45700" anchor="t" anchorCtr="0"/>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2" name="Google Shape;42;p5"/>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5"/>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6"/>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48" name="Google Shape;48;p6"/>
          <p:cNvSpPr txBox="1">
            <a:spLocks noGrp="1"/>
          </p:cNvSpPr>
          <p:nvPr>
            <p:ph type="body" idx="2"/>
          </p:nvPr>
        </p:nvSpPr>
        <p:spPr>
          <a:xfrm>
            <a:off x="1097280" y="2582334"/>
            <a:ext cx="4937760" cy="3378200"/>
          </a:xfrm>
          <a:prstGeom prst="rect">
            <a:avLst/>
          </a:prstGeom>
          <a:noFill/>
          <a:ln>
            <a:noFill/>
          </a:ln>
        </p:spPr>
        <p:txBody>
          <a:bodyPr spcFirstLastPara="1" wrap="square" lIns="0" tIns="45700" rIns="0" bIns="45700" anchor="t" anchorCtr="0"/>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9" name="Google Shape;49;p6"/>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0" name="Google Shape;50;p6"/>
          <p:cNvSpPr txBox="1">
            <a:spLocks noGrp="1"/>
          </p:cNvSpPr>
          <p:nvPr>
            <p:ph type="body" idx="4"/>
          </p:nvPr>
        </p:nvSpPr>
        <p:spPr>
          <a:xfrm>
            <a:off x="6217920" y="2582334"/>
            <a:ext cx="4937760" cy="3378200"/>
          </a:xfrm>
          <a:prstGeom prst="rect">
            <a:avLst/>
          </a:prstGeom>
          <a:noFill/>
          <a:ln>
            <a:noFill/>
          </a:ln>
        </p:spPr>
        <p:txBody>
          <a:bodyPr spcFirstLastPara="1" wrap="square" lIns="0" tIns="45700" rIns="0" bIns="45700" anchor="t" anchorCtr="0"/>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1" name="Google Shape;51;p6"/>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6"/>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4"/>
        <p:cNvGrpSpPr/>
        <p:nvPr/>
      </p:nvGrpSpPr>
      <p:grpSpPr>
        <a:xfrm>
          <a:off x="0" y="0"/>
          <a:ext cx="0" cy="0"/>
          <a:chOff x="0" y="0"/>
          <a:chExt cx="0" cy="0"/>
        </a:xfrm>
      </p:grpSpPr>
      <p:sp>
        <p:nvSpPr>
          <p:cNvPr id="55" name="Google Shape;55;p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59"/>
        <p:cNvGrpSpPr/>
        <p:nvPr/>
      </p:nvGrpSpPr>
      <p:grpSpPr>
        <a:xfrm>
          <a:off x="0" y="0"/>
          <a:ext cx="0" cy="0"/>
          <a:chOff x="0" y="0"/>
          <a:chExt cx="0" cy="0"/>
        </a:xfrm>
      </p:grpSpPr>
      <p:sp>
        <p:nvSpPr>
          <p:cNvPr id="60" name="Google Shape;60;p8"/>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8"/>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p:nvPr/>
        </p:nvSpPr>
        <p:spPr>
          <a:xfrm>
            <a:off x="16" y="0"/>
            <a:ext cx="4050791"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9"/>
          <p:cNvSpPr/>
          <p:nvPr/>
        </p:nvSpPr>
        <p:spPr>
          <a:xfrm>
            <a:off x="4040071" y="0"/>
            <a:ext cx="64008"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9"/>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9"/>
          <p:cNvSpPr txBox="1">
            <a:spLocks noGrp="1"/>
          </p:cNvSpPr>
          <p:nvPr>
            <p:ph type="body" idx="1"/>
          </p:nvPr>
        </p:nvSpPr>
        <p:spPr>
          <a:xfrm>
            <a:off x="4800600" y="731520"/>
            <a:ext cx="6492240" cy="5257800"/>
          </a:xfrm>
          <a:prstGeom prst="rect">
            <a:avLst/>
          </a:prstGeom>
          <a:noFill/>
          <a:ln>
            <a:noFill/>
          </a:ln>
        </p:spPr>
        <p:txBody>
          <a:bodyPr spcFirstLastPara="1" wrap="square" lIns="0" tIns="45700" rIns="0" bIns="45700" anchor="t" anchorCtr="0"/>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0" name="Google Shape;70;p9"/>
          <p:cNvSpPr txBox="1">
            <a:spLocks noGrp="1"/>
          </p:cNvSpPr>
          <p:nvPr>
            <p:ph type="body" idx="2"/>
          </p:nvPr>
        </p:nvSpPr>
        <p:spPr>
          <a:xfrm>
            <a:off x="457200" y="2926080"/>
            <a:ext cx="3200400" cy="3379124"/>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200"/>
              </a:spcBef>
              <a:spcAft>
                <a:spcPts val="0"/>
              </a:spcAft>
              <a:buSzPts val="1500"/>
              <a:buNone/>
              <a:defRPr sz="1500">
                <a:solidFill>
                  <a:srgbClr val="FFFFFF"/>
                </a:solidFill>
              </a:defRPr>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71" name="Google Shape;71;p9"/>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9"/>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50" b="0" i="0" u="none" strike="noStrike" cap="none">
                <a:solidFill>
                  <a:schemeClr val="dk2"/>
                </a:solidFill>
                <a:latin typeface="Calibri"/>
                <a:ea typeface="Calibri"/>
                <a:cs typeface="Calibri"/>
                <a:sym typeface="Calibri"/>
              </a:defRPr>
            </a:lvl1pPr>
            <a:lvl2pPr marL="0" lvl="1" indent="0" algn="r">
              <a:spcBef>
                <a:spcPts val="0"/>
              </a:spcBef>
              <a:buNone/>
              <a:defRPr sz="1050" b="0" i="0" u="none" strike="noStrike" cap="none">
                <a:solidFill>
                  <a:schemeClr val="dk2"/>
                </a:solidFill>
                <a:latin typeface="Calibri"/>
                <a:ea typeface="Calibri"/>
                <a:cs typeface="Calibri"/>
                <a:sym typeface="Calibri"/>
              </a:defRPr>
            </a:lvl2pPr>
            <a:lvl3pPr marL="0" lvl="2" indent="0" algn="r">
              <a:spcBef>
                <a:spcPts val="0"/>
              </a:spcBef>
              <a:buNone/>
              <a:defRPr sz="1050" b="0" i="0" u="none" strike="noStrike" cap="none">
                <a:solidFill>
                  <a:schemeClr val="dk2"/>
                </a:solidFill>
                <a:latin typeface="Calibri"/>
                <a:ea typeface="Calibri"/>
                <a:cs typeface="Calibri"/>
                <a:sym typeface="Calibri"/>
              </a:defRPr>
            </a:lvl3pPr>
            <a:lvl4pPr marL="0" lvl="3" indent="0" algn="r">
              <a:spcBef>
                <a:spcPts val="0"/>
              </a:spcBef>
              <a:buNone/>
              <a:defRPr sz="1050" b="0" i="0" u="none" strike="noStrike" cap="none">
                <a:solidFill>
                  <a:schemeClr val="dk2"/>
                </a:solidFill>
                <a:latin typeface="Calibri"/>
                <a:ea typeface="Calibri"/>
                <a:cs typeface="Calibri"/>
                <a:sym typeface="Calibri"/>
              </a:defRPr>
            </a:lvl4pPr>
            <a:lvl5pPr marL="0" lvl="4" indent="0" algn="r">
              <a:spcBef>
                <a:spcPts val="0"/>
              </a:spcBef>
              <a:buNone/>
              <a:defRPr sz="1050" b="0" i="0" u="none" strike="noStrike" cap="none">
                <a:solidFill>
                  <a:schemeClr val="dk2"/>
                </a:solidFill>
                <a:latin typeface="Calibri"/>
                <a:ea typeface="Calibri"/>
                <a:cs typeface="Calibri"/>
                <a:sym typeface="Calibri"/>
              </a:defRPr>
            </a:lvl5pPr>
            <a:lvl6pPr marL="0" lvl="5" indent="0" algn="r">
              <a:spcBef>
                <a:spcPts val="0"/>
              </a:spcBef>
              <a:buNone/>
              <a:defRPr sz="1050" b="0" i="0" u="none" strike="noStrike" cap="none">
                <a:solidFill>
                  <a:schemeClr val="dk2"/>
                </a:solidFill>
                <a:latin typeface="Calibri"/>
                <a:ea typeface="Calibri"/>
                <a:cs typeface="Calibri"/>
                <a:sym typeface="Calibri"/>
              </a:defRPr>
            </a:lvl6pPr>
            <a:lvl7pPr marL="0" lvl="6" indent="0" algn="r">
              <a:spcBef>
                <a:spcPts val="0"/>
              </a:spcBef>
              <a:buNone/>
              <a:defRPr sz="1050" b="0" i="0" u="none" strike="noStrike" cap="none">
                <a:solidFill>
                  <a:schemeClr val="dk2"/>
                </a:solidFill>
                <a:latin typeface="Calibri"/>
                <a:ea typeface="Calibri"/>
                <a:cs typeface="Calibri"/>
                <a:sym typeface="Calibri"/>
              </a:defRPr>
            </a:lvl7pPr>
            <a:lvl8pPr marL="0" lvl="7" indent="0" algn="r">
              <a:spcBef>
                <a:spcPts val="0"/>
              </a:spcBef>
              <a:buNone/>
              <a:defRPr sz="1050" b="0" i="0" u="none" strike="noStrike" cap="none">
                <a:solidFill>
                  <a:schemeClr val="dk2"/>
                </a:solidFill>
                <a:latin typeface="Calibri"/>
                <a:ea typeface="Calibri"/>
                <a:cs typeface="Calibri"/>
                <a:sym typeface="Calibri"/>
              </a:defRPr>
            </a:lvl8pPr>
            <a:lvl9pPr marL="0" lvl="8" indent="0" algn="r">
              <a:spcBef>
                <a:spcPts val="0"/>
              </a:spcBef>
              <a:buNone/>
              <a:defRPr sz="105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74"/>
        <p:cNvGrpSpPr/>
        <p:nvPr/>
      </p:nvGrpSpPr>
      <p:grpSpPr>
        <a:xfrm>
          <a:off x="0" y="0"/>
          <a:ext cx="0" cy="0"/>
          <a:chOff x="0" y="0"/>
          <a:chExt cx="0" cy="0"/>
        </a:xfrm>
      </p:grpSpPr>
      <p:sp>
        <p:nvSpPr>
          <p:cNvPr id="75" name="Google Shape;75;p10"/>
          <p:cNvSpPr/>
          <p:nvPr/>
        </p:nvSpPr>
        <p:spPr>
          <a:xfrm>
            <a:off x="0" y="4953000"/>
            <a:ext cx="12188825" cy="1905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0"/>
          <p:cNvSpPr/>
          <p:nvPr/>
        </p:nvSpPr>
        <p:spPr>
          <a:xfrm>
            <a:off x="15" y="491507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0"/>
          <p:cNvSpPr txBox="1">
            <a:spLocks noGrp="1"/>
          </p:cNvSpPr>
          <p:nvPr>
            <p:ph type="title"/>
          </p:nvPr>
        </p:nvSpPr>
        <p:spPr>
          <a:xfrm>
            <a:off x="1097280" y="5074920"/>
            <a:ext cx="10113264" cy="822960"/>
          </a:xfrm>
          <a:prstGeom prst="rect">
            <a:avLst/>
          </a:prstGeom>
          <a:noFill/>
          <a:ln>
            <a:noFill/>
          </a:ln>
        </p:spPr>
        <p:txBody>
          <a:bodyPr spcFirstLastPara="1" wrap="square" lIns="91425" tIns="0" rIns="91425" bIns="0" anchor="b" anchorCtr="0"/>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10"/>
          <p:cNvSpPr>
            <a:spLocks noGrp="1"/>
          </p:cNvSpPr>
          <p:nvPr>
            <p:ph type="pic" idx="2"/>
          </p:nvPr>
        </p:nvSpPr>
        <p:spPr>
          <a:xfrm>
            <a:off x="15" y="0"/>
            <a:ext cx="12191985" cy="4915076"/>
          </a:xfrm>
          <a:prstGeom prst="rect">
            <a:avLst/>
          </a:prstGeom>
          <a:blipFill rotWithShape="1">
            <a:blip r:embed="rId2">
              <a:alphaModFix/>
            </a:blip>
            <a:stretch>
              <a:fillRect/>
            </a:stretch>
          </a:blipFill>
          <a:ln>
            <a:noFill/>
          </a:ln>
        </p:spPr>
        <p:txBody>
          <a:bodyPr spcFirstLastPara="1" wrap="square" lIns="457200" tIns="457200" rIns="0" bIns="45700" anchor="t" anchorCtr="0"/>
          <a:lstStyle>
            <a:lvl1pPr marR="0" lvl="0" algn="l" rtl="0">
              <a:lnSpc>
                <a:spcPct val="90000"/>
              </a:lnSpc>
              <a:spcBef>
                <a:spcPts val="1200"/>
              </a:spcBef>
              <a:spcAft>
                <a:spcPts val="0"/>
              </a:spcAft>
              <a:buClr>
                <a:schemeClr val="accent1"/>
              </a:buClr>
              <a:buSzPts val="3200"/>
              <a:buFont typeface="Calibri"/>
              <a:buNone/>
              <a:defRPr sz="3200" b="0" i="0" u="none" strike="noStrike" cap="none">
                <a:solidFill>
                  <a:schemeClr val="lt1"/>
                </a:solidFill>
                <a:latin typeface="Calibri"/>
                <a:ea typeface="Calibri"/>
                <a:cs typeface="Calibri"/>
                <a:sym typeface="Calibri"/>
              </a:defRPr>
            </a:lvl1pPr>
            <a:lvl2pPr marR="0" lvl="1" algn="l" rtl="0">
              <a:lnSpc>
                <a:spcPct val="90000"/>
              </a:lnSpc>
              <a:spcBef>
                <a:spcPts val="200"/>
              </a:spcBef>
              <a:spcAft>
                <a:spcPts val="0"/>
              </a:spcAft>
              <a:buClr>
                <a:schemeClr val="accent1"/>
              </a:buClr>
              <a:buSzPts val="2800"/>
              <a:buFont typeface="Calibri"/>
              <a:buNone/>
              <a:defRPr sz="2800" b="0" i="0" u="none" strike="noStrike" cap="none">
                <a:solidFill>
                  <a:srgbClr val="3F3F3F"/>
                </a:solidFill>
                <a:latin typeface="Calibri"/>
                <a:ea typeface="Calibri"/>
                <a:cs typeface="Calibri"/>
                <a:sym typeface="Calibri"/>
              </a:defRPr>
            </a:lvl2pPr>
            <a:lvl3pPr marR="0" lvl="2" algn="l" rtl="0">
              <a:lnSpc>
                <a:spcPct val="90000"/>
              </a:lnSpc>
              <a:spcBef>
                <a:spcPts val="400"/>
              </a:spcBef>
              <a:spcAft>
                <a:spcPts val="0"/>
              </a:spcAft>
              <a:buClr>
                <a:schemeClr val="accent1"/>
              </a:buClr>
              <a:buSzPts val="2400"/>
              <a:buFont typeface="Calibri"/>
              <a:buNone/>
              <a:defRPr sz="2400" b="0" i="0" u="none" strike="noStrike" cap="none">
                <a:solidFill>
                  <a:srgbClr val="3F3F3F"/>
                </a:solidFill>
                <a:latin typeface="Calibri"/>
                <a:ea typeface="Calibri"/>
                <a:cs typeface="Calibri"/>
                <a:sym typeface="Calibri"/>
              </a:defRPr>
            </a:lvl3pPr>
            <a:lvl4pPr marR="0" lvl="3"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4pPr>
            <a:lvl5pPr marR="0" lvl="4"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5pPr>
            <a:lvl6pPr marR="0" lvl="5"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6pPr>
            <a:lvl7pPr marR="0" lvl="6"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7pPr>
            <a:lvl8pPr marR="0" lvl="7"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8pPr>
            <a:lvl9pPr marR="0" lvl="8" algn="l" rtl="0">
              <a:lnSpc>
                <a:spcPct val="90000"/>
              </a:lnSpc>
              <a:spcBef>
                <a:spcPts val="400"/>
              </a:spcBef>
              <a:spcAft>
                <a:spcPts val="40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9pPr>
          </a:lstStyle>
          <a:p>
            <a:endParaRPr/>
          </a:p>
        </p:txBody>
      </p:sp>
      <p:sp>
        <p:nvSpPr>
          <p:cNvPr id="79" name="Google Shape;79;p10"/>
          <p:cNvSpPr txBox="1">
            <a:spLocks noGrp="1"/>
          </p:cNvSpPr>
          <p:nvPr>
            <p:ph type="body" idx="1"/>
          </p:nvPr>
        </p:nvSpPr>
        <p:spPr>
          <a:xfrm>
            <a:off x="1097280" y="5907023"/>
            <a:ext cx="10113264" cy="594360"/>
          </a:xfrm>
          <a:prstGeom prst="rect">
            <a:avLst/>
          </a:prstGeom>
          <a:noFill/>
          <a:ln>
            <a:noFill/>
          </a:ln>
        </p:spPr>
        <p:txBody>
          <a:bodyPr spcFirstLastPara="1" wrap="square" lIns="91425" tIns="0" rIns="91425" bIns="0" anchor="t" anchorCtr="0"/>
          <a:lstStyle>
            <a:lvl1pPr marL="457200" lvl="0" indent="-228600" algn="l">
              <a:lnSpc>
                <a:spcPct val="90000"/>
              </a:lnSpc>
              <a:spcBef>
                <a:spcPts val="0"/>
              </a:spcBef>
              <a:spcAft>
                <a:spcPts val="0"/>
              </a:spcAft>
              <a:buSzPts val="1500"/>
              <a:buNone/>
              <a:defRPr sz="1500">
                <a:solidFill>
                  <a:srgbClr val="FFFFFF"/>
                </a:solidFill>
              </a:defRPr>
            </a:lvl1pPr>
            <a:lvl2pPr marL="914400" lvl="1" indent="-228600" algn="l">
              <a:lnSpc>
                <a:spcPct val="90000"/>
              </a:lnSpc>
              <a:spcBef>
                <a:spcPts val="6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80" name="Google Shape;80;p1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1" y="6400800"/>
            <a:ext cx="12192000"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1"/>
          <p:cNvSpPr/>
          <p:nvPr/>
        </p:nvSpPr>
        <p:spPr>
          <a:xfrm>
            <a:off x="0" y="6334316"/>
            <a:ext cx="12192000" cy="659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p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1"/>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0" name="Google Shape;10;p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0" b="0" i="0" u="none" strike="noStrike" cap="none">
                <a:solidFill>
                  <a:srgbClr val="FFFFFF"/>
                </a:solidFill>
                <a:latin typeface="Calibri"/>
                <a:ea typeface="Calibri"/>
                <a:cs typeface="Calibri"/>
                <a:sym typeface="Calibri"/>
              </a:defRPr>
            </a:lvl1pPr>
            <a:lvl2pPr marL="0" marR="0" lvl="1" indent="0" algn="r" rtl="0">
              <a:spcBef>
                <a:spcPts val="0"/>
              </a:spcBef>
              <a:buNone/>
              <a:defRPr sz="1050" b="0" i="0" u="none" strike="noStrike" cap="none">
                <a:solidFill>
                  <a:srgbClr val="FFFFFF"/>
                </a:solidFill>
                <a:latin typeface="Calibri"/>
                <a:ea typeface="Calibri"/>
                <a:cs typeface="Calibri"/>
                <a:sym typeface="Calibri"/>
              </a:defRPr>
            </a:lvl2pPr>
            <a:lvl3pPr marL="0" marR="0" lvl="2" indent="0" algn="r" rtl="0">
              <a:spcBef>
                <a:spcPts val="0"/>
              </a:spcBef>
              <a:buNone/>
              <a:defRPr sz="1050" b="0" i="0" u="none" strike="noStrike" cap="none">
                <a:solidFill>
                  <a:srgbClr val="FFFFFF"/>
                </a:solidFill>
                <a:latin typeface="Calibri"/>
                <a:ea typeface="Calibri"/>
                <a:cs typeface="Calibri"/>
                <a:sym typeface="Calibri"/>
              </a:defRPr>
            </a:lvl3pPr>
            <a:lvl4pPr marL="0" marR="0" lvl="3" indent="0" algn="r" rtl="0">
              <a:spcBef>
                <a:spcPts val="0"/>
              </a:spcBef>
              <a:buNone/>
              <a:defRPr sz="1050" b="0" i="0" u="none" strike="noStrike" cap="none">
                <a:solidFill>
                  <a:srgbClr val="FFFFFF"/>
                </a:solidFill>
                <a:latin typeface="Calibri"/>
                <a:ea typeface="Calibri"/>
                <a:cs typeface="Calibri"/>
                <a:sym typeface="Calibri"/>
              </a:defRPr>
            </a:lvl4pPr>
            <a:lvl5pPr marL="0" marR="0" lvl="4" indent="0" algn="r" rtl="0">
              <a:spcBef>
                <a:spcPts val="0"/>
              </a:spcBef>
              <a:buNone/>
              <a:defRPr sz="1050" b="0" i="0" u="none" strike="noStrike" cap="none">
                <a:solidFill>
                  <a:srgbClr val="FFFFFF"/>
                </a:solidFill>
                <a:latin typeface="Calibri"/>
                <a:ea typeface="Calibri"/>
                <a:cs typeface="Calibri"/>
                <a:sym typeface="Calibri"/>
              </a:defRPr>
            </a:lvl5pPr>
            <a:lvl6pPr marL="0" marR="0" lvl="5" indent="0" algn="r" rtl="0">
              <a:spcBef>
                <a:spcPts val="0"/>
              </a:spcBef>
              <a:buNone/>
              <a:defRPr sz="1050" b="0" i="0" u="none" strike="noStrike" cap="none">
                <a:solidFill>
                  <a:srgbClr val="FFFFFF"/>
                </a:solidFill>
                <a:latin typeface="Calibri"/>
                <a:ea typeface="Calibri"/>
                <a:cs typeface="Calibri"/>
                <a:sym typeface="Calibri"/>
              </a:defRPr>
            </a:lvl6pPr>
            <a:lvl7pPr marL="0" marR="0" lvl="6" indent="0" algn="r" rtl="0">
              <a:spcBef>
                <a:spcPts val="0"/>
              </a:spcBef>
              <a:buNone/>
              <a:defRPr sz="1050" b="0" i="0" u="none" strike="noStrike" cap="none">
                <a:solidFill>
                  <a:srgbClr val="FFFFFF"/>
                </a:solidFill>
                <a:latin typeface="Calibri"/>
                <a:ea typeface="Calibri"/>
                <a:cs typeface="Calibri"/>
                <a:sym typeface="Calibri"/>
              </a:defRPr>
            </a:lvl7pPr>
            <a:lvl8pPr marL="0" marR="0" lvl="7" indent="0" algn="r" rtl="0">
              <a:spcBef>
                <a:spcPts val="0"/>
              </a:spcBef>
              <a:buNone/>
              <a:defRPr sz="1050" b="0" i="0" u="none" strike="noStrike" cap="none">
                <a:solidFill>
                  <a:srgbClr val="FFFFFF"/>
                </a:solidFill>
                <a:latin typeface="Calibri"/>
                <a:ea typeface="Calibri"/>
                <a:cs typeface="Calibri"/>
                <a:sym typeface="Calibri"/>
              </a:defRPr>
            </a:lvl8pPr>
            <a:lvl9pPr marL="0" marR="0" lvl="8" indent="0" algn="r" rtl="0">
              <a:spcBef>
                <a:spcPts val="0"/>
              </a:spcBef>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cxnSp>
        <p:nvCxnSpPr>
          <p:cNvPr id="13" name="Google Shape;13;p1"/>
          <p:cNvCxnSpPr/>
          <p:nvPr/>
        </p:nvCxnSpPr>
        <p:spPr>
          <a:xfrm>
            <a:off x="1193532" y="1737845"/>
            <a:ext cx="9966960" cy="0"/>
          </a:xfrm>
          <a:prstGeom prst="straightConnector1">
            <a:avLst/>
          </a:prstGeom>
          <a:noFill/>
          <a:ln w="9525" cap="flat" cmpd="sng">
            <a:solidFill>
              <a:srgbClr val="7F7F7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0"/>
        <p:cNvGrpSpPr/>
        <p:nvPr/>
      </p:nvGrpSpPr>
      <p:grpSpPr>
        <a:xfrm>
          <a:off x="0" y="0"/>
          <a:ext cx="0" cy="0"/>
          <a:chOff x="0" y="0"/>
          <a:chExt cx="0" cy="0"/>
        </a:xfrm>
      </p:grpSpPr>
      <p:sp>
        <p:nvSpPr>
          <p:cNvPr id="101" name="Google Shape;101;p13"/>
          <p:cNvSpPr/>
          <p:nvPr/>
        </p:nvSpPr>
        <p:spPr>
          <a:xfrm>
            <a:off x="0" y="0"/>
            <a:ext cx="12192000" cy="6334316"/>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2" name="Google Shape;102;p13"/>
          <p:cNvSpPr txBox="1">
            <a:spLocks noGrp="1"/>
          </p:cNvSpPr>
          <p:nvPr>
            <p:ph type="subTitle" idx="1"/>
          </p:nvPr>
        </p:nvSpPr>
        <p:spPr>
          <a:xfrm>
            <a:off x="7386221" y="4541869"/>
            <a:ext cx="4554245" cy="155521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800"/>
              <a:buNone/>
            </a:pPr>
            <a:r>
              <a:rPr lang="en-US" sz="1800" b="1">
                <a:solidFill>
                  <a:srgbClr val="262626"/>
                </a:solidFill>
              </a:rPr>
              <a:t>SIXTH SOUTH ASIA REGION PUBLIC PROCUREMENT CONFERENCE: PROFESSIONALIZATION OF PUBLIC PROCUREMENT FOR BETTER PERFORMANCE </a:t>
            </a:r>
            <a:endParaRPr/>
          </a:p>
          <a:p>
            <a:pPr marL="0" lvl="0" indent="0" algn="l" rtl="0">
              <a:lnSpc>
                <a:spcPct val="90000"/>
              </a:lnSpc>
              <a:spcBef>
                <a:spcPts val="1400"/>
              </a:spcBef>
              <a:spcAft>
                <a:spcPts val="0"/>
              </a:spcAft>
              <a:buSzPts val="1400"/>
              <a:buNone/>
            </a:pPr>
            <a:endParaRPr sz="1400">
              <a:solidFill>
                <a:srgbClr val="262626"/>
              </a:solidFill>
            </a:endParaRPr>
          </a:p>
          <a:p>
            <a:pPr marL="0" lvl="0" indent="0" algn="l" rtl="0">
              <a:lnSpc>
                <a:spcPct val="90000"/>
              </a:lnSpc>
              <a:spcBef>
                <a:spcPts val="1400"/>
              </a:spcBef>
              <a:spcAft>
                <a:spcPts val="0"/>
              </a:spcAft>
              <a:buSzPts val="1400"/>
              <a:buNone/>
            </a:pPr>
            <a:endParaRPr sz="1400">
              <a:solidFill>
                <a:srgbClr val="262626"/>
              </a:solidFill>
            </a:endParaRPr>
          </a:p>
        </p:txBody>
      </p:sp>
      <p:pic>
        <p:nvPicPr>
          <p:cNvPr id="103" name="Google Shape;103;p13"/>
          <p:cNvPicPr preferRelativeResize="0"/>
          <p:nvPr/>
        </p:nvPicPr>
        <p:blipFill rotWithShape="1">
          <a:blip r:embed="rId3">
            <a:alphaModFix/>
          </a:blip>
          <a:srcRect/>
          <a:stretch/>
        </p:blipFill>
        <p:spPr>
          <a:xfrm>
            <a:off x="1543933" y="640081"/>
            <a:ext cx="5092348" cy="5054156"/>
          </a:xfrm>
          <a:prstGeom prst="rect">
            <a:avLst/>
          </a:prstGeom>
          <a:noFill/>
          <a:ln>
            <a:noFill/>
          </a:ln>
        </p:spPr>
      </p:pic>
      <p:cxnSp>
        <p:nvCxnSpPr>
          <p:cNvPr id="104" name="Google Shape;104;p13"/>
          <p:cNvCxnSpPr/>
          <p:nvPr/>
        </p:nvCxnSpPr>
        <p:spPr>
          <a:xfrm>
            <a:off x="8209305" y="4343400"/>
            <a:ext cx="3200400" cy="0"/>
          </a:xfrm>
          <a:prstGeom prst="straightConnector1">
            <a:avLst/>
          </a:prstGeom>
          <a:noFill/>
          <a:ln w="9525" cap="flat" cmpd="sng">
            <a:solidFill>
              <a:schemeClr val="dk2">
                <a:alpha val="89803"/>
              </a:schemeClr>
            </a:solidFill>
            <a:prstDash val="solid"/>
            <a:round/>
            <a:headEnd type="none" w="sm" len="sm"/>
            <a:tailEnd type="none" w="sm" len="sm"/>
          </a:ln>
        </p:spPr>
      </p:cxnSp>
      <p:sp>
        <p:nvSpPr>
          <p:cNvPr id="105" name="Google Shape;105;p13"/>
          <p:cNvSpPr/>
          <p:nvPr/>
        </p:nvSpPr>
        <p:spPr>
          <a:xfrm>
            <a:off x="15" y="6334316"/>
            <a:ext cx="12191985" cy="6648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3"/>
          <p:cNvSpPr/>
          <p:nvPr/>
        </p:nvSpPr>
        <p:spPr>
          <a:xfrm>
            <a:off x="1" y="6400800"/>
            <a:ext cx="12192000"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800"/>
              <a:buFont typeface="Calibri"/>
              <a:buNone/>
            </a:pPr>
            <a:r>
              <a:rPr lang="en-US"/>
              <a:t>Key activities planned for next two years (2019 and 2020)</a:t>
            </a:r>
            <a:endParaRPr/>
          </a:p>
        </p:txBody>
      </p:sp>
      <p:sp>
        <p:nvSpPr>
          <p:cNvPr id="154" name="Google Shape;154;p21"/>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Autofit/>
          </a:bodyPr>
          <a:lstStyle/>
          <a:p>
            <a:pPr marL="457200" lvl="0" indent="-342900" algn="l" rtl="0">
              <a:lnSpc>
                <a:spcPct val="90000"/>
              </a:lnSpc>
              <a:spcBef>
                <a:spcPts val="0"/>
              </a:spcBef>
              <a:spcAft>
                <a:spcPts val="0"/>
              </a:spcAft>
              <a:buSzPts val="1800"/>
              <a:buChar char="●"/>
            </a:pPr>
            <a:r>
              <a:rPr lang="en-US" dirty="0"/>
              <a:t>Implement the revised PRR and bidding documents from July 2019</a:t>
            </a:r>
            <a:endParaRPr dirty="0"/>
          </a:p>
          <a:p>
            <a:pPr marL="457200" lvl="0" indent="-342900" algn="l" rtl="0">
              <a:lnSpc>
                <a:spcPct val="90000"/>
              </a:lnSpc>
              <a:spcBef>
                <a:spcPts val="0"/>
              </a:spcBef>
              <a:spcAft>
                <a:spcPts val="0"/>
              </a:spcAft>
              <a:buSzPts val="1800"/>
              <a:buChar char="●"/>
            </a:pPr>
            <a:r>
              <a:rPr lang="en-US" dirty="0"/>
              <a:t>sensitization of revised PRR and bidding documents across the country</a:t>
            </a:r>
            <a:endParaRPr dirty="0"/>
          </a:p>
          <a:p>
            <a:pPr marL="457200" lvl="0" indent="-342900" algn="l" rtl="0">
              <a:lnSpc>
                <a:spcPct val="90000"/>
              </a:lnSpc>
              <a:spcBef>
                <a:spcPts val="0"/>
              </a:spcBef>
              <a:spcAft>
                <a:spcPts val="0"/>
              </a:spcAft>
              <a:buSzPts val="1800"/>
              <a:buChar char="●"/>
            </a:pPr>
            <a:r>
              <a:rPr lang="en-US" dirty="0" smtClean="0"/>
              <a:t>Implementation of e-GP </a:t>
            </a:r>
            <a:r>
              <a:rPr lang="en-US" dirty="0"/>
              <a:t>Phase </a:t>
            </a:r>
            <a:r>
              <a:rPr lang="en-US" dirty="0" smtClean="0"/>
              <a:t>I and II </a:t>
            </a:r>
            <a:r>
              <a:rPr lang="en-US" dirty="0"/>
              <a:t>in </a:t>
            </a:r>
            <a:r>
              <a:rPr lang="en-US" dirty="0" smtClean="0"/>
              <a:t>all </a:t>
            </a:r>
            <a:r>
              <a:rPr lang="en-US" dirty="0"/>
              <a:t>government agencies</a:t>
            </a:r>
            <a:endParaRPr dirty="0"/>
          </a:p>
          <a:p>
            <a:pPr marL="457200" lvl="0" indent="-342900" algn="l" rtl="0">
              <a:lnSpc>
                <a:spcPct val="90000"/>
              </a:lnSpc>
              <a:spcBef>
                <a:spcPts val="0"/>
              </a:spcBef>
              <a:spcAft>
                <a:spcPts val="0"/>
              </a:spcAft>
              <a:buSzPts val="1800"/>
              <a:buChar char="●"/>
            </a:pPr>
            <a:r>
              <a:rPr lang="en-US" dirty="0"/>
              <a:t>Training / awareness / refresher courses of e-GP to users (bidders and procuring agencies</a:t>
            </a:r>
            <a:r>
              <a:rPr lang="en-US" dirty="0" smtClean="0"/>
              <a:t>)</a:t>
            </a:r>
            <a:endParaRPr dirty="0"/>
          </a:p>
          <a:p>
            <a:pPr marL="457200" lvl="0" indent="-342900" algn="l" rtl="0">
              <a:lnSpc>
                <a:spcPct val="90000"/>
              </a:lnSpc>
              <a:spcBef>
                <a:spcPts val="0"/>
              </a:spcBef>
              <a:spcAft>
                <a:spcPts val="0"/>
              </a:spcAft>
              <a:buSzPts val="1800"/>
              <a:buChar char="●"/>
            </a:pPr>
            <a:r>
              <a:rPr lang="en-US" dirty="0"/>
              <a:t>Revise the e-GP guidelines and e-bidding documents to align with revised documents</a:t>
            </a:r>
            <a:endParaRPr dirty="0"/>
          </a:p>
          <a:p>
            <a:pPr marL="457200" lvl="0" indent="-342900" algn="l" rtl="0">
              <a:lnSpc>
                <a:spcPct val="90000"/>
              </a:lnSpc>
              <a:spcBef>
                <a:spcPts val="0"/>
              </a:spcBef>
              <a:spcAft>
                <a:spcPts val="0"/>
              </a:spcAft>
              <a:buSzPts val="1800"/>
              <a:buChar char="●"/>
            </a:pPr>
            <a:r>
              <a:rPr lang="en-US" dirty="0"/>
              <a:t>Update the e-GP user manuals after completion of Phase II</a:t>
            </a:r>
            <a:endParaRPr dirty="0"/>
          </a:p>
          <a:p>
            <a:pPr marL="457200" lvl="0" indent="-342900" algn="l" rtl="0">
              <a:lnSpc>
                <a:spcPct val="90000"/>
              </a:lnSpc>
              <a:spcBef>
                <a:spcPts val="0"/>
              </a:spcBef>
              <a:spcAft>
                <a:spcPts val="0"/>
              </a:spcAft>
              <a:buSzPts val="1800"/>
              <a:buChar char="●"/>
            </a:pPr>
            <a:r>
              <a:rPr lang="en-US" dirty="0"/>
              <a:t>Propose </a:t>
            </a:r>
            <a:r>
              <a:rPr lang="en-US" dirty="0" smtClean="0"/>
              <a:t> Public Procurement Authority and drafting </a:t>
            </a:r>
            <a:r>
              <a:rPr lang="en-US" dirty="0"/>
              <a:t>of procurement bill</a:t>
            </a:r>
            <a:endParaRPr dirty="0"/>
          </a:p>
          <a:p>
            <a:pPr marL="457200" lvl="0" indent="-342900" algn="l" rtl="0">
              <a:lnSpc>
                <a:spcPct val="90000"/>
              </a:lnSpc>
              <a:spcBef>
                <a:spcPts val="0"/>
              </a:spcBef>
              <a:spcAft>
                <a:spcPts val="0"/>
              </a:spcAft>
              <a:buSzPts val="1800"/>
              <a:buChar char="●"/>
            </a:pPr>
            <a:r>
              <a:rPr lang="en-US" dirty="0"/>
              <a:t>Increase the number of items for centralized </a:t>
            </a:r>
            <a:r>
              <a:rPr lang="en-US" dirty="0" smtClean="0"/>
              <a:t>procurement</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2"/>
          <p:cNvSpPr txBox="1">
            <a:spLocks noGrp="1"/>
          </p:cNvSpPr>
          <p:nvPr>
            <p:ph type="body" idx="1"/>
          </p:nvPr>
        </p:nvSpPr>
        <p:spPr>
          <a:xfrm>
            <a:off x="1097280" y="1769534"/>
            <a:ext cx="10058400" cy="4023300"/>
          </a:xfrm>
          <a:prstGeom prst="rect">
            <a:avLst/>
          </a:prstGeom>
        </p:spPr>
        <p:txBody>
          <a:bodyPr spcFirstLastPara="1" wrap="square" lIns="0" tIns="45700" rIns="0" bIns="45700" anchor="t" anchorCtr="0">
            <a:noAutofit/>
          </a:bodyPr>
          <a:lstStyle/>
          <a:p>
            <a:pPr marL="0" lvl="0" indent="0" algn="ctr" rtl="0">
              <a:spcBef>
                <a:spcPts val="1200"/>
              </a:spcBef>
              <a:spcAft>
                <a:spcPts val="200"/>
              </a:spcAft>
              <a:buNone/>
            </a:pPr>
            <a:r>
              <a:rPr lang="en-US" sz="7200"/>
              <a:t>Tashi Delek</a:t>
            </a:r>
            <a:endParaRPr sz="7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4"/>
          <p:cNvSpPr txBox="1">
            <a:spLocks noGrp="1"/>
          </p:cNvSpPr>
          <p:nvPr>
            <p:ph type="title"/>
          </p:nvPr>
        </p:nvSpPr>
        <p:spPr>
          <a:xfrm>
            <a:off x="742648" y="328506"/>
            <a:ext cx="8596668" cy="940457"/>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800"/>
              <a:buFont typeface="Calibri"/>
              <a:buNone/>
            </a:pPr>
            <a:r>
              <a:rPr lang="en-US"/>
              <a:t>COUNTRY PRESENTATION </a:t>
            </a:r>
            <a:endParaRPr/>
          </a:p>
        </p:txBody>
      </p:sp>
      <p:sp>
        <p:nvSpPr>
          <p:cNvPr id="112" name="Google Shape;112;p14"/>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Autofit/>
          </a:bodyPr>
          <a:lstStyle/>
          <a:p>
            <a:pPr marL="91440" lvl="0" indent="-127000" algn="l" rtl="0">
              <a:lnSpc>
                <a:spcPct val="90000"/>
              </a:lnSpc>
              <a:spcBef>
                <a:spcPts val="0"/>
              </a:spcBef>
              <a:spcAft>
                <a:spcPts val="0"/>
              </a:spcAft>
              <a:buSzPts val="2000"/>
              <a:buChar char=" "/>
            </a:pPr>
            <a:r>
              <a:rPr lang="en-US"/>
              <a:t>Government Procurement and Property Management Division</a:t>
            </a:r>
            <a:endParaRPr/>
          </a:p>
          <a:p>
            <a:pPr marL="91440" lvl="0" indent="-127000" algn="l" rtl="0">
              <a:lnSpc>
                <a:spcPct val="90000"/>
              </a:lnSpc>
              <a:spcBef>
                <a:spcPts val="0"/>
              </a:spcBef>
              <a:spcAft>
                <a:spcPts val="0"/>
              </a:spcAft>
              <a:buSzPts val="2000"/>
              <a:buChar char=" "/>
            </a:pPr>
            <a:r>
              <a:rPr lang="en-US"/>
              <a:t>DEPARTMENT OF NATIONAL PROPERTIES </a:t>
            </a:r>
            <a:endParaRPr/>
          </a:p>
          <a:p>
            <a:pPr marL="91440" lvl="0" indent="-127000" algn="l" rtl="0">
              <a:lnSpc>
                <a:spcPct val="90000"/>
              </a:lnSpc>
              <a:spcBef>
                <a:spcPts val="1400"/>
              </a:spcBef>
              <a:spcAft>
                <a:spcPts val="0"/>
              </a:spcAft>
              <a:buSzPts val="2000"/>
              <a:buChar char=" "/>
            </a:pPr>
            <a:r>
              <a:rPr lang="en-US"/>
              <a:t>(BHUTAN)</a:t>
            </a:r>
            <a:endParaRPr/>
          </a:p>
          <a:p>
            <a:pPr marL="91440" lvl="0" indent="-127000" algn="l" rtl="0">
              <a:lnSpc>
                <a:spcPct val="90000"/>
              </a:lnSpc>
              <a:spcBef>
                <a:spcPts val="1400"/>
              </a:spcBef>
              <a:spcAft>
                <a:spcPts val="0"/>
              </a:spcAft>
              <a:buSzPts val="2000"/>
              <a:buChar char=" "/>
            </a:pPr>
            <a:r>
              <a:rPr lang="en-US"/>
              <a:t>(TANDIN GYEM, EXECUTIVE ENGINEER)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800"/>
              <a:buFont typeface="Calibri"/>
              <a:buNone/>
            </a:pPr>
            <a:r>
              <a:rPr lang="en-US"/>
              <a:t>Recent Activities and Achievements (2018 and 2019) - Content</a:t>
            </a:r>
            <a:endParaRPr/>
          </a:p>
        </p:txBody>
      </p:sp>
      <p:sp>
        <p:nvSpPr>
          <p:cNvPr id="118" name="Google Shape;118;p15"/>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Autofit/>
          </a:bodyPr>
          <a:lstStyle/>
          <a:p>
            <a:pPr marL="91440" lvl="0" indent="-127000" algn="l" rtl="0">
              <a:lnSpc>
                <a:spcPct val="90000"/>
              </a:lnSpc>
              <a:spcBef>
                <a:spcPts val="0"/>
              </a:spcBef>
              <a:spcAft>
                <a:spcPts val="0"/>
              </a:spcAft>
              <a:buSzPts val="2000"/>
              <a:buChar char=" "/>
            </a:pPr>
            <a:r>
              <a:rPr lang="en-US" dirty="0"/>
              <a:t>Legislative and Regulatory Developments</a:t>
            </a:r>
            <a:endParaRPr dirty="0"/>
          </a:p>
          <a:p>
            <a:pPr marL="91440" lvl="0" indent="-127000" algn="l" rtl="0">
              <a:lnSpc>
                <a:spcPct val="90000"/>
              </a:lnSpc>
              <a:spcBef>
                <a:spcPts val="1400"/>
              </a:spcBef>
              <a:spcAft>
                <a:spcPts val="0"/>
              </a:spcAft>
              <a:buSzPts val="2000"/>
              <a:buChar char=" "/>
            </a:pPr>
            <a:r>
              <a:rPr lang="en-US" dirty="0"/>
              <a:t>Status of Introduction and </a:t>
            </a:r>
            <a:r>
              <a:rPr lang="en-US" dirty="0" err="1"/>
              <a:t>Operationalization</a:t>
            </a:r>
            <a:r>
              <a:rPr lang="en-US" dirty="0"/>
              <a:t> of Electronic Government Procurement (e-GP)</a:t>
            </a:r>
            <a:endParaRPr dirty="0"/>
          </a:p>
          <a:p>
            <a:pPr marL="91440" lvl="0" indent="-127000" algn="l" rtl="0">
              <a:lnSpc>
                <a:spcPct val="90000"/>
              </a:lnSpc>
              <a:spcBef>
                <a:spcPts val="1400"/>
              </a:spcBef>
              <a:spcAft>
                <a:spcPts val="0"/>
              </a:spcAft>
              <a:buSzPts val="2000"/>
              <a:buChar char=" "/>
            </a:pPr>
            <a:r>
              <a:rPr lang="en-US" dirty="0"/>
              <a:t>Status of Public Procurement Professionalization and capacity building</a:t>
            </a:r>
            <a:endParaRPr dirty="0"/>
          </a:p>
          <a:p>
            <a:pPr marL="91440" lvl="0" indent="-127000" algn="l" rtl="0">
              <a:lnSpc>
                <a:spcPct val="90000"/>
              </a:lnSpc>
              <a:spcBef>
                <a:spcPts val="1400"/>
              </a:spcBef>
              <a:spcAft>
                <a:spcPts val="0"/>
              </a:spcAft>
              <a:buSzPts val="2000"/>
              <a:buChar char=" "/>
            </a:pPr>
            <a:r>
              <a:rPr lang="en-US" dirty="0"/>
              <a:t>Public Procurement Performance Measurement</a:t>
            </a:r>
            <a:endParaRPr dirty="0"/>
          </a:p>
          <a:p>
            <a:pPr marL="91440" lvl="0" indent="-127000" algn="l" rtl="0">
              <a:lnSpc>
                <a:spcPct val="90000"/>
              </a:lnSpc>
              <a:spcBef>
                <a:spcPts val="1400"/>
              </a:spcBef>
              <a:spcAft>
                <a:spcPts val="0"/>
              </a:spcAft>
              <a:buSzPts val="2000"/>
              <a:buChar char=" "/>
            </a:pPr>
            <a:r>
              <a:rPr lang="en-US" dirty="0"/>
              <a:t>Major Issues, Challenges and Solutions</a:t>
            </a:r>
            <a:endParaRPr dirty="0"/>
          </a:p>
          <a:p>
            <a:pPr marL="91440" lvl="0" indent="-127000" algn="l" rtl="0">
              <a:lnSpc>
                <a:spcPct val="90000"/>
              </a:lnSpc>
              <a:spcBef>
                <a:spcPts val="1400"/>
              </a:spcBef>
              <a:spcAft>
                <a:spcPts val="0"/>
              </a:spcAft>
              <a:buSzPts val="2000"/>
              <a:buChar char=" "/>
            </a:pPr>
            <a:r>
              <a:rPr lang="en-US" dirty="0"/>
              <a:t>Key activities planned for next two years</a:t>
            </a:r>
            <a:endParaRPr dirty="0"/>
          </a:p>
          <a:p>
            <a:pPr marL="91440" lvl="0" indent="0" algn="l" rtl="0">
              <a:lnSpc>
                <a:spcPct val="90000"/>
              </a:lnSpc>
              <a:spcBef>
                <a:spcPts val="1400"/>
              </a:spcBef>
              <a:spcAft>
                <a:spcPts val="0"/>
              </a:spcAft>
              <a:buSzPts val="2000"/>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6"/>
          <p:cNvSpPr txBox="1">
            <a:spLocks noGrp="1"/>
          </p:cNvSpPr>
          <p:nvPr>
            <p:ph type="title"/>
          </p:nvPr>
        </p:nvSpPr>
        <p:spPr>
          <a:xfrm>
            <a:off x="1600200" y="115889"/>
            <a:ext cx="8596800" cy="1320900"/>
          </a:xfrm>
          <a:prstGeom prst="rect">
            <a:avLst/>
          </a:prstGeom>
          <a:noFill/>
          <a:ln>
            <a:noFill/>
          </a:ln>
        </p:spPr>
        <p:txBody>
          <a:bodyPr spcFirstLastPara="1" wrap="square" lIns="91425" tIns="45700" rIns="91425" bIns="45700" anchor="b" anchorCtr="0">
            <a:noAutofit/>
          </a:bodyPr>
          <a:lstStyle/>
          <a:p>
            <a:pPr marL="457200" lvl="0" indent="0" algn="ctr" rtl="0">
              <a:lnSpc>
                <a:spcPct val="85000"/>
              </a:lnSpc>
              <a:spcBef>
                <a:spcPts val="0"/>
              </a:spcBef>
              <a:spcAft>
                <a:spcPts val="0"/>
              </a:spcAft>
              <a:buNone/>
            </a:pPr>
            <a:r>
              <a:rPr lang="en-US" sz="4320"/>
              <a:t>Legislative and regulatory developments</a:t>
            </a:r>
            <a:endParaRPr/>
          </a:p>
        </p:txBody>
      </p:sp>
      <p:sp>
        <p:nvSpPr>
          <p:cNvPr id="124" name="Google Shape;124;p16"/>
          <p:cNvSpPr txBox="1">
            <a:spLocks noGrp="1"/>
          </p:cNvSpPr>
          <p:nvPr>
            <p:ph type="body" idx="1"/>
          </p:nvPr>
        </p:nvSpPr>
        <p:spPr>
          <a:xfrm>
            <a:off x="1194430" y="1900034"/>
            <a:ext cx="10058400" cy="4023300"/>
          </a:xfrm>
          <a:prstGeom prst="rect">
            <a:avLst/>
          </a:prstGeom>
          <a:noFill/>
          <a:ln>
            <a:noFill/>
          </a:ln>
        </p:spPr>
        <p:txBody>
          <a:bodyPr spcFirstLastPara="1" wrap="square" lIns="0" tIns="45700" rIns="0" bIns="45700" anchor="t" anchorCtr="0">
            <a:noAutofit/>
          </a:bodyPr>
          <a:lstStyle/>
          <a:p>
            <a:pPr marL="457200" lvl="0" indent="-342900" algn="just" rtl="0">
              <a:lnSpc>
                <a:spcPct val="90000"/>
              </a:lnSpc>
              <a:spcBef>
                <a:spcPts val="0"/>
              </a:spcBef>
              <a:spcAft>
                <a:spcPts val="0"/>
              </a:spcAft>
              <a:buSzPts val="1800"/>
              <a:buChar char="●"/>
            </a:pPr>
            <a:r>
              <a:rPr lang="en-US" dirty="0"/>
              <a:t>Revision of Procurement Rules and Regulations </a:t>
            </a:r>
            <a:r>
              <a:rPr lang="en-US" dirty="0" smtClean="0"/>
              <a:t>(2009)</a:t>
            </a:r>
            <a:endParaRPr dirty="0"/>
          </a:p>
          <a:p>
            <a:pPr marL="457200" lvl="0" indent="-342900" algn="just" rtl="0">
              <a:lnSpc>
                <a:spcPct val="90000"/>
              </a:lnSpc>
              <a:spcBef>
                <a:spcPts val="0"/>
              </a:spcBef>
              <a:spcAft>
                <a:spcPts val="0"/>
              </a:spcAft>
              <a:buSzPts val="1800"/>
              <a:buChar char="●"/>
            </a:pPr>
            <a:r>
              <a:rPr lang="en-US" dirty="0"/>
              <a:t>Revision of Standard Bidding Documents</a:t>
            </a:r>
            <a:endParaRPr dirty="0"/>
          </a:p>
          <a:p>
            <a:pPr marL="457200" lvl="0" indent="-342900" algn="just" rtl="0">
              <a:lnSpc>
                <a:spcPct val="90000"/>
              </a:lnSpc>
              <a:spcBef>
                <a:spcPts val="0"/>
              </a:spcBef>
              <a:spcAft>
                <a:spcPts val="0"/>
              </a:spcAft>
              <a:buSzPts val="1800"/>
              <a:buChar char="●"/>
            </a:pPr>
            <a:r>
              <a:rPr lang="en-US" dirty="0"/>
              <a:t>Development and Implementation of Electronic Government Procurement (e-GP) system</a:t>
            </a:r>
            <a:endParaRPr dirty="0"/>
          </a:p>
          <a:p>
            <a:pPr marL="457200" lvl="0" indent="-342900" algn="just" rtl="0">
              <a:lnSpc>
                <a:spcPct val="90000"/>
              </a:lnSpc>
              <a:spcBef>
                <a:spcPts val="0"/>
              </a:spcBef>
              <a:spcAft>
                <a:spcPts val="0"/>
              </a:spcAft>
              <a:buSzPts val="1800"/>
              <a:buChar char="●"/>
            </a:pPr>
            <a:r>
              <a:rPr lang="en-US" dirty="0" smtClean="0"/>
              <a:t>Development </a:t>
            </a:r>
            <a:r>
              <a:rPr lang="en-US" dirty="0"/>
              <a:t>and issuance of e-GP guidelines and user manuals</a:t>
            </a:r>
            <a:endParaRPr dirty="0"/>
          </a:p>
          <a:p>
            <a:pPr marL="457200" lvl="0" indent="-342900" algn="just" rtl="0">
              <a:lnSpc>
                <a:spcPct val="90000"/>
              </a:lnSpc>
              <a:spcBef>
                <a:spcPts val="0"/>
              </a:spcBef>
              <a:spcAft>
                <a:spcPts val="0"/>
              </a:spcAft>
              <a:buSzPts val="1800"/>
              <a:buChar char="●"/>
            </a:pPr>
            <a:r>
              <a:rPr lang="en-US" dirty="0"/>
              <a:t>Centralized Procurement of Common used </a:t>
            </a:r>
            <a:r>
              <a:rPr lang="en-US" dirty="0" smtClean="0"/>
              <a:t>items</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800"/>
              <a:buFont typeface="Calibri"/>
              <a:buNone/>
            </a:pPr>
            <a:r>
              <a:rPr lang="en-US"/>
              <a:t>Status of e-GP Introduction and Operationalization</a:t>
            </a:r>
            <a:endParaRPr/>
          </a:p>
        </p:txBody>
      </p:sp>
      <p:sp>
        <p:nvSpPr>
          <p:cNvPr id="130" name="Google Shape;130;p17"/>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Autofit/>
          </a:bodyPr>
          <a:lstStyle/>
          <a:p>
            <a:pPr marL="457200" lvl="0" indent="-342900" algn="just" rtl="0">
              <a:lnSpc>
                <a:spcPct val="90000"/>
              </a:lnSpc>
              <a:spcBef>
                <a:spcPts val="0"/>
              </a:spcBef>
              <a:spcAft>
                <a:spcPts val="0"/>
              </a:spcAft>
              <a:buSzPts val="1800"/>
              <a:buChar char="●"/>
            </a:pPr>
            <a:r>
              <a:rPr lang="en-US" dirty="0"/>
              <a:t>e-GP Phase I launched in June 2017</a:t>
            </a:r>
            <a:endParaRPr dirty="0"/>
          </a:p>
          <a:p>
            <a:pPr marL="457200" lvl="0" indent="-342900" algn="just" rtl="0">
              <a:lnSpc>
                <a:spcPct val="90000"/>
              </a:lnSpc>
              <a:spcBef>
                <a:spcPts val="0"/>
              </a:spcBef>
              <a:spcAft>
                <a:spcPts val="0"/>
              </a:spcAft>
              <a:buSzPts val="1800"/>
              <a:buChar char="●"/>
            </a:pPr>
            <a:r>
              <a:rPr lang="en-US" dirty="0"/>
              <a:t>Piloted in four Govt. agencies from September 2017 to February 2018</a:t>
            </a:r>
            <a:endParaRPr dirty="0"/>
          </a:p>
          <a:p>
            <a:pPr marL="457200" lvl="0" indent="-342900" algn="just" rtl="0">
              <a:lnSpc>
                <a:spcPct val="90000"/>
              </a:lnSpc>
              <a:spcBef>
                <a:spcPts val="0"/>
              </a:spcBef>
              <a:spcAft>
                <a:spcPts val="0"/>
              </a:spcAft>
              <a:buSzPts val="1800"/>
              <a:buChar char="●"/>
            </a:pPr>
            <a:r>
              <a:rPr lang="en-US" dirty="0"/>
              <a:t>Rolled out from March 2018</a:t>
            </a:r>
            <a:endParaRPr dirty="0"/>
          </a:p>
          <a:p>
            <a:pPr marL="457200" lvl="0" indent="-342900" algn="just" rtl="0">
              <a:lnSpc>
                <a:spcPct val="90000"/>
              </a:lnSpc>
              <a:spcBef>
                <a:spcPts val="0"/>
              </a:spcBef>
              <a:spcAft>
                <a:spcPts val="0"/>
              </a:spcAft>
              <a:buSzPts val="1800"/>
              <a:buChar char="●"/>
            </a:pPr>
            <a:r>
              <a:rPr lang="en-US" dirty="0"/>
              <a:t>Implemented in:</a:t>
            </a:r>
            <a:endParaRPr dirty="0"/>
          </a:p>
          <a:p>
            <a:pPr marL="914400" lvl="1" indent="-342900" algn="just" rtl="0">
              <a:lnSpc>
                <a:spcPct val="90000"/>
              </a:lnSpc>
              <a:spcBef>
                <a:spcPts val="0"/>
              </a:spcBef>
              <a:spcAft>
                <a:spcPts val="0"/>
              </a:spcAft>
              <a:buSzPts val="1800"/>
              <a:buChar char="○"/>
            </a:pPr>
            <a:r>
              <a:rPr lang="en-US" sz="1800" dirty="0"/>
              <a:t>All 20 </a:t>
            </a:r>
            <a:r>
              <a:rPr lang="en-US" sz="1800" dirty="0" err="1"/>
              <a:t>Dzongkhags</a:t>
            </a:r>
            <a:endParaRPr dirty="0"/>
          </a:p>
          <a:p>
            <a:pPr marL="914400" lvl="1" indent="-342900" algn="just" rtl="0">
              <a:lnSpc>
                <a:spcPct val="90000"/>
              </a:lnSpc>
              <a:spcBef>
                <a:spcPts val="0"/>
              </a:spcBef>
              <a:spcAft>
                <a:spcPts val="0"/>
              </a:spcAft>
              <a:buSzPts val="1800"/>
              <a:buChar char="○"/>
            </a:pPr>
            <a:r>
              <a:rPr lang="en-US" sz="1800" dirty="0"/>
              <a:t>All 10 </a:t>
            </a:r>
            <a:r>
              <a:rPr lang="en-US" sz="1800" dirty="0" smtClean="0"/>
              <a:t>Ministries</a:t>
            </a:r>
          </a:p>
          <a:p>
            <a:pPr lvl="1" algn="just">
              <a:spcBef>
                <a:spcPts val="0"/>
              </a:spcBef>
              <a:buFont typeface="Calibri"/>
              <a:buChar char="○"/>
            </a:pPr>
            <a:r>
              <a:rPr lang="en-US" dirty="0" smtClean="0"/>
              <a:t>1 </a:t>
            </a:r>
            <a:r>
              <a:rPr lang="en-US" dirty="0" err="1" smtClean="0"/>
              <a:t>Dungkhag</a:t>
            </a:r>
            <a:endParaRPr dirty="0"/>
          </a:p>
          <a:p>
            <a:pPr marL="914400" lvl="1" indent="-342900" algn="just" rtl="0">
              <a:lnSpc>
                <a:spcPct val="90000"/>
              </a:lnSpc>
              <a:spcBef>
                <a:spcPts val="0"/>
              </a:spcBef>
              <a:spcAft>
                <a:spcPts val="0"/>
              </a:spcAft>
              <a:buSzPts val="1800"/>
              <a:buChar char="○"/>
            </a:pPr>
            <a:r>
              <a:rPr lang="en-US" sz="1800" dirty="0"/>
              <a:t>All 9 regional offices of Dept. of Road, Ministry of Works &amp; Human Settlement</a:t>
            </a:r>
            <a:endParaRPr dirty="0"/>
          </a:p>
          <a:p>
            <a:pPr marL="914400" lvl="1" indent="-342900" algn="just" rtl="0">
              <a:lnSpc>
                <a:spcPct val="90000"/>
              </a:lnSpc>
              <a:spcBef>
                <a:spcPts val="0"/>
              </a:spcBef>
              <a:spcAft>
                <a:spcPts val="0"/>
              </a:spcAft>
              <a:buSzPts val="1800"/>
              <a:buChar char="○"/>
            </a:pPr>
            <a:r>
              <a:rPr lang="en-US" sz="1800" dirty="0"/>
              <a:t>All four </a:t>
            </a:r>
            <a:r>
              <a:rPr lang="en-US" sz="1800" dirty="0" err="1"/>
              <a:t>Thromdes</a:t>
            </a:r>
            <a:r>
              <a:rPr lang="en-US" sz="1800" dirty="0"/>
              <a:t> </a:t>
            </a:r>
            <a:endParaRPr dirty="0"/>
          </a:p>
          <a:p>
            <a:pPr marL="914400" lvl="1" indent="-342900" algn="just" rtl="0">
              <a:lnSpc>
                <a:spcPct val="90000"/>
              </a:lnSpc>
              <a:spcBef>
                <a:spcPts val="0"/>
              </a:spcBef>
              <a:spcAft>
                <a:spcPts val="0"/>
              </a:spcAft>
              <a:buSzPts val="1800"/>
              <a:buChar char="○"/>
            </a:pPr>
            <a:r>
              <a:rPr lang="en-US" sz="1800" dirty="0"/>
              <a:t>11 Autonomous Agencies</a:t>
            </a:r>
            <a:endParaRPr dirty="0"/>
          </a:p>
          <a:p>
            <a:pPr marL="457200" lvl="0" indent="-342900" algn="just" rtl="0">
              <a:lnSpc>
                <a:spcPct val="90000"/>
              </a:lnSpc>
              <a:spcBef>
                <a:spcPts val="0"/>
              </a:spcBef>
              <a:spcAft>
                <a:spcPts val="0"/>
              </a:spcAft>
              <a:buSzPts val="1800"/>
              <a:buChar char="●"/>
            </a:pPr>
            <a:r>
              <a:rPr lang="en-US" dirty="0" smtClean="0"/>
              <a:t>Total </a:t>
            </a:r>
            <a:r>
              <a:rPr lang="en-US" dirty="0"/>
              <a:t>approved </a:t>
            </a:r>
            <a:r>
              <a:rPr lang="en-US" dirty="0" smtClean="0"/>
              <a:t>bidders </a:t>
            </a:r>
            <a:r>
              <a:rPr lang="en-US" dirty="0"/>
              <a:t>registration </a:t>
            </a:r>
            <a:r>
              <a:rPr lang="en-US" dirty="0" smtClean="0"/>
              <a:t>– 1100 (As of April,2019)</a:t>
            </a:r>
            <a:endParaRPr dirty="0"/>
          </a:p>
          <a:p>
            <a:pPr marL="457200" lvl="0" indent="-342900" algn="just" rtl="0">
              <a:lnSpc>
                <a:spcPct val="90000"/>
              </a:lnSpc>
              <a:spcBef>
                <a:spcPts val="0"/>
              </a:spcBef>
              <a:spcAft>
                <a:spcPts val="0"/>
              </a:spcAft>
              <a:buSzPts val="1800"/>
              <a:buChar char="●"/>
            </a:pPr>
            <a:r>
              <a:rPr lang="en-US" dirty="0"/>
              <a:t>Total tender notice published </a:t>
            </a:r>
            <a:r>
              <a:rPr lang="en-US" dirty="0" smtClean="0"/>
              <a:t>– 378 (As of April, 2019)</a:t>
            </a:r>
            <a:endParaRPr dirty="0"/>
          </a:p>
          <a:p>
            <a:pPr marL="0" lvl="0" indent="0" algn="just" rtl="0">
              <a:lnSpc>
                <a:spcPct val="90000"/>
              </a:lnSpc>
              <a:spcBef>
                <a:spcPts val="0"/>
              </a:spcBef>
              <a:spcAft>
                <a:spcPts val="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8"/>
          <p:cNvSpPr txBox="1">
            <a:spLocks noGrp="1"/>
          </p:cNvSpPr>
          <p:nvPr>
            <p:ph type="title"/>
          </p:nvPr>
        </p:nvSpPr>
        <p:spPr>
          <a:xfrm>
            <a:off x="1097280" y="286603"/>
            <a:ext cx="10058400" cy="14508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Clr>
                <a:srgbClr val="3F3F3F"/>
              </a:buClr>
              <a:buSzPts val="4800"/>
              <a:buFont typeface="Calibri"/>
              <a:buNone/>
            </a:pPr>
            <a:r>
              <a:rPr lang="en-US"/>
              <a:t>Status of e-GP Introduction and Operationalization (Cont.)</a:t>
            </a:r>
            <a:endParaRPr/>
          </a:p>
        </p:txBody>
      </p:sp>
      <p:sp>
        <p:nvSpPr>
          <p:cNvPr id="136" name="Google Shape;136;p18"/>
          <p:cNvSpPr txBox="1">
            <a:spLocks noGrp="1"/>
          </p:cNvSpPr>
          <p:nvPr>
            <p:ph type="body" idx="1"/>
          </p:nvPr>
        </p:nvSpPr>
        <p:spPr>
          <a:xfrm>
            <a:off x="1097280" y="1845734"/>
            <a:ext cx="10058400" cy="4023300"/>
          </a:xfrm>
          <a:prstGeom prst="rect">
            <a:avLst/>
          </a:prstGeom>
        </p:spPr>
        <p:txBody>
          <a:bodyPr spcFirstLastPara="1" wrap="square" lIns="0" tIns="45700" rIns="0" bIns="45700" anchor="t" anchorCtr="0">
            <a:noAutofit/>
          </a:bodyPr>
          <a:lstStyle/>
          <a:p>
            <a:pPr marL="457200" lvl="0" indent="-342900" algn="just" rtl="0">
              <a:spcBef>
                <a:spcPts val="1200"/>
              </a:spcBef>
              <a:spcAft>
                <a:spcPts val="0"/>
              </a:spcAft>
              <a:buSzPts val="1800"/>
              <a:buChar char="●"/>
            </a:pPr>
            <a:r>
              <a:rPr lang="en-US" dirty="0"/>
              <a:t>Free of cost (Registration, Tender documents)</a:t>
            </a:r>
            <a:endParaRPr dirty="0"/>
          </a:p>
          <a:p>
            <a:pPr marL="457200" lvl="0" indent="-342900" algn="just" rtl="0">
              <a:spcBef>
                <a:spcPts val="0"/>
              </a:spcBef>
              <a:spcAft>
                <a:spcPts val="0"/>
              </a:spcAft>
              <a:buSzPts val="1800"/>
              <a:buChar char="●"/>
            </a:pPr>
            <a:r>
              <a:rPr lang="en-US" dirty="0"/>
              <a:t>Bid Security payment through financial institutions</a:t>
            </a:r>
            <a:endParaRPr dirty="0"/>
          </a:p>
          <a:p>
            <a:pPr marL="457200" lvl="0" indent="-342900" algn="just" rtl="0">
              <a:spcBef>
                <a:spcPts val="0"/>
              </a:spcBef>
              <a:spcAft>
                <a:spcPts val="0"/>
              </a:spcAft>
              <a:buSzPts val="1800"/>
              <a:buChar char="●"/>
            </a:pPr>
            <a:r>
              <a:rPr lang="en-US" dirty="0"/>
              <a:t>e-GP Phase II initiated from July </a:t>
            </a:r>
            <a:r>
              <a:rPr lang="en-US" dirty="0" smtClean="0"/>
              <a:t>2018</a:t>
            </a:r>
            <a:endParaRPr dirty="0"/>
          </a:p>
          <a:p>
            <a:pPr marL="457200" lvl="0" indent="-342900" algn="just" rtl="0">
              <a:spcBef>
                <a:spcPts val="0"/>
              </a:spcBef>
              <a:spcAft>
                <a:spcPts val="0"/>
              </a:spcAft>
              <a:buSzPts val="1800"/>
              <a:buChar char="●"/>
            </a:pPr>
            <a:r>
              <a:rPr lang="en-US" dirty="0"/>
              <a:t>Enhancement </a:t>
            </a:r>
            <a:r>
              <a:rPr lang="en-US" dirty="0" smtClean="0"/>
              <a:t>of </a:t>
            </a:r>
            <a:r>
              <a:rPr lang="en-US" dirty="0"/>
              <a:t>Phase I completed</a:t>
            </a:r>
            <a:endParaRPr dirty="0"/>
          </a:p>
          <a:p>
            <a:pPr marL="457200" lvl="0" indent="-342900" algn="just" rtl="0">
              <a:spcBef>
                <a:spcPts val="0"/>
              </a:spcBef>
              <a:spcAft>
                <a:spcPts val="0"/>
              </a:spcAft>
              <a:buSzPts val="1800"/>
              <a:buChar char="●"/>
            </a:pPr>
            <a:r>
              <a:rPr lang="en-US" dirty="0"/>
              <a:t>on-going - system integration, evaluation and grievance mechanism.</a:t>
            </a:r>
            <a:endParaRPr dirty="0"/>
          </a:p>
          <a:p>
            <a:pPr marL="457200" lvl="0" indent="0" algn="just" rtl="0">
              <a:spcBef>
                <a:spcPts val="1200"/>
              </a:spcBef>
              <a:spcAft>
                <a:spcPts val="20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Public Procurement Performance Measurement</a:t>
            </a:r>
            <a:endParaRPr lang="en-US" dirty="0"/>
          </a:p>
        </p:txBody>
      </p:sp>
      <p:sp>
        <p:nvSpPr>
          <p:cNvPr id="3" name="Text Placeholder 2"/>
          <p:cNvSpPr>
            <a:spLocks noGrp="1"/>
          </p:cNvSpPr>
          <p:nvPr>
            <p:ph type="body" idx="1"/>
          </p:nvPr>
        </p:nvSpPr>
        <p:spPr/>
        <p:txBody>
          <a:bodyPr/>
          <a:lstStyle/>
          <a:p>
            <a:pPr>
              <a:buFont typeface="Arial" pitchFamily="34" charset="0"/>
              <a:buChar char="•"/>
            </a:pPr>
            <a:r>
              <a:rPr lang="en-US" dirty="0" smtClean="0"/>
              <a:t>Public Financial Management (PFM) Assessment (2015) – B</a:t>
            </a:r>
          </a:p>
          <a:p>
            <a:pPr>
              <a:buFont typeface="Arial" pitchFamily="34" charset="0"/>
              <a:buChar char="•"/>
            </a:pPr>
            <a:r>
              <a:rPr lang="en-US" dirty="0" smtClean="0"/>
              <a:t>Four dimensions:</a:t>
            </a:r>
            <a:br>
              <a:rPr lang="en-US" dirty="0" smtClean="0"/>
            </a:br>
            <a:r>
              <a:rPr lang="en-US" dirty="0" smtClean="0"/>
              <a:t>1. Procurement Monitoring (C)</a:t>
            </a:r>
            <a:br>
              <a:rPr lang="en-US" dirty="0" smtClean="0"/>
            </a:br>
            <a:r>
              <a:rPr lang="en-US" dirty="0" smtClean="0"/>
              <a:t>2. Procurement Methods (B)</a:t>
            </a:r>
            <a:br>
              <a:rPr lang="en-US" dirty="0" smtClean="0"/>
            </a:br>
            <a:r>
              <a:rPr lang="en-US" dirty="0" smtClean="0"/>
              <a:t>3. Public access to procurement information (B)</a:t>
            </a:r>
            <a:br>
              <a:rPr lang="en-US" dirty="0" smtClean="0"/>
            </a:br>
            <a:r>
              <a:rPr lang="en-US" dirty="0" smtClean="0"/>
              <a:t>4. Procurement Complaints Management (A)</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800"/>
              <a:buFont typeface="Calibri"/>
              <a:buNone/>
            </a:pPr>
            <a:r>
              <a:rPr lang="en-US"/>
              <a:t>Major Issues and Challenges</a:t>
            </a:r>
            <a:endParaRPr/>
          </a:p>
        </p:txBody>
      </p:sp>
      <p:sp>
        <p:nvSpPr>
          <p:cNvPr id="142" name="Google Shape;142;p19"/>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Autofit/>
          </a:bodyPr>
          <a:lstStyle/>
          <a:p>
            <a:pPr marL="457200" lvl="0" indent="-342900" algn="l" rtl="0">
              <a:lnSpc>
                <a:spcPct val="115000"/>
              </a:lnSpc>
              <a:spcBef>
                <a:spcPts val="0"/>
              </a:spcBef>
              <a:spcAft>
                <a:spcPts val="0"/>
              </a:spcAft>
              <a:buSzPts val="1800"/>
              <a:buChar char="●"/>
            </a:pPr>
            <a:r>
              <a:rPr lang="en-US" sz="2400" dirty="0">
                <a:solidFill>
                  <a:srgbClr val="595959"/>
                </a:solidFill>
                <a:latin typeface="Verdana"/>
                <a:ea typeface="Verdana"/>
                <a:cs typeface="Verdana"/>
                <a:sym typeface="Verdana"/>
              </a:rPr>
              <a:t>Inadequate Human Resources in GPPMD</a:t>
            </a:r>
            <a:endParaRPr sz="2400" dirty="0">
              <a:solidFill>
                <a:srgbClr val="595959"/>
              </a:solidFill>
              <a:latin typeface="Verdana"/>
              <a:ea typeface="Verdana"/>
              <a:cs typeface="Verdana"/>
              <a:sym typeface="Verdana"/>
            </a:endParaRPr>
          </a:p>
          <a:p>
            <a:pPr marL="457200" lvl="0" indent="-342900" algn="l" rtl="0">
              <a:lnSpc>
                <a:spcPct val="115000"/>
              </a:lnSpc>
              <a:spcBef>
                <a:spcPts val="0"/>
              </a:spcBef>
              <a:spcAft>
                <a:spcPts val="0"/>
              </a:spcAft>
              <a:buSzPts val="1800"/>
              <a:buChar char="●"/>
            </a:pPr>
            <a:r>
              <a:rPr lang="en-US" sz="2400" dirty="0" smtClean="0">
                <a:solidFill>
                  <a:srgbClr val="595959"/>
                </a:solidFill>
                <a:latin typeface="Verdana"/>
                <a:ea typeface="Verdana"/>
                <a:cs typeface="Verdana"/>
                <a:sym typeface="Verdana"/>
              </a:rPr>
              <a:t>Uniform implementation </a:t>
            </a:r>
            <a:r>
              <a:rPr lang="en-US" sz="2400" dirty="0">
                <a:solidFill>
                  <a:srgbClr val="595959"/>
                </a:solidFill>
                <a:latin typeface="Verdana"/>
                <a:ea typeface="Verdana"/>
                <a:cs typeface="Verdana"/>
                <a:sym typeface="Verdana"/>
              </a:rPr>
              <a:t>of Rules and </a:t>
            </a:r>
            <a:r>
              <a:rPr lang="en-US" sz="2400" dirty="0" smtClean="0">
                <a:solidFill>
                  <a:srgbClr val="595959"/>
                </a:solidFill>
                <a:latin typeface="Verdana"/>
                <a:ea typeface="Verdana"/>
                <a:cs typeface="Verdana"/>
                <a:sym typeface="Verdana"/>
              </a:rPr>
              <a:t>Regulations</a:t>
            </a:r>
            <a:endParaRPr lang="en-US" sz="2400" dirty="0">
              <a:solidFill>
                <a:srgbClr val="595959"/>
              </a:solidFill>
              <a:latin typeface="Verdana"/>
              <a:ea typeface="Verdana"/>
              <a:cs typeface="Verdana"/>
              <a:sym typeface="Verdana"/>
            </a:endParaRPr>
          </a:p>
          <a:p>
            <a:pPr marL="457200" lvl="0" indent="-342900" algn="l" rtl="0">
              <a:lnSpc>
                <a:spcPct val="115000"/>
              </a:lnSpc>
              <a:spcBef>
                <a:spcPts val="0"/>
              </a:spcBef>
              <a:spcAft>
                <a:spcPts val="0"/>
              </a:spcAft>
              <a:buSzPts val="1800"/>
              <a:buChar char="●"/>
            </a:pPr>
            <a:r>
              <a:rPr lang="en-US" sz="2400" dirty="0" smtClean="0">
                <a:solidFill>
                  <a:srgbClr val="595959"/>
                </a:solidFill>
                <a:latin typeface="Verdana"/>
                <a:ea typeface="Verdana"/>
                <a:cs typeface="Verdana"/>
                <a:sym typeface="Verdana"/>
              </a:rPr>
              <a:t>Lack </a:t>
            </a:r>
            <a:r>
              <a:rPr lang="en-US" sz="2400" dirty="0">
                <a:solidFill>
                  <a:srgbClr val="595959"/>
                </a:solidFill>
                <a:latin typeface="Verdana"/>
                <a:ea typeface="Verdana"/>
                <a:cs typeface="Verdana"/>
                <a:sym typeface="Verdana"/>
              </a:rPr>
              <a:t>of Accountability (Procurement Act</a:t>
            </a:r>
            <a:r>
              <a:rPr lang="en-US" sz="2400" dirty="0" smtClean="0">
                <a:solidFill>
                  <a:srgbClr val="595959"/>
                </a:solidFill>
                <a:latin typeface="Verdana"/>
                <a:ea typeface="Verdana"/>
                <a:cs typeface="Verdana"/>
                <a:sym typeface="Verdana"/>
              </a:rPr>
              <a:t>)</a:t>
            </a:r>
          </a:p>
          <a:p>
            <a:pPr>
              <a:lnSpc>
                <a:spcPct val="115000"/>
              </a:lnSpc>
              <a:spcBef>
                <a:spcPts val="0"/>
              </a:spcBef>
              <a:buFont typeface="Calibri"/>
              <a:buChar char="●"/>
            </a:pPr>
            <a:r>
              <a:rPr lang="en-US" dirty="0" smtClean="0">
                <a:solidFill>
                  <a:srgbClr val="595959"/>
                </a:solidFill>
                <a:latin typeface="Verdana"/>
                <a:ea typeface="Verdana"/>
                <a:cs typeface="Verdana"/>
                <a:sym typeface="Verdana"/>
              </a:rPr>
              <a:t>Providing trainings and awareness</a:t>
            </a:r>
            <a:endParaRPr sz="2400" dirty="0">
              <a:solidFill>
                <a:srgbClr val="595959"/>
              </a:solidFill>
              <a:latin typeface="Verdana"/>
              <a:ea typeface="Verdana"/>
              <a:cs typeface="Verdana"/>
              <a:sym typeface="Verdana"/>
            </a:endParaRPr>
          </a:p>
          <a:p>
            <a:pPr marL="457200" lvl="0" indent="-342900" algn="l" rtl="0">
              <a:lnSpc>
                <a:spcPct val="115000"/>
              </a:lnSpc>
              <a:spcBef>
                <a:spcPts val="0"/>
              </a:spcBef>
              <a:spcAft>
                <a:spcPts val="0"/>
              </a:spcAft>
              <a:buSzPts val="1800"/>
              <a:buChar char="●"/>
            </a:pPr>
            <a:r>
              <a:rPr lang="en-US" sz="2400" dirty="0">
                <a:solidFill>
                  <a:srgbClr val="595959"/>
                </a:solidFill>
                <a:latin typeface="Verdana"/>
                <a:ea typeface="Verdana"/>
                <a:cs typeface="Verdana"/>
                <a:sym typeface="Verdana"/>
              </a:rPr>
              <a:t>Low rate of Computer literacy</a:t>
            </a:r>
            <a:endParaRPr sz="2400" dirty="0">
              <a:solidFill>
                <a:srgbClr val="595959"/>
              </a:solidFill>
              <a:latin typeface="Verdana"/>
              <a:ea typeface="Verdana"/>
              <a:cs typeface="Verdana"/>
              <a:sym typeface="Verdana"/>
            </a:endParaRPr>
          </a:p>
          <a:p>
            <a:pPr marL="457200" lvl="0" indent="-342900" algn="l" rtl="0">
              <a:lnSpc>
                <a:spcPct val="90000"/>
              </a:lnSpc>
              <a:spcBef>
                <a:spcPts val="0"/>
              </a:spcBef>
              <a:spcAft>
                <a:spcPts val="0"/>
              </a:spcAft>
              <a:buSzPts val="1800"/>
              <a:buChar char="●"/>
            </a:pPr>
            <a:r>
              <a:rPr lang="en-US" sz="2400" dirty="0" smtClean="0">
                <a:solidFill>
                  <a:srgbClr val="595959"/>
                </a:solidFill>
                <a:latin typeface="Verdana"/>
                <a:ea typeface="Verdana"/>
                <a:cs typeface="Verdana"/>
                <a:sym typeface="Verdana"/>
              </a:rPr>
              <a:t>Internet </a:t>
            </a:r>
            <a:r>
              <a:rPr lang="en-US" sz="2400" dirty="0">
                <a:solidFill>
                  <a:srgbClr val="595959"/>
                </a:solidFill>
                <a:latin typeface="Verdana"/>
                <a:ea typeface="Verdana"/>
                <a:cs typeface="Verdana"/>
                <a:sym typeface="Verdana"/>
              </a:rPr>
              <a:t>Connectivity</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800"/>
              <a:buFont typeface="Calibri"/>
              <a:buNone/>
            </a:pPr>
            <a:r>
              <a:rPr lang="en-US"/>
              <a:t>Solutions</a:t>
            </a:r>
            <a:endParaRPr/>
          </a:p>
        </p:txBody>
      </p:sp>
      <p:sp>
        <p:nvSpPr>
          <p:cNvPr id="148" name="Google Shape;148;p20"/>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Autofit/>
          </a:bodyPr>
          <a:lstStyle/>
          <a:p>
            <a:pPr marL="457200" lvl="0" indent="-342900" algn="l" rtl="0">
              <a:lnSpc>
                <a:spcPct val="90000"/>
              </a:lnSpc>
              <a:spcBef>
                <a:spcPts val="0"/>
              </a:spcBef>
              <a:spcAft>
                <a:spcPts val="0"/>
              </a:spcAft>
              <a:buSzPts val="1800"/>
              <a:buChar char="●"/>
            </a:pPr>
            <a:r>
              <a:rPr lang="en-US" dirty="0"/>
              <a:t>Strengthening of </a:t>
            </a:r>
            <a:r>
              <a:rPr lang="en-US" dirty="0" smtClean="0"/>
              <a:t>GPPMD (Public Procurement Authority)</a:t>
            </a:r>
          </a:p>
          <a:p>
            <a:pPr marL="457200" lvl="0" indent="-342900" algn="l" rtl="0">
              <a:lnSpc>
                <a:spcPct val="90000"/>
              </a:lnSpc>
              <a:spcBef>
                <a:spcPts val="0"/>
              </a:spcBef>
              <a:spcAft>
                <a:spcPts val="0"/>
              </a:spcAft>
              <a:buSzPts val="1800"/>
              <a:buChar char="●"/>
            </a:pPr>
            <a:r>
              <a:rPr lang="en-US" dirty="0" smtClean="0"/>
              <a:t>Procurement Act</a:t>
            </a:r>
          </a:p>
          <a:p>
            <a:pPr>
              <a:spcBef>
                <a:spcPts val="0"/>
              </a:spcBef>
              <a:buFont typeface="Calibri"/>
              <a:buChar char="●"/>
            </a:pPr>
            <a:r>
              <a:rPr lang="en-US" dirty="0" smtClean="0"/>
              <a:t>Capacity development of procurement officers</a:t>
            </a:r>
          </a:p>
          <a:p>
            <a:pPr>
              <a:spcBef>
                <a:spcPts val="0"/>
              </a:spcBef>
              <a:buFont typeface="Calibri"/>
              <a:buChar char="●"/>
            </a:pPr>
            <a:r>
              <a:rPr lang="en-US" dirty="0" smtClean="0"/>
              <a:t>Training of the trainers (TOT)</a:t>
            </a:r>
            <a:endParaRPr dirty="0"/>
          </a:p>
          <a:p>
            <a:pPr marL="457200" lvl="0" indent="-342900" algn="l" rtl="0">
              <a:lnSpc>
                <a:spcPct val="90000"/>
              </a:lnSpc>
              <a:spcBef>
                <a:spcPts val="0"/>
              </a:spcBef>
              <a:spcAft>
                <a:spcPts val="0"/>
              </a:spcAft>
              <a:buSzPts val="1800"/>
              <a:buChar char="●"/>
            </a:pPr>
            <a:r>
              <a:rPr lang="en-US" dirty="0" smtClean="0"/>
              <a:t>Dedicated helpdesk </a:t>
            </a:r>
            <a:r>
              <a:rPr lang="en-US" dirty="0"/>
              <a:t>support for e-GP system</a:t>
            </a:r>
            <a:endParaRPr dirty="0"/>
          </a:p>
          <a:p>
            <a:pPr marL="457200" lvl="0" indent="-342900" algn="l" rtl="0">
              <a:lnSpc>
                <a:spcPct val="90000"/>
              </a:lnSpc>
              <a:spcBef>
                <a:spcPts val="0"/>
              </a:spcBef>
              <a:spcAft>
                <a:spcPts val="0"/>
              </a:spcAft>
              <a:buSzPts val="1800"/>
              <a:buChar char="●"/>
            </a:pPr>
            <a:r>
              <a:rPr lang="en-US" b="1" dirty="0"/>
              <a:t>Educate the e-GP users more </a:t>
            </a:r>
            <a:r>
              <a:rPr lang="en-US" dirty="0" smtClean="0"/>
              <a:t>(Greater awareness and user training)</a:t>
            </a:r>
            <a:endParaRPr dirty="0"/>
          </a:p>
          <a:p>
            <a:pPr marL="0" lvl="0" indent="0" algn="l" rtl="0">
              <a:lnSpc>
                <a:spcPct val="90000"/>
              </a:lnSpc>
              <a:spcBef>
                <a:spcPts val="0"/>
              </a:spcBef>
              <a:spcAft>
                <a:spcPts val="0"/>
              </a:spcAft>
              <a:buNone/>
            </a:pPr>
            <a:endParaRPr dirty="0"/>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TotalTime>
  <Words>671</Words>
  <Application>Microsoft Office PowerPoint</Application>
  <PresentationFormat>Custom</PresentationFormat>
  <Paragraphs>71</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Retrospect</vt:lpstr>
      <vt:lpstr>Slide 1</vt:lpstr>
      <vt:lpstr>COUNTRY PRESENTATION </vt:lpstr>
      <vt:lpstr>Recent Activities and Achievements (2018 and 2019) - Content</vt:lpstr>
      <vt:lpstr>Legislative and regulatory developments</vt:lpstr>
      <vt:lpstr>Status of e-GP Introduction and Operationalization</vt:lpstr>
      <vt:lpstr>Status of e-GP Introduction and Operationalization (Cont.)</vt:lpstr>
      <vt:lpstr>Public Procurement Performance Measurement</vt:lpstr>
      <vt:lpstr>Major Issues and Challenges</vt:lpstr>
      <vt:lpstr>Solutions</vt:lpstr>
      <vt:lpstr>Key activities planned for next two years (2019 and 2020)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user-pc</cp:lastModifiedBy>
  <cp:revision>6</cp:revision>
  <dcterms:modified xsi:type="dcterms:W3CDTF">2019-04-22T17:52:52Z</dcterms:modified>
</cp:coreProperties>
</file>