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2" r:id="rId1"/>
    <p:sldMasterId id="2147483874" r:id="rId2"/>
    <p:sldMasterId id="2147483886" r:id="rId3"/>
    <p:sldMasterId id="2147483889" r:id="rId4"/>
  </p:sldMasterIdLst>
  <p:notesMasterIdLst>
    <p:notesMasterId r:id="rId20"/>
  </p:notesMasterIdLst>
  <p:sldIdLst>
    <p:sldId id="258" r:id="rId5"/>
    <p:sldId id="287" r:id="rId6"/>
    <p:sldId id="330" r:id="rId7"/>
    <p:sldId id="323" r:id="rId8"/>
    <p:sldId id="260" r:id="rId9"/>
    <p:sldId id="257" r:id="rId10"/>
    <p:sldId id="326" r:id="rId11"/>
    <p:sldId id="327" r:id="rId12"/>
    <p:sldId id="324" r:id="rId13"/>
    <p:sldId id="286" r:id="rId14"/>
    <p:sldId id="316" r:id="rId15"/>
    <p:sldId id="296" r:id="rId16"/>
    <p:sldId id="303" r:id="rId17"/>
    <p:sldId id="318" r:id="rId18"/>
    <p:sldId id="317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/>
    <p:restoredTop sz="98770" autoAdjust="0"/>
  </p:normalViewPr>
  <p:slideViewPr>
    <p:cSldViewPr snapToGrid="0" snapToObjects="1">
      <p:cViewPr varScale="1">
        <p:scale>
          <a:sx n="63" d="100"/>
          <a:sy n="63" d="100"/>
        </p:scale>
        <p:origin x="10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1B54E7-7823-4752-B0CB-00D1F7FC09AE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F85983D-9A94-4E94-9C3C-B256E833F77B}">
      <dgm:prSet custT="1"/>
      <dgm:spPr/>
      <dgm:t>
        <a:bodyPr/>
        <a:lstStyle/>
        <a:p>
          <a:r>
            <a:rPr lang="fr-FR" sz="1800" dirty="0"/>
            <a:t>Données: faits ou information collectées pour servir de référence ou faire l'objet d’analyse. </a:t>
          </a:r>
          <a:endParaRPr lang="en-US" sz="1800" dirty="0"/>
        </a:p>
      </dgm:t>
    </dgm:pt>
    <dgm:pt modelId="{9DCE1F17-7A49-40ED-B032-82A35304E3A3}" type="parTrans" cxnId="{F0B13EFB-6170-4A53-90ED-F0A40D3F8689}">
      <dgm:prSet/>
      <dgm:spPr/>
      <dgm:t>
        <a:bodyPr/>
        <a:lstStyle/>
        <a:p>
          <a:endParaRPr lang="en-US"/>
        </a:p>
      </dgm:t>
    </dgm:pt>
    <dgm:pt modelId="{9F111F27-F2B7-482B-BC91-2C6E9A093F03}" type="sibTrans" cxnId="{F0B13EFB-6170-4A53-90ED-F0A40D3F8689}">
      <dgm:prSet/>
      <dgm:spPr/>
      <dgm:t>
        <a:bodyPr/>
        <a:lstStyle/>
        <a:p>
          <a:endParaRPr lang="en-US"/>
        </a:p>
      </dgm:t>
    </dgm:pt>
    <dgm:pt modelId="{7D0D1987-069D-4E00-AF9D-DE0D26109C58}">
      <dgm:prSet/>
      <dgm:spPr/>
      <dgm:t>
        <a:bodyPr/>
        <a:lstStyle/>
        <a:p>
          <a:r>
            <a:rPr lang="fr-FR" dirty="0"/>
            <a:t>Evidence = ensemble cohérent de données démontrant la véracité d’une hypothèse ou proposition</a:t>
          </a:r>
          <a:endParaRPr lang="en-US" dirty="0"/>
        </a:p>
      </dgm:t>
    </dgm:pt>
    <dgm:pt modelId="{3E8854DA-EA6B-4E0F-8153-C6B272ED3F02}" type="parTrans" cxnId="{14B8E338-BC3D-478E-B0B6-41042B253013}">
      <dgm:prSet/>
      <dgm:spPr/>
      <dgm:t>
        <a:bodyPr/>
        <a:lstStyle/>
        <a:p>
          <a:endParaRPr lang="en-US"/>
        </a:p>
      </dgm:t>
    </dgm:pt>
    <dgm:pt modelId="{08F4C875-F7ED-4052-9202-56CBFA03ABB2}" type="sibTrans" cxnId="{14B8E338-BC3D-478E-B0B6-41042B253013}">
      <dgm:prSet/>
      <dgm:spPr/>
      <dgm:t>
        <a:bodyPr/>
        <a:lstStyle/>
        <a:p>
          <a:endParaRPr lang="en-US"/>
        </a:p>
      </dgm:t>
    </dgm:pt>
    <dgm:pt modelId="{508158DF-B2DC-4278-87DF-C83E09A15443}">
      <dgm:prSet/>
      <dgm:spPr/>
      <dgm:t>
        <a:bodyPr/>
        <a:lstStyle/>
        <a:p>
          <a:r>
            <a:rPr lang="fr-FR" dirty="0"/>
            <a:t>Exemples:</a:t>
          </a:r>
          <a:endParaRPr lang="en-US" dirty="0"/>
        </a:p>
      </dgm:t>
    </dgm:pt>
    <dgm:pt modelId="{7C54CC83-E367-4FB3-A688-0E96F030F4B6}" type="parTrans" cxnId="{61FD43EE-361A-49E9-932E-7FFD4C8A84CE}">
      <dgm:prSet/>
      <dgm:spPr/>
      <dgm:t>
        <a:bodyPr/>
        <a:lstStyle/>
        <a:p>
          <a:endParaRPr lang="en-US"/>
        </a:p>
      </dgm:t>
    </dgm:pt>
    <dgm:pt modelId="{A1F0BAE6-C472-42E0-ACF4-D9C7D6D34927}" type="sibTrans" cxnId="{61FD43EE-361A-49E9-932E-7FFD4C8A84CE}">
      <dgm:prSet/>
      <dgm:spPr/>
      <dgm:t>
        <a:bodyPr/>
        <a:lstStyle/>
        <a:p>
          <a:endParaRPr lang="en-US"/>
        </a:p>
      </dgm:t>
    </dgm:pt>
    <dgm:pt modelId="{396640D2-3323-4BC4-B3E0-D6DE31E2A720}">
      <dgm:prSet/>
      <dgm:spPr/>
      <dgm:t>
        <a:bodyPr/>
        <a:lstStyle/>
        <a:p>
          <a:r>
            <a:rPr lang="fr-FR"/>
            <a:t>Données sur les membres du ménage</a:t>
          </a:r>
          <a:endParaRPr lang="en-US"/>
        </a:p>
      </dgm:t>
    </dgm:pt>
    <dgm:pt modelId="{7D117F47-011E-4E1E-A474-F8C0E3648831}" type="parTrans" cxnId="{AF16EC4B-87F6-474C-B488-CA988A9EA0F7}">
      <dgm:prSet/>
      <dgm:spPr/>
      <dgm:t>
        <a:bodyPr/>
        <a:lstStyle/>
        <a:p>
          <a:endParaRPr lang="en-US"/>
        </a:p>
      </dgm:t>
    </dgm:pt>
    <dgm:pt modelId="{570D6FF6-9263-483C-A27C-0554C64ED022}" type="sibTrans" cxnId="{AF16EC4B-87F6-474C-B488-CA988A9EA0F7}">
      <dgm:prSet/>
      <dgm:spPr/>
      <dgm:t>
        <a:bodyPr/>
        <a:lstStyle/>
        <a:p>
          <a:endParaRPr lang="en-US"/>
        </a:p>
      </dgm:t>
    </dgm:pt>
    <dgm:pt modelId="{C310C31B-6B73-4EC4-B5C9-E4128C979AEB}">
      <dgm:prSet/>
      <dgm:spPr/>
      <dgm:t>
        <a:bodyPr/>
        <a:lstStyle/>
        <a:p>
          <a:r>
            <a:rPr lang="fr-FR"/>
            <a:t>Données sur les parcelles agricoles</a:t>
          </a:r>
          <a:endParaRPr lang="en-US"/>
        </a:p>
      </dgm:t>
    </dgm:pt>
    <dgm:pt modelId="{5B3D4532-375B-4260-95D5-2D2E130E945D}" type="parTrans" cxnId="{021A7F1F-9623-43C3-94A3-A6D807DC854B}">
      <dgm:prSet/>
      <dgm:spPr/>
      <dgm:t>
        <a:bodyPr/>
        <a:lstStyle/>
        <a:p>
          <a:endParaRPr lang="en-US"/>
        </a:p>
      </dgm:t>
    </dgm:pt>
    <dgm:pt modelId="{4D88AF85-3983-467E-8731-6C20FF843822}" type="sibTrans" cxnId="{021A7F1F-9623-43C3-94A3-A6D807DC854B}">
      <dgm:prSet/>
      <dgm:spPr/>
      <dgm:t>
        <a:bodyPr/>
        <a:lstStyle/>
        <a:p>
          <a:endParaRPr lang="en-US"/>
        </a:p>
      </dgm:t>
    </dgm:pt>
    <dgm:pt modelId="{9685E9EA-E9AB-4C33-909F-BCC4945D4CEF}">
      <dgm:prSet/>
      <dgm:spPr/>
      <dgm:t>
        <a:bodyPr/>
        <a:lstStyle/>
        <a:p>
          <a:r>
            <a:rPr lang="fr-FR"/>
            <a:t>Données administratives</a:t>
          </a:r>
          <a:endParaRPr lang="en-US"/>
        </a:p>
      </dgm:t>
    </dgm:pt>
    <dgm:pt modelId="{5BD6C0A9-7F36-49D9-B0E3-C4AA59B45DD8}" type="parTrans" cxnId="{72BFDE6D-70BF-4E2B-8C74-BC0AF849E832}">
      <dgm:prSet/>
      <dgm:spPr/>
      <dgm:t>
        <a:bodyPr/>
        <a:lstStyle/>
        <a:p>
          <a:endParaRPr lang="en-US"/>
        </a:p>
      </dgm:t>
    </dgm:pt>
    <dgm:pt modelId="{A10564FB-0E8D-420C-A522-FDAAA0DAF0DE}" type="sibTrans" cxnId="{72BFDE6D-70BF-4E2B-8C74-BC0AF849E832}">
      <dgm:prSet/>
      <dgm:spPr/>
      <dgm:t>
        <a:bodyPr/>
        <a:lstStyle/>
        <a:p>
          <a:endParaRPr lang="en-US"/>
        </a:p>
      </dgm:t>
    </dgm:pt>
    <dgm:pt modelId="{660BA242-0227-428C-8C40-E9A6898C6331}">
      <dgm:prSet/>
      <dgm:spPr/>
      <dgm:t>
        <a:bodyPr/>
        <a:lstStyle/>
        <a:p>
          <a:r>
            <a:rPr lang="fr-FR"/>
            <a:t>Données sur les marches</a:t>
          </a:r>
          <a:endParaRPr lang="en-US"/>
        </a:p>
      </dgm:t>
    </dgm:pt>
    <dgm:pt modelId="{D31A893A-5BDD-499E-9CD8-53FA7A451B98}" type="parTrans" cxnId="{A522F47E-20C4-4182-AA13-94269CBE807B}">
      <dgm:prSet/>
      <dgm:spPr/>
      <dgm:t>
        <a:bodyPr/>
        <a:lstStyle/>
        <a:p>
          <a:endParaRPr lang="en-US"/>
        </a:p>
      </dgm:t>
    </dgm:pt>
    <dgm:pt modelId="{1F35E1D4-9468-44C5-A717-64C06017CB0B}" type="sibTrans" cxnId="{A522F47E-20C4-4182-AA13-94269CBE807B}">
      <dgm:prSet/>
      <dgm:spPr/>
      <dgm:t>
        <a:bodyPr/>
        <a:lstStyle/>
        <a:p>
          <a:endParaRPr lang="en-US"/>
        </a:p>
      </dgm:t>
    </dgm:pt>
    <dgm:pt modelId="{3B306A80-4B93-4A87-B126-3709335BB3EE}">
      <dgm:prSet/>
      <dgm:spPr/>
      <dgm:t>
        <a:bodyPr/>
        <a:lstStyle/>
        <a:p>
          <a:r>
            <a:rPr lang="fr-FR" b="1"/>
            <a:t>Données geo-spatiales et télédétection </a:t>
          </a:r>
          <a:endParaRPr lang="en-US"/>
        </a:p>
      </dgm:t>
    </dgm:pt>
    <dgm:pt modelId="{CD846788-0274-47F8-85F0-8E973B5A6C8D}" type="parTrans" cxnId="{CC119923-37F3-4D0F-B2F1-DB73723EB791}">
      <dgm:prSet/>
      <dgm:spPr/>
      <dgm:t>
        <a:bodyPr/>
        <a:lstStyle/>
        <a:p>
          <a:endParaRPr lang="en-US"/>
        </a:p>
      </dgm:t>
    </dgm:pt>
    <dgm:pt modelId="{B385FCB7-9EA5-4490-9BAC-1C189A506103}" type="sibTrans" cxnId="{CC119923-37F3-4D0F-B2F1-DB73723EB791}">
      <dgm:prSet/>
      <dgm:spPr/>
      <dgm:t>
        <a:bodyPr/>
        <a:lstStyle/>
        <a:p>
          <a:endParaRPr lang="en-US"/>
        </a:p>
      </dgm:t>
    </dgm:pt>
    <dgm:pt modelId="{1EF103F0-1196-4F0A-A2F9-18723A409B2B}">
      <dgm:prSet/>
      <dgm:spPr/>
      <dgm:t>
        <a:bodyPr/>
        <a:lstStyle/>
        <a:p>
          <a:r>
            <a:rPr lang="fr-FR"/>
            <a:t>Etc.</a:t>
          </a:r>
          <a:endParaRPr lang="en-US"/>
        </a:p>
      </dgm:t>
    </dgm:pt>
    <dgm:pt modelId="{2B73A4A5-27DB-4AF3-A44F-464A579E0FDA}" type="parTrans" cxnId="{7383BBE7-1E34-4127-A60B-07214E8447D9}">
      <dgm:prSet/>
      <dgm:spPr/>
      <dgm:t>
        <a:bodyPr/>
        <a:lstStyle/>
        <a:p>
          <a:endParaRPr lang="en-US"/>
        </a:p>
      </dgm:t>
    </dgm:pt>
    <dgm:pt modelId="{9EFDE3B0-8985-4FEF-8502-AD6EFA24520E}" type="sibTrans" cxnId="{7383BBE7-1E34-4127-A60B-07214E8447D9}">
      <dgm:prSet/>
      <dgm:spPr/>
      <dgm:t>
        <a:bodyPr/>
        <a:lstStyle/>
        <a:p>
          <a:endParaRPr lang="en-US"/>
        </a:p>
      </dgm:t>
    </dgm:pt>
    <dgm:pt modelId="{7989405F-7CCE-1041-B15E-87D0BB8A2C3A}" type="pres">
      <dgm:prSet presAssocID="{DD1B54E7-7823-4752-B0CB-00D1F7FC09AE}" presName="Name0" presStyleCnt="0">
        <dgm:presLayoutVars>
          <dgm:dir/>
          <dgm:animLvl val="lvl"/>
          <dgm:resizeHandles val="exact"/>
        </dgm:presLayoutVars>
      </dgm:prSet>
      <dgm:spPr/>
    </dgm:pt>
    <dgm:pt modelId="{7DD3D758-8744-AA49-B640-3AF63F379F30}" type="pres">
      <dgm:prSet presAssocID="{0F85983D-9A94-4E94-9C3C-B256E833F77B}" presName="linNode" presStyleCnt="0"/>
      <dgm:spPr/>
    </dgm:pt>
    <dgm:pt modelId="{D8555C3A-C281-B748-A4F2-5BA04F30352F}" type="pres">
      <dgm:prSet presAssocID="{0F85983D-9A94-4E94-9C3C-B256E833F77B}" presName="parentText" presStyleLbl="node1" presStyleIdx="0" presStyleCnt="3" custScaleX="183665">
        <dgm:presLayoutVars>
          <dgm:chMax val="1"/>
          <dgm:bulletEnabled val="1"/>
        </dgm:presLayoutVars>
      </dgm:prSet>
      <dgm:spPr/>
    </dgm:pt>
    <dgm:pt modelId="{DDCFE928-5FE7-274D-B458-1BB5587F7BB6}" type="pres">
      <dgm:prSet presAssocID="{9F111F27-F2B7-482B-BC91-2C6E9A093F03}" presName="sp" presStyleCnt="0"/>
      <dgm:spPr/>
    </dgm:pt>
    <dgm:pt modelId="{399A859D-67B7-F94D-83C2-E3BAA37142B1}" type="pres">
      <dgm:prSet presAssocID="{7D0D1987-069D-4E00-AF9D-DE0D26109C58}" presName="linNode" presStyleCnt="0"/>
      <dgm:spPr/>
    </dgm:pt>
    <dgm:pt modelId="{83B5E673-04BE-4A4B-8F04-230BC82E6430}" type="pres">
      <dgm:prSet presAssocID="{7D0D1987-069D-4E00-AF9D-DE0D26109C58}" presName="parentText" presStyleLbl="node1" presStyleIdx="1" presStyleCnt="3" custScaleX="182175">
        <dgm:presLayoutVars>
          <dgm:chMax val="1"/>
          <dgm:bulletEnabled val="1"/>
        </dgm:presLayoutVars>
      </dgm:prSet>
      <dgm:spPr/>
    </dgm:pt>
    <dgm:pt modelId="{2B95B21E-01EE-D34B-8B8F-E30B315625C9}" type="pres">
      <dgm:prSet presAssocID="{08F4C875-F7ED-4052-9202-56CBFA03ABB2}" presName="sp" presStyleCnt="0"/>
      <dgm:spPr/>
    </dgm:pt>
    <dgm:pt modelId="{5F9FA9DB-1FB4-9448-8DD4-1603244965A1}" type="pres">
      <dgm:prSet presAssocID="{508158DF-B2DC-4278-87DF-C83E09A15443}" presName="linNode" presStyleCnt="0"/>
      <dgm:spPr/>
    </dgm:pt>
    <dgm:pt modelId="{E1681C2C-7162-B04D-BAC3-D19E0E4979B9}" type="pres">
      <dgm:prSet presAssocID="{508158DF-B2DC-4278-87DF-C83E09A1544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5713CFF-3939-2240-9B5A-CB8639375ADC}" type="pres">
      <dgm:prSet presAssocID="{508158DF-B2DC-4278-87DF-C83E09A15443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021A7F1F-9623-43C3-94A3-A6D807DC854B}" srcId="{508158DF-B2DC-4278-87DF-C83E09A15443}" destId="{C310C31B-6B73-4EC4-B5C9-E4128C979AEB}" srcOrd="1" destOrd="0" parTransId="{5B3D4532-375B-4260-95D5-2D2E130E945D}" sibTransId="{4D88AF85-3983-467E-8731-6C20FF843822}"/>
    <dgm:cxn modelId="{CC119923-37F3-4D0F-B2F1-DB73723EB791}" srcId="{508158DF-B2DC-4278-87DF-C83E09A15443}" destId="{3B306A80-4B93-4A87-B126-3709335BB3EE}" srcOrd="4" destOrd="0" parTransId="{CD846788-0274-47F8-85F0-8E973B5A6C8D}" sibTransId="{B385FCB7-9EA5-4490-9BAC-1C189A506103}"/>
    <dgm:cxn modelId="{14B8E338-BC3D-478E-B0B6-41042B253013}" srcId="{DD1B54E7-7823-4752-B0CB-00D1F7FC09AE}" destId="{7D0D1987-069D-4E00-AF9D-DE0D26109C58}" srcOrd="1" destOrd="0" parTransId="{3E8854DA-EA6B-4E0F-8153-C6B272ED3F02}" sibTransId="{08F4C875-F7ED-4052-9202-56CBFA03ABB2}"/>
    <dgm:cxn modelId="{ACF80644-7C45-2F46-8703-8815A4961139}" type="presOf" srcId="{7D0D1987-069D-4E00-AF9D-DE0D26109C58}" destId="{83B5E673-04BE-4A4B-8F04-230BC82E6430}" srcOrd="0" destOrd="0" presId="urn:microsoft.com/office/officeart/2005/8/layout/vList5"/>
    <dgm:cxn modelId="{8700894A-E435-3441-A7AF-56306D63C935}" type="presOf" srcId="{3B306A80-4B93-4A87-B126-3709335BB3EE}" destId="{95713CFF-3939-2240-9B5A-CB8639375ADC}" srcOrd="0" destOrd="4" presId="urn:microsoft.com/office/officeart/2005/8/layout/vList5"/>
    <dgm:cxn modelId="{AF16EC4B-87F6-474C-B488-CA988A9EA0F7}" srcId="{508158DF-B2DC-4278-87DF-C83E09A15443}" destId="{396640D2-3323-4BC4-B3E0-D6DE31E2A720}" srcOrd="0" destOrd="0" parTransId="{7D117F47-011E-4E1E-A474-F8C0E3648831}" sibTransId="{570D6FF6-9263-483C-A27C-0554C64ED022}"/>
    <dgm:cxn modelId="{72BFDE6D-70BF-4E2B-8C74-BC0AF849E832}" srcId="{508158DF-B2DC-4278-87DF-C83E09A15443}" destId="{9685E9EA-E9AB-4C33-909F-BCC4945D4CEF}" srcOrd="2" destOrd="0" parTransId="{5BD6C0A9-7F36-49D9-B0E3-C4AA59B45DD8}" sibTransId="{A10564FB-0E8D-420C-A522-FDAAA0DAF0DE}"/>
    <dgm:cxn modelId="{1CA2C06F-8D13-6D44-8820-3FACF053C76B}" type="presOf" srcId="{9685E9EA-E9AB-4C33-909F-BCC4945D4CEF}" destId="{95713CFF-3939-2240-9B5A-CB8639375ADC}" srcOrd="0" destOrd="2" presId="urn:microsoft.com/office/officeart/2005/8/layout/vList5"/>
    <dgm:cxn modelId="{A522F47E-20C4-4182-AA13-94269CBE807B}" srcId="{508158DF-B2DC-4278-87DF-C83E09A15443}" destId="{660BA242-0227-428C-8C40-E9A6898C6331}" srcOrd="3" destOrd="0" parTransId="{D31A893A-5BDD-499E-9CD8-53FA7A451B98}" sibTransId="{1F35E1D4-9468-44C5-A717-64C06017CB0B}"/>
    <dgm:cxn modelId="{4E413E96-475F-B241-84B9-9608246513CC}" type="presOf" srcId="{396640D2-3323-4BC4-B3E0-D6DE31E2A720}" destId="{95713CFF-3939-2240-9B5A-CB8639375ADC}" srcOrd="0" destOrd="0" presId="urn:microsoft.com/office/officeart/2005/8/layout/vList5"/>
    <dgm:cxn modelId="{5C908F99-BEC3-3042-B4AD-20027A156A4D}" type="presOf" srcId="{C310C31B-6B73-4EC4-B5C9-E4128C979AEB}" destId="{95713CFF-3939-2240-9B5A-CB8639375ADC}" srcOrd="0" destOrd="1" presId="urn:microsoft.com/office/officeart/2005/8/layout/vList5"/>
    <dgm:cxn modelId="{E50352B9-25C4-1146-A1DB-5DEF4CFD847C}" type="presOf" srcId="{1EF103F0-1196-4F0A-A2F9-18723A409B2B}" destId="{95713CFF-3939-2240-9B5A-CB8639375ADC}" srcOrd="0" destOrd="5" presId="urn:microsoft.com/office/officeart/2005/8/layout/vList5"/>
    <dgm:cxn modelId="{99DC7EC0-E0E5-0246-9156-CA9AADC584FD}" type="presOf" srcId="{660BA242-0227-428C-8C40-E9A6898C6331}" destId="{95713CFF-3939-2240-9B5A-CB8639375ADC}" srcOrd="0" destOrd="3" presId="urn:microsoft.com/office/officeart/2005/8/layout/vList5"/>
    <dgm:cxn modelId="{0B8438D3-04F2-6840-AA27-130F7FB0BB58}" type="presOf" srcId="{DD1B54E7-7823-4752-B0CB-00D1F7FC09AE}" destId="{7989405F-7CCE-1041-B15E-87D0BB8A2C3A}" srcOrd="0" destOrd="0" presId="urn:microsoft.com/office/officeart/2005/8/layout/vList5"/>
    <dgm:cxn modelId="{487B0BE4-42DC-BE40-AAC7-CB20EA0563A6}" type="presOf" srcId="{508158DF-B2DC-4278-87DF-C83E09A15443}" destId="{E1681C2C-7162-B04D-BAC3-D19E0E4979B9}" srcOrd="0" destOrd="0" presId="urn:microsoft.com/office/officeart/2005/8/layout/vList5"/>
    <dgm:cxn modelId="{7383BBE7-1E34-4127-A60B-07214E8447D9}" srcId="{508158DF-B2DC-4278-87DF-C83E09A15443}" destId="{1EF103F0-1196-4F0A-A2F9-18723A409B2B}" srcOrd="5" destOrd="0" parTransId="{2B73A4A5-27DB-4AF3-A44F-464A579E0FDA}" sibTransId="{9EFDE3B0-8985-4FEF-8502-AD6EFA24520E}"/>
    <dgm:cxn modelId="{237B58E8-4809-9342-8389-E127BD9DFCC5}" type="presOf" srcId="{0F85983D-9A94-4E94-9C3C-B256E833F77B}" destId="{D8555C3A-C281-B748-A4F2-5BA04F30352F}" srcOrd="0" destOrd="0" presId="urn:microsoft.com/office/officeart/2005/8/layout/vList5"/>
    <dgm:cxn modelId="{61FD43EE-361A-49E9-932E-7FFD4C8A84CE}" srcId="{DD1B54E7-7823-4752-B0CB-00D1F7FC09AE}" destId="{508158DF-B2DC-4278-87DF-C83E09A15443}" srcOrd="2" destOrd="0" parTransId="{7C54CC83-E367-4FB3-A688-0E96F030F4B6}" sibTransId="{A1F0BAE6-C472-42E0-ACF4-D9C7D6D34927}"/>
    <dgm:cxn modelId="{F0B13EFB-6170-4A53-90ED-F0A40D3F8689}" srcId="{DD1B54E7-7823-4752-B0CB-00D1F7FC09AE}" destId="{0F85983D-9A94-4E94-9C3C-B256E833F77B}" srcOrd="0" destOrd="0" parTransId="{9DCE1F17-7A49-40ED-B032-82A35304E3A3}" sibTransId="{9F111F27-F2B7-482B-BC91-2C6E9A093F03}"/>
    <dgm:cxn modelId="{2909B5AC-B2D8-174F-9FF2-79C8579510D1}" type="presParOf" srcId="{7989405F-7CCE-1041-B15E-87D0BB8A2C3A}" destId="{7DD3D758-8744-AA49-B640-3AF63F379F30}" srcOrd="0" destOrd="0" presId="urn:microsoft.com/office/officeart/2005/8/layout/vList5"/>
    <dgm:cxn modelId="{249A5E02-702D-0241-ACA9-5A42B5839AEE}" type="presParOf" srcId="{7DD3D758-8744-AA49-B640-3AF63F379F30}" destId="{D8555C3A-C281-B748-A4F2-5BA04F30352F}" srcOrd="0" destOrd="0" presId="urn:microsoft.com/office/officeart/2005/8/layout/vList5"/>
    <dgm:cxn modelId="{7229ABC5-3467-B74E-AE74-1A4C495689FD}" type="presParOf" srcId="{7989405F-7CCE-1041-B15E-87D0BB8A2C3A}" destId="{DDCFE928-5FE7-274D-B458-1BB5587F7BB6}" srcOrd="1" destOrd="0" presId="urn:microsoft.com/office/officeart/2005/8/layout/vList5"/>
    <dgm:cxn modelId="{2014AAAB-36CB-C245-9A18-F410DF8757C9}" type="presParOf" srcId="{7989405F-7CCE-1041-B15E-87D0BB8A2C3A}" destId="{399A859D-67B7-F94D-83C2-E3BAA37142B1}" srcOrd="2" destOrd="0" presId="urn:microsoft.com/office/officeart/2005/8/layout/vList5"/>
    <dgm:cxn modelId="{C10931FD-C6EF-EF4D-8820-9E844A8D1F1D}" type="presParOf" srcId="{399A859D-67B7-F94D-83C2-E3BAA37142B1}" destId="{83B5E673-04BE-4A4B-8F04-230BC82E6430}" srcOrd="0" destOrd="0" presId="urn:microsoft.com/office/officeart/2005/8/layout/vList5"/>
    <dgm:cxn modelId="{0BDA1EF5-CF5C-9347-8D0D-A4A1367B688B}" type="presParOf" srcId="{7989405F-7CCE-1041-B15E-87D0BB8A2C3A}" destId="{2B95B21E-01EE-D34B-8B8F-E30B315625C9}" srcOrd="3" destOrd="0" presId="urn:microsoft.com/office/officeart/2005/8/layout/vList5"/>
    <dgm:cxn modelId="{172612D8-AEBF-1640-8AF3-138BCBD15DFE}" type="presParOf" srcId="{7989405F-7CCE-1041-B15E-87D0BB8A2C3A}" destId="{5F9FA9DB-1FB4-9448-8DD4-1603244965A1}" srcOrd="4" destOrd="0" presId="urn:microsoft.com/office/officeart/2005/8/layout/vList5"/>
    <dgm:cxn modelId="{1A90346E-6EAE-A74C-8179-B7C11F59148C}" type="presParOf" srcId="{5F9FA9DB-1FB4-9448-8DD4-1603244965A1}" destId="{E1681C2C-7162-B04D-BAC3-D19E0E4979B9}" srcOrd="0" destOrd="0" presId="urn:microsoft.com/office/officeart/2005/8/layout/vList5"/>
    <dgm:cxn modelId="{013F5483-5D76-8F48-858E-0564BAA89DC2}" type="presParOf" srcId="{5F9FA9DB-1FB4-9448-8DD4-1603244965A1}" destId="{95713CFF-3939-2240-9B5A-CB8639375AD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55C3A-C281-B748-A4F2-5BA04F30352F}">
      <dsp:nvSpPr>
        <dsp:cNvPr id="0" name=""/>
        <dsp:cNvSpPr/>
      </dsp:nvSpPr>
      <dsp:spPr>
        <a:xfrm>
          <a:off x="0" y="2492"/>
          <a:ext cx="3219787" cy="164529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Données: faits ou information collectées pour servir de référence ou faire l'objet d’analyse. </a:t>
          </a:r>
          <a:endParaRPr lang="en-US" sz="1800" kern="1200" dirty="0"/>
        </a:p>
      </dsp:txBody>
      <dsp:txXfrm>
        <a:off x="80317" y="82809"/>
        <a:ext cx="3059153" cy="1484660"/>
      </dsp:txXfrm>
    </dsp:sp>
    <dsp:sp modelId="{83B5E673-04BE-4A4B-8F04-230BC82E6430}">
      <dsp:nvSpPr>
        <dsp:cNvPr id="0" name=""/>
        <dsp:cNvSpPr/>
      </dsp:nvSpPr>
      <dsp:spPr>
        <a:xfrm>
          <a:off x="0" y="1730052"/>
          <a:ext cx="3193666" cy="1645294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Evidence = ensemble cohérent de données démontrant la véracité d’une hypothèse ou proposition</a:t>
          </a:r>
          <a:endParaRPr lang="en-US" sz="2000" kern="1200" dirty="0"/>
        </a:p>
      </dsp:txBody>
      <dsp:txXfrm>
        <a:off x="80317" y="1810369"/>
        <a:ext cx="3033032" cy="1484660"/>
      </dsp:txXfrm>
    </dsp:sp>
    <dsp:sp modelId="{95713CFF-3939-2240-9B5A-CB8639375ADC}">
      <dsp:nvSpPr>
        <dsp:cNvPr id="0" name=""/>
        <dsp:cNvSpPr/>
      </dsp:nvSpPr>
      <dsp:spPr>
        <a:xfrm rot="5400000">
          <a:off x="2653248" y="2721969"/>
          <a:ext cx="1316235" cy="311657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/>
            <a:t>Données sur les membres du ménage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/>
            <a:t>Données sur les parcelles agricoles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/>
            <a:t>Données administratives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/>
            <a:t>Données sur les marches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b="1" kern="1200"/>
            <a:t>Données geo-spatiales et télédétection 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/>
            <a:t>Etc.</a:t>
          </a:r>
          <a:endParaRPr lang="en-US" sz="1100" kern="1200"/>
        </a:p>
      </dsp:txBody>
      <dsp:txXfrm rot="-5400000">
        <a:off x="1753077" y="3686394"/>
        <a:ext cx="3052326" cy="1187729"/>
      </dsp:txXfrm>
    </dsp:sp>
    <dsp:sp modelId="{E1681C2C-7162-B04D-BAC3-D19E0E4979B9}">
      <dsp:nvSpPr>
        <dsp:cNvPr id="0" name=""/>
        <dsp:cNvSpPr/>
      </dsp:nvSpPr>
      <dsp:spPr>
        <a:xfrm>
          <a:off x="0" y="3457612"/>
          <a:ext cx="1753076" cy="1645294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Exemples:</a:t>
          </a:r>
          <a:endParaRPr lang="en-US" sz="2000" kern="1200" dirty="0"/>
        </a:p>
      </dsp:txBody>
      <dsp:txXfrm>
        <a:off x="80317" y="3537929"/>
        <a:ext cx="1592442" cy="1484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9F8AD-6D99-41A7-8A93-33BC52BB0EA4}" type="datetimeFigureOut">
              <a:rPr lang="en-US" smtClean="0"/>
              <a:t>1/31/19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191A-2CEF-4E4E-8E48-D58CD2849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3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EF63F-44EB-3941-9680-2A822DB7428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88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40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98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28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101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202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389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79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46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673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034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26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638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435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606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563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BD5-2A77-4BC5-84D4-2AAFDF96C83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645-FE6C-4B12-961A-F29DEDBC12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231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EB75-BC4F-4DB1-A115-A87EE11508A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645-FE6C-4B12-961A-F29DEDBC12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36296" r="11646" b="38025"/>
          <a:stretch/>
        </p:blipFill>
        <p:spPr>
          <a:xfrm>
            <a:off x="4220633" y="6284471"/>
            <a:ext cx="702734" cy="4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07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BD5-2A77-4BC5-84D4-2AAFDF96C83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645-FE6C-4B12-961A-F29DEDBC12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859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EB75-BC4F-4DB1-A115-A87EE11508A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645-FE6C-4B12-961A-F29DEDBC12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36296" r="11646" b="38025"/>
          <a:stretch/>
        </p:blipFill>
        <p:spPr>
          <a:xfrm>
            <a:off x="4220633" y="6284471"/>
            <a:ext cx="702734" cy="4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2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7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04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44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78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5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41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49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42962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CF6FE97-0E3D-4F57-B1BB-C59B9BB56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E4CE7E26-160C-45A9-B414-0AB5494890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1944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651A57D-14A6-445F-9334-866F93E4197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8A87D645-FE6C-4B12-961A-F29DEDBC12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451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651A57D-14A6-445F-9334-866F93E4197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1/31/19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8A87D645-FE6C-4B12-961A-F29DEDBC12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83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emf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1353" y="394887"/>
            <a:ext cx="4290647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953" y="1053042"/>
            <a:ext cx="3343818" cy="3068357"/>
          </a:xfrm>
        </p:spPr>
        <p:txBody>
          <a:bodyPr>
            <a:normAutofit/>
          </a:bodyPr>
          <a:lstStyle/>
          <a:p>
            <a:pPr algn="l"/>
            <a:r>
              <a:rPr lang="fr-FR" sz="3300" dirty="0">
                <a:solidFill>
                  <a:srgbClr val="FFFFFF"/>
                </a:solidFill>
              </a:rPr>
              <a:t>Image Satellitaires, Télédétection, et Evaluation d’Impact des Projets en Agriculture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3953" y="4292070"/>
            <a:ext cx="3343818" cy="151288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EEAE63"/>
                </a:solidFill>
              </a:rPr>
              <a:t>G. Serge Adjognon</a:t>
            </a:r>
          </a:p>
          <a:p>
            <a:pPr algn="l"/>
            <a:r>
              <a:rPr lang="en-US" dirty="0" err="1">
                <a:solidFill>
                  <a:srgbClr val="EEAE63"/>
                </a:solidFill>
              </a:rPr>
              <a:t>Economiste</a:t>
            </a:r>
            <a:r>
              <a:rPr lang="en-US" dirty="0">
                <a:solidFill>
                  <a:srgbClr val="EEAE63"/>
                </a:solidFill>
              </a:rPr>
              <a:t>, DIME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11CDE-9C1E-9F47-94E5-BD69586C0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84" y="321734"/>
            <a:ext cx="2951643" cy="2785534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6888134" y="2263140"/>
            <a:ext cx="0" cy="233172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5506" y="4201833"/>
            <a:ext cx="2550319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5ED28B8-A6ED-C344-B53C-9ABA22215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46" y="3750733"/>
            <a:ext cx="2349919" cy="27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35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28650" y="4555055"/>
            <a:ext cx="5174047" cy="1723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Merci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25" y="1322610"/>
            <a:ext cx="1682850" cy="16828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6253" y="2707205"/>
            <a:ext cx="721796" cy="7217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4374" y="2603243"/>
            <a:ext cx="220271" cy="2202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9087" y="0"/>
            <a:ext cx="4814914" cy="3429000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9834" y="4776880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3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915218"/>
            <a:ext cx="9105900" cy="53149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1993" y="320602"/>
            <a:ext cx="8442367" cy="9018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>
                <a:solidFill>
                  <a:srgbClr val="70AD47">
                    <a:lumMod val="75000"/>
                  </a:srgbClr>
                </a:solidFill>
                <a:latin typeface="Garamond" panose="02020404030301010803" pitchFamily="18" charset="0"/>
              </a:rPr>
              <a:t>Burkina Faso FIP</a:t>
            </a:r>
          </a:p>
        </p:txBody>
      </p:sp>
      <p:sp>
        <p:nvSpPr>
          <p:cNvPr id="4" name="Rectangle 3"/>
          <p:cNvSpPr/>
          <p:nvPr/>
        </p:nvSpPr>
        <p:spPr>
          <a:xfrm>
            <a:off x="6457950" y="114908"/>
            <a:ext cx="2686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  <a:ea typeface="+mn-ea"/>
              </a:rPr>
              <a:t>The Burkina Faso FIP covers 12 </a:t>
            </a:r>
            <a:r>
              <a:rPr lang="en-US" b="1" dirty="0" err="1">
                <a:solidFill>
                  <a:srgbClr val="FF0000"/>
                </a:solidFill>
                <a:latin typeface="Garamond" panose="02020404030301010803" pitchFamily="18" charset="0"/>
                <a:ea typeface="+mn-ea"/>
              </a:rPr>
              <a:t>gazetted</a:t>
            </a:r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  <a:ea typeface="+mn-ea"/>
              </a:rPr>
              <a:t> forests</a:t>
            </a: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  <a:ea typeface="+mn-ea"/>
              </a:rPr>
              <a:t> distributed in 31 communes and 4 administrative regions</a:t>
            </a:r>
            <a:endParaRPr lang="fr-FR" sz="1400" dirty="0">
              <a:solidFill>
                <a:prstClr val="black"/>
              </a:solidFill>
              <a:latin typeface="Garamond" panose="02020404030301010803" pitchFamily="18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993" y="1033785"/>
            <a:ext cx="2910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5B9BD5"/>
              </a:buClr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  <a:ea typeface="+mn-ea"/>
              </a:rPr>
              <a:t>Goal of PGFC/REDD+ is to </a:t>
            </a:r>
            <a:r>
              <a:rPr lang="en-US" b="1" dirty="0">
                <a:solidFill>
                  <a:prstClr val="black"/>
                </a:solidFill>
                <a:latin typeface="Garamond" panose="02020404030301010803" pitchFamily="18" charset="0"/>
                <a:ea typeface="+mn-ea"/>
              </a:rPr>
              <a:t>improve carbon sequestration capacity of </a:t>
            </a:r>
            <a:r>
              <a:rPr lang="en-US" b="1" u="sng" dirty="0" err="1">
                <a:solidFill>
                  <a:prstClr val="black"/>
                </a:solidFill>
                <a:latin typeface="Garamond" panose="02020404030301010803" pitchFamily="18" charset="0"/>
                <a:ea typeface="+mn-ea"/>
              </a:rPr>
              <a:t>gazetted</a:t>
            </a:r>
            <a:r>
              <a:rPr lang="en-US" b="1" u="sng" dirty="0">
                <a:solidFill>
                  <a:prstClr val="black"/>
                </a:solidFill>
                <a:latin typeface="Garamond" panose="02020404030301010803" pitchFamily="18" charset="0"/>
                <a:ea typeface="+mn-ea"/>
              </a:rPr>
              <a:t> forests </a:t>
            </a: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  <a:ea typeface="+mn-ea"/>
              </a:rPr>
              <a:t>while reducing poverty in rural areas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645-FE6C-4B12-961A-F29DEDBC12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1762" y="4933147"/>
            <a:ext cx="3842237" cy="169277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5B9BD5"/>
              </a:buClr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PES in Burkina Faso: communities are offered financial incentives conditional on engaging in forest conservation activities 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Font typeface="Arial" charset="0"/>
              <a:buChar char="•"/>
            </a:pPr>
            <a:r>
              <a:rPr lang="en-US" sz="1600" b="1" dirty="0">
                <a:solidFill>
                  <a:srgbClr val="008000"/>
                </a:solidFill>
                <a:latin typeface="Garamond" panose="02020404030301010803" pitchFamily="18" charset="0"/>
              </a:rPr>
              <a:t>Reforestation (mainly for now)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Font typeface="Arial" charset="0"/>
              <a:buChar char="•"/>
            </a:pPr>
            <a:r>
              <a:rPr lang="en-US" sz="1600" b="1" dirty="0">
                <a:solidFill>
                  <a:srgbClr val="008000"/>
                </a:solidFill>
                <a:latin typeface="Garamond" panose="02020404030301010803" pitchFamily="18" charset="0"/>
              </a:rPr>
              <a:t>Avoided deforestation</a:t>
            </a:r>
          </a:p>
        </p:txBody>
      </p:sp>
    </p:spTree>
    <p:extLst>
      <p:ext uri="{BB962C8B-B14F-4D97-AF65-F5344CB8AC3E}">
        <p14:creationId xmlns:p14="http://schemas.microsoft.com/office/powerpoint/2010/main" val="1986563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10" y="172705"/>
            <a:ext cx="8751962" cy="51958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Aerial images taken from Burkina Faso forests</a:t>
            </a:r>
          </a:p>
        </p:txBody>
      </p:sp>
      <p:pic>
        <p:nvPicPr>
          <p:cNvPr id="24" name="Picture 4" descr="Image result for twitter 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16" y="6288765"/>
            <a:ext cx="886730" cy="55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" y="6319777"/>
            <a:ext cx="9144000" cy="6239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76" y="6455046"/>
            <a:ext cx="945029" cy="265471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356" y="6423215"/>
            <a:ext cx="395691" cy="390060"/>
          </a:xfrm>
          <a:prstGeom prst="rect">
            <a:avLst/>
          </a:prstGeom>
        </p:spPr>
      </p:pic>
      <p:pic>
        <p:nvPicPr>
          <p:cNvPr id="30" name="Picture 29" descr="CIF_Logo_CMYK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394" y="6354311"/>
            <a:ext cx="699374" cy="45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7043" y="6338739"/>
            <a:ext cx="476303" cy="474559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713" y="6497184"/>
            <a:ext cx="925630" cy="24216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" y="6319777"/>
            <a:ext cx="9144000" cy="6239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6375422"/>
            <a:ext cx="1616054" cy="542471"/>
          </a:xfrm>
          <a:prstGeom prst="rect">
            <a:avLst/>
          </a:prstGeom>
        </p:spPr>
      </p:pic>
      <p:pic>
        <p:nvPicPr>
          <p:cNvPr id="35" name="Picture 34" descr="CIF_Logo_CMYK.jp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309" y="6366425"/>
            <a:ext cx="763223" cy="50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171" y="6350719"/>
            <a:ext cx="698065" cy="527976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778" y="6375421"/>
            <a:ext cx="1762125" cy="461011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448" y="6403840"/>
            <a:ext cx="520640" cy="4467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31" y="715615"/>
            <a:ext cx="2689058" cy="26890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593" y="3536053"/>
            <a:ext cx="2658979" cy="26589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626" y="3536033"/>
            <a:ext cx="2658978" cy="26589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23" y="3499957"/>
            <a:ext cx="2695075" cy="2695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593" y="745696"/>
            <a:ext cx="2658979" cy="26589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626" y="745695"/>
            <a:ext cx="2658978" cy="26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5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 dirty="0"/>
              <a:t>Detection 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la couverture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vegetale</a:t>
            </a: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close up of a cake&#13;&#10;&#13;&#10;Description automatically generated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6" r="1" b="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4" name="Picture 3" descr="A picture containing ground, outdoor, food&#13;&#10;&#13;&#10;Description automatically generated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72" r="3" b="3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790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nd IMG_027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329"/>
            <a:ext cx="9144000" cy="61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ke IMG_027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43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fr-FR" sz="2500">
                <a:solidFill>
                  <a:srgbClr val="FFFFFF"/>
                </a:solidFill>
              </a:rPr>
              <a:t>Deux Ingrédients fondamentaux pour l’EI</a:t>
            </a:r>
          </a:p>
        </p:txBody>
      </p:sp>
      <p:graphicFrame>
        <p:nvGraphicFramePr>
          <p:cNvPr id="54" name="Content Placeholder 2">
            <a:extLst>
              <a:ext uri="{FF2B5EF4-FFF2-40B4-BE49-F238E27FC236}">
                <a16:creationId xmlns:a16="http://schemas.microsoft.com/office/drawing/2014/main" id="{08EBF9A2-26CF-4F74-9294-3B0A1A17BA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0362905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019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FF76A-3448-E44D-A8AA-BF266CF55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2" b="9442"/>
          <a:stretch/>
        </p:blipFill>
        <p:spPr>
          <a:xfrm>
            <a:off x="0" y="10"/>
            <a:ext cx="9144000" cy="68580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0796C2-D862-B246-BC68-2677D9B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A87D645-FE6C-4B12-961A-F29DEDBC12DC}" type="slidenum">
              <a:rPr lang="fr-FR" smtClean="0">
                <a:solidFill>
                  <a:srgbClr val="FFFFFF"/>
                </a:solidFill>
                <a:latin typeface="Calibri"/>
              </a:rPr>
              <a:pPr>
                <a:spcAft>
                  <a:spcPts val="600"/>
                </a:spcAft>
              </a:pPr>
              <a:t>3</a:t>
            </a:fld>
            <a:endParaRPr lang="fr-FR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824211-F8AC-1445-9DEE-B40D08FA9CA8}"/>
              </a:ext>
            </a:extLst>
          </p:cNvPr>
          <p:cNvSpPr txBox="1">
            <a:spLocks/>
          </p:cNvSpPr>
          <p:nvPr/>
        </p:nvSpPr>
        <p:spPr>
          <a:xfrm>
            <a:off x="888609" y="2086708"/>
            <a:ext cx="5078437" cy="4771282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ysClr val="windowText" lastClr="000000"/>
                </a:solidFill>
              </a:rPr>
              <a:t>Données Géo-spatiales</a:t>
            </a:r>
            <a:endParaRPr lang="fr-FR" sz="2400" dirty="0">
              <a:solidFill>
                <a:sysClr val="windowText" lastClr="000000"/>
              </a:solidFill>
            </a:endParaRPr>
          </a:p>
          <a:p>
            <a:pPr marL="457200" lvl="1" indent="0">
              <a:buNone/>
            </a:pP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 sont attachées a une localisation g</a:t>
            </a:r>
            <a:r>
              <a:rPr lang="fr-FR" sz="2000" dirty="0">
                <a:solidFill>
                  <a:sysClr val="windowText" lastClr="000000"/>
                </a:solidFill>
              </a:rPr>
              <a:t>é</a:t>
            </a: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ographique</a:t>
            </a:r>
            <a:endParaRPr lang="fr-FR" sz="2000" dirty="0">
              <a:solidFill>
                <a:sysClr val="windowText" lastClr="00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</a:t>
            </a:r>
            <a:r>
              <a:rPr lang="fr-FR" sz="2000" dirty="0">
                <a:solidFill>
                  <a:sysClr val="windowText" lastClr="000000"/>
                </a:solidFill>
              </a:rPr>
              <a:t> base de données contenant par exemples les coordonnées GPS, ou une adresse ...</a:t>
            </a:r>
          </a:p>
          <a:p>
            <a:pPr lvl="1">
              <a:buFont typeface="Wingdings" pitchFamily="2" charset="2"/>
              <a:buChar char="è"/>
            </a:pP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Des informations additionnelles peuvent être ajoutées a tout moment (ex. données a haute fréquence sur la pluviométrie et température, ou données de prix dans les marches, ou </a:t>
            </a:r>
            <a:r>
              <a:rPr lang="fr-FR" sz="2000" u="sng" dirty="0">
                <a:solidFill>
                  <a:sysClr val="windowText" lastClr="000000"/>
                </a:solidFill>
                <a:sym typeface="Wingdings"/>
              </a:rPr>
              <a:t>télédétection</a:t>
            </a: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, etc…)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2000" dirty="0">
              <a:solidFill>
                <a:sysClr val="windowText" lastClr="000000"/>
              </a:solidFill>
            </a:endParaRPr>
          </a:p>
          <a:p>
            <a:r>
              <a:rPr lang="fr-FR" sz="2400" b="1" dirty="0">
                <a:solidFill>
                  <a:sysClr val="windowText" lastClr="000000"/>
                </a:solidFill>
              </a:rPr>
              <a:t>Télédétection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</a:t>
            </a:r>
            <a:r>
              <a:rPr lang="fr-FR" sz="2000" dirty="0">
                <a:solidFill>
                  <a:sysClr val="windowText" lastClr="000000"/>
                </a:solidFill>
              </a:rPr>
              <a:t> Science qui étudie les façons d’obtenir des informations sur des sujets ou objets a partir d’une distance qui empêche le contact direct ou visuel – exemples: drones, satellites, etc.</a:t>
            </a:r>
          </a:p>
          <a:p>
            <a:pPr lvl="1">
              <a:buFont typeface="Wingdings" pitchFamily="2" charset="2"/>
              <a:buChar char="è"/>
            </a:pP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Plusieurs missions satellitaires existent de nos jours et fournissent des images a des résolutions et fréquences de plus en plus hautes </a:t>
            </a:r>
          </a:p>
          <a:p>
            <a:pPr marL="457200" lvl="1" indent="0">
              <a:buNone/>
            </a:pP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 Couts dépendent beaucoup de la résolution. Certaines sources d’images sont complètement gratuites: (ex. </a:t>
            </a:r>
            <a:r>
              <a:rPr lang="fr-FR" sz="2000" dirty="0" err="1">
                <a:solidFill>
                  <a:sysClr val="windowText" lastClr="000000"/>
                </a:solidFill>
                <a:sym typeface="Wingdings"/>
              </a:rPr>
              <a:t>Landsat</a:t>
            </a: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 (30m), </a:t>
            </a:r>
            <a:r>
              <a:rPr lang="fr-FR" sz="2000" dirty="0" err="1">
                <a:solidFill>
                  <a:sysClr val="windowText" lastClr="000000"/>
                </a:solidFill>
                <a:sym typeface="Wingdings"/>
              </a:rPr>
              <a:t>Sentinel</a:t>
            </a:r>
            <a:r>
              <a:rPr lang="fr-FR" sz="2000" dirty="0">
                <a:solidFill>
                  <a:sysClr val="windowText" lastClr="000000"/>
                </a:solidFill>
                <a:sym typeface="Wingdings"/>
              </a:rPr>
              <a:t> 2(10m))</a:t>
            </a:r>
            <a:endParaRPr lang="fr-FR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0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7F6B5C-B92D-5C49-9292-FDA005690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69" r="16470" b="1"/>
          <a:stretch/>
        </p:blipFill>
        <p:spPr>
          <a:xfrm>
            <a:off x="241298" y="321732"/>
            <a:ext cx="4296411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3C5E8D-967D-C344-87C7-2A2CD9E1E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6" r="15603" b="-3"/>
          <a:stretch/>
        </p:blipFill>
        <p:spPr>
          <a:xfrm>
            <a:off x="4606290" y="321732"/>
            <a:ext cx="4296411" cy="6214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3EF253-C941-E744-92EB-A0CF2A7A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8325" y="6557043"/>
            <a:ext cx="714374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A87D645-FE6C-4B12-961A-F29DEDBC12DC}" type="slidenum">
              <a:rPr lang="en-US">
                <a:latin typeface="Calibri"/>
              </a:rPr>
              <a:pPr>
                <a:spcAft>
                  <a:spcPts val="600"/>
                </a:spcAft>
              </a:pPr>
              <a:t>4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93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638CED-4787-8147-96A6-DC149EAC141B}"/>
              </a:ext>
            </a:extLst>
          </p:cNvPr>
          <p:cNvSpPr txBox="1"/>
          <p:nvPr/>
        </p:nvSpPr>
        <p:spPr>
          <a:xfrm>
            <a:off x="4235824" y="2140036"/>
            <a:ext cx="4518211" cy="42473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Plot ID: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500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Longitude: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-73.76963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Latitude: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18.34501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Elevation: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63 m.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Area: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2,198.9 sq. m.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Distance to closest roads: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91.16 m.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Distance to closest river: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173.88 m.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Distance to closest village: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474.43 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A12768-0756-1840-94F7-FE38EE201088}"/>
              </a:ext>
            </a:extLst>
          </p:cNvPr>
          <p:cNvSpPr txBox="1"/>
          <p:nvPr/>
        </p:nvSpPr>
        <p:spPr>
          <a:xfrm>
            <a:off x="366432" y="484094"/>
            <a:ext cx="3590604" cy="95410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Nom</a:t>
            </a:r>
            <a:r>
              <a:rPr lang="en-US" sz="2800" dirty="0"/>
              <a:t>: </a:t>
            </a:r>
            <a:r>
              <a:rPr lang="en-US" sz="2800" dirty="0" err="1"/>
              <a:t>Amazan</a:t>
            </a:r>
            <a:endParaRPr lang="en-US" sz="2800" dirty="0"/>
          </a:p>
          <a:p>
            <a:r>
              <a:rPr lang="en-US" sz="2800" b="1" dirty="0" err="1"/>
              <a:t>Prénom</a:t>
            </a:r>
            <a:r>
              <a:rPr lang="en-US" sz="2800" dirty="0"/>
              <a:t>: Wilson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BAD081-C58E-DF48-9EAF-AE2428D5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0036"/>
            <a:ext cx="4235824" cy="42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7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5089B-16F2-1D40-BC55-BA0FF21D8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58" y="2122005"/>
            <a:ext cx="4270882" cy="4251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38CED-4787-8147-96A6-DC149EAC141B}"/>
              </a:ext>
            </a:extLst>
          </p:cNvPr>
          <p:cNvSpPr txBox="1"/>
          <p:nvPr/>
        </p:nvSpPr>
        <p:spPr>
          <a:xfrm>
            <a:off x="4235824" y="2126589"/>
            <a:ext cx="4541744" cy="42473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Plot ID: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100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Longitude: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-73.67603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Latitude: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18.35249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Elevation: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39.5839 m.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Area: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6,513.62 sq. m.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Distance to closest roads: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242.93 m.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Distance to closest river: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120.57 m.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Distance to closest village: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1,339.34 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A12768-0756-1840-94F7-FE38EE201088}"/>
              </a:ext>
            </a:extLst>
          </p:cNvPr>
          <p:cNvSpPr txBox="1"/>
          <p:nvPr/>
        </p:nvSpPr>
        <p:spPr>
          <a:xfrm>
            <a:off x="366432" y="484094"/>
            <a:ext cx="3590604" cy="95410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Nom</a:t>
            </a:r>
            <a:r>
              <a:rPr lang="en-US" sz="2800" dirty="0"/>
              <a:t>: Soy</a:t>
            </a:r>
          </a:p>
          <a:p>
            <a:r>
              <a:rPr lang="en-US" sz="2800" b="1" dirty="0" err="1"/>
              <a:t>Prénom</a:t>
            </a:r>
            <a:r>
              <a:rPr lang="en-US" sz="2800" dirty="0"/>
              <a:t>: </a:t>
            </a:r>
            <a:r>
              <a:rPr lang="en-US" sz="2800" dirty="0" err="1"/>
              <a:t>Edrice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984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79168-3AAC-D948-AEA7-845D81B1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645-FE6C-4B12-961A-F29DEDBC12D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2EF51-A5F6-854A-A851-6B3227A33A35}"/>
              </a:ext>
            </a:extLst>
          </p:cNvPr>
          <p:cNvSpPr txBox="1">
            <a:spLocks/>
          </p:cNvSpPr>
          <p:nvPr/>
        </p:nvSpPr>
        <p:spPr>
          <a:xfrm>
            <a:off x="365759" y="363415"/>
            <a:ext cx="4851010" cy="576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b="1" dirty="0"/>
              <a:t>Télédétection utilisée en agriculture spécialement pour :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/>
              <a:t>Collecter des données de terrain a haute fréquence sur l’activité et la productivité agricole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/>
              <a:t>Estimation et la projection des rendements futures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/>
              <a:t>Suivi du couvert végétal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/>
              <a:t>Estimation des superficies emblavées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/>
              <a:t>Zonage, échantillonnage,  et ciblage des interventions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0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CA226-1D51-1C43-BFB8-F2A608FC6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599" y="2054325"/>
            <a:ext cx="3144526" cy="227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20C1A-198D-5D49-A455-63FE0F565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600" y="4567857"/>
            <a:ext cx="3144525" cy="2153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A02971-01AA-E444-92E2-D3DEB3815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00" y="-6694"/>
            <a:ext cx="3144526" cy="206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DABC9-08E8-C640-9158-A0D81FDA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645-FE6C-4B12-961A-F29DEDBC12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94A2E-9CF5-A74A-A48B-5024965D4AF0}"/>
              </a:ext>
            </a:extLst>
          </p:cNvPr>
          <p:cNvSpPr txBox="1">
            <a:spLocks/>
          </p:cNvSpPr>
          <p:nvPr/>
        </p:nvSpPr>
        <p:spPr>
          <a:xfrm>
            <a:off x="365759" y="352698"/>
            <a:ext cx="5440681" cy="57734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b="1" dirty="0"/>
              <a:t>Conditions nécessaires: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fr-FR" dirty="0"/>
              <a:t>Accès continue aux collections ou séries d’images satellitaires ou d’autre sources de télédétection 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fr-FR" dirty="0"/>
              <a:t>Ressources and compétences en collecte et traitement et analyse de ces données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fr-FR" dirty="0"/>
              <a:t>Habileté a intégrer plusieurs sources de données pour constituer des systèmes complets (données ménages, distances aux infrastructures, NDVI,  etc.)</a:t>
            </a:r>
          </a:p>
          <a:p>
            <a:pPr marL="266700" indent="-266700" fontAlgn="auto">
              <a:spcAft>
                <a:spcPts val="0"/>
              </a:spcAft>
              <a:buFont typeface="Wingdings" pitchFamily="2" charset="2"/>
              <a:buChar char="§"/>
            </a:pPr>
            <a:endParaRPr lang="fr-F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1AE54-1CD2-9740-AB5B-7EF845F6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599" y="2054325"/>
            <a:ext cx="3144526" cy="227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21BA3-85B4-5C43-8621-0D1C751F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600" y="4567857"/>
            <a:ext cx="3144525" cy="2153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737D6B-E773-8444-A32C-868885114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00" y="-6694"/>
            <a:ext cx="3144526" cy="206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B67A9-FBFD-4644-B3F6-1D982F8F1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" t="13333" b="12478"/>
          <a:stretch/>
        </p:blipFill>
        <p:spPr>
          <a:xfrm>
            <a:off x="840357" y="1349576"/>
            <a:ext cx="7463281" cy="41527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AE1A7-1FA7-C143-98C7-357917D0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A87D645-FE6C-4B12-961A-F29DEDBC12DC}" type="slidenum">
              <a:rPr lang="en-US">
                <a:solidFill>
                  <a:srgbClr val="FFFFFF"/>
                </a:solidFill>
                <a:latin typeface="Calibri"/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9186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i2i dime 04082014 presentation template</Template>
  <TotalTime>1350</TotalTime>
  <Words>506</Words>
  <Application>Microsoft Macintosh PowerPoint</Application>
  <PresentationFormat>On-screen Show (4:3)</PresentationFormat>
  <Paragraphs>83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Garamond</vt:lpstr>
      <vt:lpstr>Wingdings</vt:lpstr>
      <vt:lpstr>1_Office Theme</vt:lpstr>
      <vt:lpstr>2_Office Theme</vt:lpstr>
      <vt:lpstr>3_Office Theme</vt:lpstr>
      <vt:lpstr>4_Office Theme</vt:lpstr>
      <vt:lpstr>Image Satellitaires, Télédétection, et Evaluation d’Impact des Projets en Agriculture</vt:lpstr>
      <vt:lpstr>Deux Ingrédients fondamentaux pour l’EI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Merci</vt:lpstr>
      <vt:lpstr>PowerPoint Presentation</vt:lpstr>
      <vt:lpstr>Aerial images taken from Burkina Faso forests</vt:lpstr>
      <vt:lpstr>Detection de la couverture vegetale</vt:lpstr>
      <vt:lpstr>PowerPoint Presentation</vt:lpstr>
      <vt:lpstr>PowerPoint Presentation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constraints to agricultural productivity for smallholder farmers</dc:title>
  <dc:creator>Maria Ruth Jones</dc:creator>
  <cp:lastModifiedBy>serge adjognon</cp:lastModifiedBy>
  <cp:revision>187</cp:revision>
  <dcterms:created xsi:type="dcterms:W3CDTF">2014-04-22T07:33:29Z</dcterms:created>
  <dcterms:modified xsi:type="dcterms:W3CDTF">2019-01-31T10:00:59Z</dcterms:modified>
</cp:coreProperties>
</file>