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7" r:id="rId2"/>
    <p:sldId id="317" r:id="rId3"/>
    <p:sldId id="312" r:id="rId4"/>
    <p:sldId id="315" r:id="rId5"/>
    <p:sldId id="319" r:id="rId6"/>
    <p:sldId id="320" r:id="rId7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jitha Bashir" initials="S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4A2"/>
    <a:srgbClr val="E0A800"/>
    <a:srgbClr val="60BC52"/>
    <a:srgbClr val="98CB4B"/>
    <a:srgbClr val="2380C3"/>
    <a:srgbClr val="A15CA0"/>
    <a:srgbClr val="69A043"/>
    <a:srgbClr val="4F74A2"/>
    <a:srgbClr val="FFFFFF"/>
    <a:srgbClr val="A8D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2141"/>
  </p:normalViewPr>
  <p:slideViewPr>
    <p:cSldViewPr snapToGrid="0" snapToObjects="1">
      <p:cViewPr varScale="1">
        <p:scale>
          <a:sx n="68" d="100"/>
          <a:sy n="68" d="100"/>
        </p:scale>
        <p:origin x="1842" y="60"/>
      </p:cViewPr>
      <p:guideLst>
        <p:guide orient="horz" pos="2160"/>
        <p:guide pos="2880"/>
      </p:guideLst>
    </p:cSldViewPr>
  </p:slideViewPr>
  <p:notesTextViewPr>
    <p:cViewPr>
      <p:scale>
        <a:sx n="70" d="100"/>
        <a:sy n="7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22C10-531B-4442-97F7-3456E0ED3A20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1872A-645D-614D-8FC6-1EC4E9938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26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35CCC-D46A-2549-A665-5C54AB751718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A509C-B8DA-DB4F-BED2-AD3110C397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49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A509C-B8DA-DB4F-BED2-AD3110C397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13929"/>
            <a:ext cx="9144000" cy="57228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3992" y="3310467"/>
            <a:ext cx="5244352" cy="1267012"/>
          </a:xfrm>
        </p:spPr>
        <p:txBody>
          <a:bodyPr anchor="b">
            <a:normAutofit/>
          </a:bodyPr>
          <a:lstStyle>
            <a:lvl1pPr algn="l">
              <a:defRPr sz="3400" b="1" i="0">
                <a:solidFill>
                  <a:srgbClr val="0564A2"/>
                </a:solidFill>
                <a:latin typeface="Ariel"/>
                <a:cs typeface="Arie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3992" y="4721121"/>
            <a:ext cx="5244352" cy="1193706"/>
          </a:xfrm>
        </p:spPr>
        <p:txBody>
          <a:bodyPr>
            <a:noAutofit/>
          </a:bodyPr>
          <a:lstStyle>
            <a:lvl1pPr marL="0" indent="0" algn="l">
              <a:buNone/>
              <a:defRPr sz="2000" b="0" i="1">
                <a:solidFill>
                  <a:schemeClr val="tx1">
                    <a:lumMod val="50000"/>
                    <a:lumOff val="50000"/>
                  </a:schemeClr>
                </a:solidFill>
                <a:latin typeface="Ariel"/>
                <a:cs typeface="Arie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PASET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0728" y="313929"/>
            <a:ext cx="5577472" cy="277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13929"/>
            <a:ext cx="9144000" cy="5942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633133"/>
            <a:ext cx="4656614" cy="1267012"/>
          </a:xfrm>
        </p:spPr>
        <p:txBody>
          <a:bodyPr anchor="b">
            <a:normAutofit/>
          </a:bodyPr>
          <a:lstStyle>
            <a:lvl1pPr algn="l">
              <a:defRPr sz="3400" b="1">
                <a:solidFill>
                  <a:srgbClr val="0564A2"/>
                </a:solidFill>
                <a:latin typeface="Ariel"/>
                <a:cs typeface="Arie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043787"/>
            <a:ext cx="4656614" cy="1193706"/>
          </a:xfrm>
        </p:spPr>
        <p:txBody>
          <a:bodyPr>
            <a:noAutofit/>
          </a:bodyPr>
          <a:lstStyle>
            <a:lvl1pPr marL="0" indent="0" algn="l">
              <a:buNone/>
              <a:defRPr sz="2000" b="0" i="1">
                <a:solidFill>
                  <a:schemeClr val="tx1">
                    <a:lumMod val="50000"/>
                    <a:lumOff val="50000"/>
                  </a:schemeClr>
                </a:solidFill>
                <a:latin typeface="Ariel"/>
                <a:cs typeface="Arie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PASET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2995" y="322395"/>
            <a:ext cx="4646692" cy="231073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692400" y="2633133"/>
            <a:ext cx="6045200" cy="1588"/>
          </a:xfrm>
          <a:prstGeom prst="line">
            <a:avLst/>
          </a:prstGeom>
          <a:ln w="28575" cap="flat" cmpd="sng" algn="ctr">
            <a:solidFill>
              <a:srgbClr val="A8D06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5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8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9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4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4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337300"/>
            <a:ext cx="9143999" cy="520700"/>
          </a:xfrm>
          <a:prstGeom prst="rect">
            <a:avLst/>
          </a:prstGeom>
          <a:solidFill>
            <a:srgbClr val="2380C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22601" y="601133"/>
            <a:ext cx="5740394" cy="922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0" y="1841499"/>
            <a:ext cx="7905746" cy="4213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6392A18B-6F81-4746-B2A2-CB9DA7AC34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PASET_logo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30661" y="313929"/>
            <a:ext cx="2433347" cy="1210071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 rot="5400000" flipH="1" flipV="1">
            <a:off x="2338949" y="1061905"/>
            <a:ext cx="922866" cy="1321"/>
          </a:xfrm>
          <a:prstGeom prst="line">
            <a:avLst/>
          </a:prstGeom>
          <a:ln w="28575" cap="flat" cmpd="sng" algn="ctr">
            <a:solidFill>
              <a:srgbClr val="A8D06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0" y="0"/>
            <a:ext cx="9144000" cy="177800"/>
          </a:xfrm>
          <a:prstGeom prst="rect">
            <a:avLst/>
          </a:prstGeom>
          <a:solidFill>
            <a:srgbClr val="98CB4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0564A2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Clr>
          <a:srgbClr val="60BC52"/>
        </a:buClr>
        <a:buSzPct val="125000"/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2723" y="3181211"/>
            <a:ext cx="5620870" cy="754852"/>
          </a:xfrm>
        </p:spPr>
        <p:txBody>
          <a:bodyPr>
            <a:normAutofit fontScale="90000"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i="1" dirty="0">
                <a:solidFill>
                  <a:srgbClr val="FF0000"/>
                </a:solidFill>
                <a:latin typeface="+mn-lt"/>
              </a:rPr>
            </a:br>
            <a:r>
              <a:rPr lang="en-US" sz="2400" i="1" dirty="0">
                <a:solidFill>
                  <a:srgbClr val="FF0000"/>
                </a:solidFill>
                <a:latin typeface="+mn-lt"/>
              </a:rPr>
              <a:t>Destination Digital Africa: Preparing our Youth for the Future</a:t>
            </a:r>
            <a:br>
              <a:rPr lang="en-US" sz="2400" i="1" dirty="0">
                <a:solidFill>
                  <a:srgbClr val="FF0000"/>
                </a:solidFill>
                <a:latin typeface="+mn-lt"/>
              </a:rPr>
            </a:br>
            <a:r>
              <a:rPr lang="en-US" sz="2400" i="1" dirty="0">
                <a:solidFill>
                  <a:srgbClr val="FF0000"/>
                </a:solidFill>
                <a:latin typeface="+mn-lt"/>
              </a:rPr>
              <a:t>COUNTRY DELEGATION PRESENTATION TO FINAL PLENARY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6419" y="5534148"/>
            <a:ext cx="4656614" cy="119370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</a:rPr>
              <a:t>5</a:t>
            </a:r>
            <a:r>
              <a:rPr lang="en-US" sz="2400" baseline="30000" dirty="0">
                <a:latin typeface="+mn-lt"/>
              </a:rPr>
              <a:t>th</a:t>
            </a:r>
            <a:r>
              <a:rPr lang="en-US" sz="2400" dirty="0">
                <a:latin typeface="+mn-lt"/>
              </a:rPr>
              <a:t>  PASET Forum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n-lt"/>
              </a:rPr>
              <a:t>Kigali, Rwanda| May 22,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6419" y="3936063"/>
            <a:ext cx="5618603" cy="10772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Republic of Mozambique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565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1571" y="556807"/>
            <a:ext cx="5861423" cy="92286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380C3"/>
                </a:solidFill>
                <a:latin typeface="+mn-lt"/>
              </a:rPr>
              <a:t>Changes in Higher Education and TVET courses to prepare for the Fourth Industrial Revolution and Digital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479674"/>
            <a:ext cx="8932985" cy="4878493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teacher in active, virtual library and teaching methodologies to promote the student centered approach;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Preparing the financial criteria according to the relevance of courses, STEM;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of trainers of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HE, TVET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Secondary and Basic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ducation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order to increase their knowledge and skills to use active methodology to teach STEM courses;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Establishing of Quality assurance agencies for HE and TVET (CNAQ and ANEP);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Involvement of the professional private sector/industry in the evaluation and accreditation of new courses;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Development of Management Information systems for HE and TVET (SIES, </a:t>
            </a: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SEGI-EP, </a:t>
            </a: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en-ZA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Sura</a:t>
            </a: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Gov-ensino</a:t>
            </a: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spcBef>
                <a:spcPts val="1200"/>
              </a:spcBef>
              <a:buNone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1571" y="556807"/>
            <a:ext cx="5861423" cy="922867"/>
          </a:xfrm>
        </p:spPr>
        <p:txBody>
          <a:bodyPr/>
          <a:lstStyle/>
          <a:p>
            <a:r>
              <a:rPr lang="en-US" dirty="0">
                <a:solidFill>
                  <a:srgbClr val="2380C3"/>
                </a:solidFill>
                <a:latin typeface="+mn-lt"/>
              </a:rPr>
              <a:t>ICT Connectivity for Higher Education and TVET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6" y="1578150"/>
            <a:ext cx="8947051" cy="4892991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53 HE Institutions are connected to Internet. The Government Research Network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MoRENet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connects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 HE Campus,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39 RI and 26 TVET. 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  it does not cover all existing institutions; there is the need to improve the bandwidth (international link, backbone that connect the 6 </a:t>
            </a:r>
            <a:r>
              <a:rPr lang="en-US" sz="1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PoPs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distributed in the country and of the access link/last mile)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MoRENet offer several services to academic community such as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EduRoam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filesender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High Performance Computing, Digital Library (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Astria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Digital Library), YouTube and other. 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there are need to implement more services that will contribute to the student centered learning approach, improved research quality;</a:t>
            </a: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algn="just">
              <a:spcBef>
                <a:spcPts val="1200"/>
              </a:spcBef>
              <a:buClr>
                <a:srgbClr val="60BC52"/>
              </a:buClr>
              <a:buSzPct val="125000"/>
              <a:buFont typeface="Wingdings" charset="2"/>
              <a:buChar char="§"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Mozambique has established that until 2020 all 202 TVET Institutions must be connected internet for 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purposes of accreditation, registration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of Professional Qualifications; Certification of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Trainers and trainees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still a need to ensure internet access to all those TVET 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including infrastructures.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sz="1700" dirty="0">
              <a:latin typeface="+mn-lt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700" dirty="0">
              <a:latin typeface="+mn-lt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700" dirty="0">
              <a:latin typeface="+mn-lt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700" dirty="0">
              <a:effectLst/>
              <a:latin typeface="+mn-lt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1" y="451413"/>
            <a:ext cx="5740394" cy="1072587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Using Technology to Transform Higher Education and TVET</a:t>
            </a:r>
            <a:endParaRPr lang="en-US" b="0" dirty="0">
              <a:solidFill>
                <a:srgbClr val="2380C3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6" y="1566204"/>
            <a:ext cx="8551636" cy="4637649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Promote digital / electronic platforms for: e-learning, education content, Education Management Systems, virtual library,  access to Scientific Journals, repository with courses materials to be accessed by students and teachers at all levels;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Extend and improve the MoRENet: Connect more HI, RI and TVET; improve bandwidth of international link, national backbone and last mile link; implement more service related to knowledge access and sharing;</a:t>
            </a:r>
          </a:p>
          <a:p>
            <a:pPr algn="just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Involvement of all stakeholders, private and government  in the development of local content using technologies; </a:t>
            </a:r>
          </a:p>
          <a:p>
            <a:pPr algn="just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Make the language of technologies accessible to all populations, formal and informal sectors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.; </a:t>
            </a:r>
            <a:r>
              <a:rPr lang="en-Z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level of employability of the Graduates and employer satisfaction from TVET Training Institutions</a:t>
            </a:r>
            <a:r>
              <a:rPr lang="en-Z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Additional Capacity in terms of  training of local youth people in upcoming new technologies is a very important issue to be considered</a:t>
            </a:r>
          </a:p>
          <a:p>
            <a:pPr algn="just"/>
            <a:endParaRPr lang="en-Z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rgbClr val="FF0000"/>
              </a:solidFill>
              <a:latin typeface="+mn-lt"/>
            </a:endParaRPr>
          </a:p>
          <a:p>
            <a:endParaRPr lang="en-US" sz="1800" b="1" dirty="0">
              <a:latin typeface="+mn-lt"/>
            </a:endParaRPr>
          </a:p>
          <a:p>
            <a:endParaRPr lang="en-US" sz="1800" b="1" dirty="0">
              <a:latin typeface="+mn-lt"/>
            </a:endParaRPr>
          </a:p>
          <a:p>
            <a:endParaRPr lang="en-US" sz="1800" b="1" dirty="0">
              <a:latin typeface="+mn-lt"/>
            </a:endParaRPr>
          </a:p>
          <a:p>
            <a:endParaRPr lang="en-US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4E189-339C-4ECB-AAF4-1404E20B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E9FAB-2456-4BDF-8965-E6A9E01E9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688125"/>
            <a:ext cx="8453505" cy="467004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MoRENet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 has developed a strategic plan with the horizon of seven years (2018-2025) which include the human resource 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in ICT, 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expansion of the network to more 150 E&amp;R institutions, upgrade of bandwidth. </a:t>
            </a:r>
            <a:r>
              <a:rPr lang="en-US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the financial resources to implement the plan are not yet secured; </a:t>
            </a:r>
          </a:p>
          <a:p>
            <a:pPr algn="just"/>
            <a:r>
              <a:rPr lang="en-US" sz="7200" b="1" dirty="0" smtClean="0"/>
              <a:t>Need </a:t>
            </a:r>
            <a:r>
              <a:rPr lang="en-US" sz="7200" b="1" dirty="0" smtClean="0"/>
              <a:t>to guarantee the access of Technical Training to Youth with necessary quality and competences for the Labor Market;</a:t>
            </a:r>
          </a:p>
          <a:p>
            <a:pPr algn="just"/>
            <a:r>
              <a:rPr lang="en-US" sz="7200" b="1" dirty="0" smtClean="0"/>
              <a:t>Need to train more Youth in Post-Graduations Diplomas, Master-Degrees and PhD, particularly in STEM.</a:t>
            </a:r>
          </a:p>
          <a:p>
            <a:pPr algn="just"/>
            <a:r>
              <a:rPr lang="en-US" sz="7200" b="1" dirty="0" smtClean="0"/>
              <a:t>Need of strong partnership between HE and TVET Institutions and Private Sector to enable technical training to give appropriate response to the labor market demand;</a:t>
            </a:r>
          </a:p>
          <a:p>
            <a:pPr algn="just"/>
            <a:r>
              <a:rPr lang="en-US" sz="7200" b="1" dirty="0" smtClean="0"/>
              <a:t>Full involvement of Private Sector in the process of development and validation of </a:t>
            </a:r>
            <a:r>
              <a:rPr lang="en-US" sz="7200" b="1" dirty="0" smtClean="0"/>
              <a:t>Curriculum, </a:t>
            </a:r>
            <a:r>
              <a:rPr lang="en-US" sz="7200" b="1" dirty="0" smtClean="0"/>
              <a:t>including Quality Assurance, Internship;</a:t>
            </a:r>
          </a:p>
          <a:p>
            <a:pPr algn="just"/>
            <a:r>
              <a:rPr lang="en-US" sz="7200" b="1" dirty="0" smtClean="0"/>
              <a:t>Involvement </a:t>
            </a:r>
            <a:r>
              <a:rPr lang="en-US" sz="7200" b="1" dirty="0"/>
              <a:t>of Ministry of Transport and communication, Ministry of labor and ministry of education and </a:t>
            </a:r>
            <a:r>
              <a:rPr lang="en-US" sz="7200" b="1" dirty="0" smtClean="0"/>
              <a:t>development.</a:t>
            </a:r>
            <a:endParaRPr lang="en-US" sz="7200" b="1" dirty="0"/>
          </a:p>
          <a:p>
            <a:pPr algn="just"/>
            <a:endParaRPr lang="en-US" sz="1800" b="1" dirty="0" smtClean="0"/>
          </a:p>
          <a:p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6F32F-8C44-4A23-BD62-7CD5772C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A18B-6F81-4746-B2A2-CB9DA7AC34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8295" y="3310467"/>
            <a:ext cx="7020049" cy="1267012"/>
          </a:xfrm>
        </p:spPr>
        <p:txBody>
          <a:bodyPr/>
          <a:lstStyle/>
          <a:p>
            <a:r>
              <a:rPr lang="en-ZA" dirty="0" smtClean="0"/>
              <a:t>Thank you for your attention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47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5864</TotalTime>
  <Words>628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Ariel</vt:lpstr>
      <vt:lpstr>Calibri</vt:lpstr>
      <vt:lpstr>Wingdings</vt:lpstr>
      <vt:lpstr>Office Theme</vt:lpstr>
      <vt:lpstr> Destination Digital Africa: Preparing our Youth for the Future COUNTRY DELEGATION PRESENTATION TO FINAL PLENARY SESSION</vt:lpstr>
      <vt:lpstr>Changes in Higher Education and TVET courses to prepare for the Fourth Industrial Revolution and Digital Economy</vt:lpstr>
      <vt:lpstr>ICT Connectivity for Higher Education and TVET Systems</vt:lpstr>
      <vt:lpstr>Using Technology to Transform Higher Education and TVET</vt:lpstr>
      <vt:lpstr>Planning ahead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Renero</dc:creator>
  <cp:lastModifiedBy>Hewlett-Packard Company</cp:lastModifiedBy>
  <cp:revision>313</cp:revision>
  <cp:lastPrinted>2017-03-02T19:53:12Z</cp:lastPrinted>
  <dcterms:created xsi:type="dcterms:W3CDTF">2017-01-19T01:51:15Z</dcterms:created>
  <dcterms:modified xsi:type="dcterms:W3CDTF">2019-05-21T16:08:34Z</dcterms:modified>
</cp:coreProperties>
</file>