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9"/>
  </p:notesMasterIdLst>
  <p:handoutMasterIdLst>
    <p:handoutMasterId r:id="rId10"/>
  </p:handoutMasterIdLst>
  <p:sldIdLst>
    <p:sldId id="307" r:id="rId2"/>
    <p:sldId id="317" r:id="rId3"/>
    <p:sldId id="319" r:id="rId4"/>
    <p:sldId id="312" r:id="rId5"/>
    <p:sldId id="315" r:id="rId6"/>
    <p:sldId id="318" r:id="rId7"/>
    <p:sldId id="321" r:id="rId8"/>
  </p:sldIdLst>
  <p:sldSz cx="9144000" cy="6858000" type="screen4x3"/>
  <p:notesSz cx="6980238"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jitha Bashir" initials="SB" lastIdx="1" clrIdx="0">
    <p:extLst>
      <p:ext uri="{19B8F6BF-5375-455C-9EA6-DF929625EA0E}">
        <p15:presenceInfo xmlns:p15="http://schemas.microsoft.com/office/powerpoint/2012/main" userId="S-1-5-21-88094858-919529-1617787245-2155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A800"/>
    <a:srgbClr val="60BC52"/>
    <a:srgbClr val="98CB4B"/>
    <a:srgbClr val="2380C3"/>
    <a:srgbClr val="A15CA0"/>
    <a:srgbClr val="69A043"/>
    <a:srgbClr val="4F74A2"/>
    <a:srgbClr val="FFFFFF"/>
    <a:srgbClr val="A8D064"/>
    <a:srgbClr val="0564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63" autoAdjust="0"/>
    <p:restoredTop sz="92143"/>
  </p:normalViewPr>
  <p:slideViewPr>
    <p:cSldViewPr snapToGrid="0" snapToObjects="1">
      <p:cViewPr varScale="1">
        <p:scale>
          <a:sx n="78" d="100"/>
          <a:sy n="78" d="100"/>
        </p:scale>
        <p:origin x="1446" y="96"/>
      </p:cViewPr>
      <p:guideLst>
        <p:guide orient="horz" pos="2160"/>
        <p:guide pos="2880"/>
      </p:guideLst>
    </p:cSldViewPr>
  </p:slideViewPr>
  <p:notesTextViewPr>
    <p:cViewPr>
      <p:scale>
        <a:sx n="70" d="100"/>
        <a:sy n="7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53853" y="0"/>
            <a:ext cx="3024770" cy="457200"/>
          </a:xfrm>
          <a:prstGeom prst="rect">
            <a:avLst/>
          </a:prstGeom>
        </p:spPr>
        <p:txBody>
          <a:bodyPr vert="horz" lIns="91440" tIns="45720" rIns="91440" bIns="45720" rtlCol="0"/>
          <a:lstStyle>
            <a:lvl1pPr algn="r">
              <a:defRPr sz="1200"/>
            </a:lvl1pPr>
          </a:lstStyle>
          <a:p>
            <a:fld id="{AEE22C10-531B-4442-97F7-3456E0ED3A20}" type="datetimeFigureOut">
              <a:rPr lang="en-US" smtClean="0"/>
              <a:pPr/>
              <a:t>3/5/2064</a:t>
            </a:fld>
            <a:endParaRPr lang="fr-FR" dirty="0"/>
          </a:p>
        </p:txBody>
      </p:sp>
      <p:sp>
        <p:nvSpPr>
          <p:cNvPr id="4" name="Footer Placeholder 3"/>
          <p:cNvSpPr>
            <a:spLocks noGrp="1"/>
          </p:cNvSpPr>
          <p:nvPr>
            <p:ph type="ftr" sz="quarter" idx="2"/>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3853" y="8685213"/>
            <a:ext cx="3024770" cy="457200"/>
          </a:xfrm>
          <a:prstGeom prst="rect">
            <a:avLst/>
          </a:prstGeom>
        </p:spPr>
        <p:txBody>
          <a:bodyPr vert="horz" lIns="91440" tIns="45720" rIns="91440" bIns="45720" rtlCol="0" anchor="b"/>
          <a:lstStyle>
            <a:lvl1pPr algn="r">
              <a:defRPr sz="1200"/>
            </a:lvl1pPr>
          </a:lstStyle>
          <a:p>
            <a:fld id="{0C61872A-645D-614D-8FC6-1EC4E99385F3}" type="slidenum">
              <a:rPr lang="en-US" smtClean="0"/>
              <a:pPr/>
              <a:t>‹N°›</a:t>
            </a:fld>
            <a:endParaRPr lang="fr-FR" dirty="0"/>
          </a:p>
        </p:txBody>
      </p:sp>
    </p:spTree>
    <p:extLst>
      <p:ext uri="{BB962C8B-B14F-4D97-AF65-F5344CB8AC3E}">
        <p14:creationId xmlns:p14="http://schemas.microsoft.com/office/powerpoint/2010/main" val="20744266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477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53853" y="0"/>
            <a:ext cx="3024770" cy="457200"/>
          </a:xfrm>
          <a:prstGeom prst="rect">
            <a:avLst/>
          </a:prstGeom>
        </p:spPr>
        <p:txBody>
          <a:bodyPr vert="horz" lIns="91440" tIns="45720" rIns="91440" bIns="45720" rtlCol="0"/>
          <a:lstStyle>
            <a:lvl1pPr algn="r">
              <a:defRPr sz="1200"/>
            </a:lvl1pPr>
          </a:lstStyle>
          <a:p>
            <a:fld id="{F3C35CCC-D46A-2549-A665-5C54AB751718}" type="datetimeFigureOut">
              <a:rPr lang="en-US" smtClean="0"/>
              <a:pPr/>
              <a:t>3/5/2064</a:t>
            </a:fld>
            <a:endParaRPr lang="fr-FR" dirty="0"/>
          </a:p>
        </p:txBody>
      </p:sp>
      <p:sp>
        <p:nvSpPr>
          <p:cNvPr id="4" name="Slide Image Placeholder 3"/>
          <p:cNvSpPr>
            <a:spLocks noGrp="1" noRot="1" noChangeAspect="1"/>
          </p:cNvSpPr>
          <p:nvPr>
            <p:ph type="sldImg" idx="2"/>
          </p:nvPr>
        </p:nvSpPr>
        <p:spPr>
          <a:xfrm>
            <a:off x="1203325" y="685800"/>
            <a:ext cx="4573588"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8024" y="4343400"/>
            <a:ext cx="558419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302477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53853" y="8685213"/>
            <a:ext cx="3024770" cy="457200"/>
          </a:xfrm>
          <a:prstGeom prst="rect">
            <a:avLst/>
          </a:prstGeom>
        </p:spPr>
        <p:txBody>
          <a:bodyPr vert="horz" lIns="91440" tIns="45720" rIns="91440" bIns="45720" rtlCol="0" anchor="b"/>
          <a:lstStyle>
            <a:lvl1pPr algn="r">
              <a:defRPr sz="1200"/>
            </a:lvl1pPr>
          </a:lstStyle>
          <a:p>
            <a:fld id="{631A509C-B8DA-DB4F-BED2-AD3110C3976B}" type="slidenum">
              <a:rPr lang="en-US" smtClean="0"/>
              <a:pPr/>
              <a:t>‹N°›</a:t>
            </a:fld>
            <a:endParaRPr lang="fr-FR" dirty="0"/>
          </a:p>
        </p:txBody>
      </p:sp>
    </p:spTree>
    <p:extLst>
      <p:ext uri="{BB962C8B-B14F-4D97-AF65-F5344CB8AC3E}">
        <p14:creationId xmlns:p14="http://schemas.microsoft.com/office/powerpoint/2010/main" val="128334936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31A509C-B8DA-DB4F-BED2-AD3110C3976B}" type="slidenum">
              <a:rPr lang="en-US" smtClean="0"/>
              <a:pPr/>
              <a:t>1</a:t>
            </a:fld>
            <a:endParaRPr lang="fr-FR" dirty="0"/>
          </a:p>
        </p:txBody>
      </p:sp>
    </p:spTree>
    <p:extLst>
      <p:ext uri="{BB962C8B-B14F-4D97-AF65-F5344CB8AC3E}">
        <p14:creationId xmlns:p14="http://schemas.microsoft.com/office/powerpoint/2010/main" val="2056735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313929"/>
            <a:ext cx="9144000" cy="5722804"/>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083992" y="3310467"/>
            <a:ext cx="5244352" cy="1267012"/>
          </a:xfrm>
        </p:spPr>
        <p:txBody>
          <a:bodyPr anchor="b">
            <a:normAutofit/>
          </a:bodyPr>
          <a:lstStyle>
            <a:lvl1pPr algn="l">
              <a:defRPr sz="3400" b="1" i="0">
                <a:solidFill>
                  <a:srgbClr val="0564A2"/>
                </a:solidFill>
                <a:latin typeface="Ariel"/>
                <a:cs typeface="Ariel"/>
              </a:defRPr>
            </a:lvl1pPr>
          </a:lstStyle>
          <a:p>
            <a:r>
              <a:rPr lang="en-US" dirty="0"/>
              <a:t>Click to edit Master title style</a:t>
            </a:r>
          </a:p>
        </p:txBody>
      </p:sp>
      <p:sp>
        <p:nvSpPr>
          <p:cNvPr id="3" name="Subtitle 2"/>
          <p:cNvSpPr>
            <a:spLocks noGrp="1"/>
          </p:cNvSpPr>
          <p:nvPr>
            <p:ph type="subTitle" idx="1"/>
          </p:nvPr>
        </p:nvSpPr>
        <p:spPr>
          <a:xfrm>
            <a:off x="3083992" y="4721121"/>
            <a:ext cx="5244352" cy="1193706"/>
          </a:xfrm>
        </p:spPr>
        <p:txBody>
          <a:bodyPr>
            <a:noAutofit/>
          </a:bodyPr>
          <a:lstStyle>
            <a:lvl1pPr marL="0" indent="0" algn="l">
              <a:buNone/>
              <a:defRPr sz="2000" b="0" i="1">
                <a:solidFill>
                  <a:schemeClr val="tx1">
                    <a:lumMod val="50000"/>
                    <a:lumOff val="50000"/>
                  </a:schemeClr>
                </a:solidFill>
                <a:latin typeface="Ariel"/>
                <a:cs typeface="Arie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6" name="Picture 5" descr="PASET_logo.png"/>
          <p:cNvPicPr>
            <a:picLocks noChangeAspect="1"/>
          </p:cNvPicPr>
          <p:nvPr userDrawn="1"/>
        </p:nvPicPr>
        <p:blipFill>
          <a:blip r:embed="rId2"/>
          <a:stretch>
            <a:fillRect/>
          </a:stretch>
        </p:blipFill>
        <p:spPr>
          <a:xfrm>
            <a:off x="340728" y="313929"/>
            <a:ext cx="5577472" cy="2773602"/>
          </a:xfrm>
          <a:prstGeom prst="rect">
            <a:avLst/>
          </a:prstGeom>
        </p:spPr>
      </p:pic>
    </p:spTree>
    <p:extLst>
      <p:ext uri="{BB962C8B-B14F-4D97-AF65-F5344CB8AC3E}">
        <p14:creationId xmlns:p14="http://schemas.microsoft.com/office/powerpoint/2010/main" val="697579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13" name="Rectangle 12"/>
          <p:cNvSpPr/>
          <p:nvPr userDrawn="1"/>
        </p:nvSpPr>
        <p:spPr>
          <a:xfrm>
            <a:off x="0" y="313929"/>
            <a:ext cx="9144000" cy="5942938"/>
          </a:xfrm>
          <a:prstGeom prst="rect">
            <a:avLst/>
          </a:prstGeom>
          <a:solidFill>
            <a:srgbClr val="FFFFFF"/>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2590800" y="2633133"/>
            <a:ext cx="4656614" cy="1267012"/>
          </a:xfrm>
        </p:spPr>
        <p:txBody>
          <a:bodyPr anchor="b">
            <a:normAutofit/>
          </a:bodyPr>
          <a:lstStyle>
            <a:lvl1pPr algn="l">
              <a:defRPr sz="3400" b="1">
                <a:solidFill>
                  <a:srgbClr val="0564A2"/>
                </a:solidFill>
                <a:latin typeface="Ariel"/>
                <a:cs typeface="Ariel"/>
              </a:defRPr>
            </a:lvl1pPr>
          </a:lstStyle>
          <a:p>
            <a:r>
              <a:rPr lang="en-US" dirty="0"/>
              <a:t>Click to edit Master title style</a:t>
            </a:r>
          </a:p>
        </p:txBody>
      </p:sp>
      <p:sp>
        <p:nvSpPr>
          <p:cNvPr id="3" name="Subtitle 2"/>
          <p:cNvSpPr>
            <a:spLocks noGrp="1"/>
          </p:cNvSpPr>
          <p:nvPr>
            <p:ph type="subTitle" idx="1"/>
          </p:nvPr>
        </p:nvSpPr>
        <p:spPr>
          <a:xfrm>
            <a:off x="2590800" y="4043787"/>
            <a:ext cx="4656614" cy="1193706"/>
          </a:xfrm>
        </p:spPr>
        <p:txBody>
          <a:bodyPr>
            <a:noAutofit/>
          </a:bodyPr>
          <a:lstStyle>
            <a:lvl1pPr marL="0" indent="0" algn="l">
              <a:buNone/>
              <a:defRPr sz="2000" b="0" i="1">
                <a:solidFill>
                  <a:schemeClr val="tx1">
                    <a:lumMod val="50000"/>
                    <a:lumOff val="50000"/>
                  </a:schemeClr>
                </a:solidFill>
                <a:latin typeface="Ariel"/>
                <a:cs typeface="Arie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8" name="Picture 7" descr="PASET_logo.png"/>
          <p:cNvPicPr>
            <a:picLocks noChangeAspect="1"/>
          </p:cNvPicPr>
          <p:nvPr userDrawn="1"/>
        </p:nvPicPr>
        <p:blipFill>
          <a:blip r:embed="rId2"/>
          <a:stretch>
            <a:fillRect/>
          </a:stretch>
        </p:blipFill>
        <p:spPr>
          <a:xfrm>
            <a:off x="272995" y="322395"/>
            <a:ext cx="4646692" cy="2310738"/>
          </a:xfrm>
          <a:prstGeom prst="rect">
            <a:avLst/>
          </a:prstGeom>
        </p:spPr>
      </p:pic>
      <p:cxnSp>
        <p:nvCxnSpPr>
          <p:cNvPr id="10" name="Straight Connector 9"/>
          <p:cNvCxnSpPr/>
          <p:nvPr userDrawn="1"/>
        </p:nvCxnSpPr>
        <p:spPr>
          <a:xfrm>
            <a:off x="2692400" y="2633133"/>
            <a:ext cx="6045200" cy="1588"/>
          </a:xfrm>
          <a:prstGeom prst="line">
            <a:avLst/>
          </a:prstGeom>
          <a:ln w="28575" cap="flat" cmpd="sng" algn="ctr">
            <a:solidFill>
              <a:srgbClr val="A8D064"/>
            </a:solidFill>
            <a:prstDash val="solid"/>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97579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1099780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617012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2084695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12791474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Slide Number Placeholder 4"/>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173023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1065196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392A18B-6F81-4746-B2A2-CB9DA7AC3454}" type="slidenum">
              <a:rPr lang="en-US" smtClean="0"/>
              <a:pPr/>
              <a:t>‹N°›</a:t>
            </a:fld>
            <a:endParaRPr lang="en-US" dirty="0"/>
          </a:p>
        </p:txBody>
      </p:sp>
    </p:spTree>
    <p:extLst>
      <p:ext uri="{BB962C8B-B14F-4D97-AF65-F5344CB8AC3E}">
        <p14:creationId xmlns:p14="http://schemas.microsoft.com/office/powerpoint/2010/main" val="1421845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Rectangle 21"/>
          <p:cNvSpPr/>
          <p:nvPr userDrawn="1"/>
        </p:nvSpPr>
        <p:spPr>
          <a:xfrm>
            <a:off x="0" y="6337300"/>
            <a:ext cx="9143999" cy="520700"/>
          </a:xfrm>
          <a:prstGeom prst="rect">
            <a:avLst/>
          </a:prstGeom>
          <a:solidFill>
            <a:srgbClr val="2380C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022601" y="601133"/>
            <a:ext cx="5740394" cy="92286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54050" y="1841499"/>
            <a:ext cx="7905746" cy="421375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6705594" y="6358167"/>
            <a:ext cx="2057400" cy="480783"/>
          </a:xfrm>
          <a:prstGeom prst="rect">
            <a:avLst/>
          </a:prstGeom>
        </p:spPr>
        <p:txBody>
          <a:bodyPr vert="horz" lIns="91440" tIns="45720" rIns="91440" bIns="45720" rtlCol="0" anchor="ctr"/>
          <a:lstStyle>
            <a:lvl1pPr algn="r">
              <a:defRPr sz="1100">
                <a:solidFill>
                  <a:schemeClr val="bg1"/>
                </a:solidFill>
                <a:latin typeface="Arial"/>
                <a:cs typeface="Arial"/>
              </a:defRPr>
            </a:lvl1pPr>
          </a:lstStyle>
          <a:p>
            <a:fld id="{6392A18B-6F81-4746-B2A2-CB9DA7AC3454}" type="slidenum">
              <a:rPr lang="en-US" smtClean="0"/>
              <a:pPr/>
              <a:t>‹N°›</a:t>
            </a:fld>
            <a:endParaRPr lang="en-US" dirty="0"/>
          </a:p>
        </p:txBody>
      </p:sp>
      <p:pic>
        <p:nvPicPr>
          <p:cNvPr id="9" name="Picture 8" descr="PASET_logo.png"/>
          <p:cNvPicPr>
            <a:picLocks noChangeAspect="1"/>
          </p:cNvPicPr>
          <p:nvPr userDrawn="1"/>
        </p:nvPicPr>
        <p:blipFill>
          <a:blip r:embed="rId11"/>
          <a:stretch>
            <a:fillRect/>
          </a:stretch>
        </p:blipFill>
        <p:spPr>
          <a:xfrm>
            <a:off x="230661" y="313929"/>
            <a:ext cx="2433347" cy="1210071"/>
          </a:xfrm>
          <a:prstGeom prst="rect">
            <a:avLst/>
          </a:prstGeom>
        </p:spPr>
      </p:pic>
      <p:cxnSp>
        <p:nvCxnSpPr>
          <p:cNvPr id="16" name="Straight Connector 15"/>
          <p:cNvCxnSpPr/>
          <p:nvPr userDrawn="1"/>
        </p:nvCxnSpPr>
        <p:spPr>
          <a:xfrm rot="5400000" flipH="1" flipV="1">
            <a:off x="2338949" y="1061905"/>
            <a:ext cx="922866" cy="1321"/>
          </a:xfrm>
          <a:prstGeom prst="line">
            <a:avLst/>
          </a:prstGeom>
          <a:ln w="28575" cap="flat" cmpd="sng" algn="ctr">
            <a:solidFill>
              <a:srgbClr val="A8D064"/>
            </a:solidFill>
            <a:prstDash val="solid"/>
            <a:miter lim="800000"/>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1" name="Rectangle 20"/>
          <p:cNvSpPr/>
          <p:nvPr userDrawn="1"/>
        </p:nvSpPr>
        <p:spPr>
          <a:xfrm>
            <a:off x="0" y="0"/>
            <a:ext cx="9144000" cy="177800"/>
          </a:xfrm>
          <a:prstGeom prst="rect">
            <a:avLst/>
          </a:prstGeom>
          <a:solidFill>
            <a:srgbClr val="98CB4B"/>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6714895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l" defTabSz="914400" rtl="0" eaLnBrk="1" latinLnBrk="0" hangingPunct="1">
        <a:lnSpc>
          <a:spcPct val="90000"/>
        </a:lnSpc>
        <a:spcBef>
          <a:spcPct val="0"/>
        </a:spcBef>
        <a:buNone/>
        <a:defRPr sz="2800" b="1" i="0" kern="1200">
          <a:solidFill>
            <a:srgbClr val="0564A2"/>
          </a:solidFill>
          <a:latin typeface="Arial"/>
          <a:ea typeface="+mj-ea"/>
          <a:cs typeface="Arial"/>
        </a:defRPr>
      </a:lvl1pPr>
    </p:titleStyle>
    <p:bodyStyle>
      <a:lvl1pPr marL="228600" indent="-228600" algn="l" defTabSz="914400" rtl="0" eaLnBrk="1" latinLnBrk="0" hangingPunct="1">
        <a:lnSpc>
          <a:spcPct val="100000"/>
        </a:lnSpc>
        <a:spcBef>
          <a:spcPts val="1000"/>
        </a:spcBef>
        <a:spcAft>
          <a:spcPts val="600"/>
        </a:spcAft>
        <a:buClr>
          <a:srgbClr val="60BC52"/>
        </a:buClr>
        <a:buSzPct val="125000"/>
        <a:buFont typeface="Wingdings" charset="2"/>
        <a:buChar char="§"/>
        <a:defRPr sz="2400" kern="1200">
          <a:solidFill>
            <a:schemeClr val="tx1"/>
          </a:solidFill>
          <a:latin typeface="Arial"/>
          <a:ea typeface="+mn-ea"/>
          <a:cs typeface="Arial"/>
        </a:defRPr>
      </a:lvl1pPr>
      <a:lvl2pPr marL="6858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Arial"/>
          <a:ea typeface="+mn-ea"/>
          <a:cs typeface="Arial"/>
        </a:defRPr>
      </a:lvl2pPr>
      <a:lvl3pPr marL="11430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Arial"/>
          <a:ea typeface="+mn-ea"/>
          <a:cs typeface="Arial"/>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Arial"/>
          <a:ea typeface="+mn-ea"/>
          <a:cs typeface="Arial"/>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solidFill>
          <a:latin typeface="Arial"/>
          <a:ea typeface="+mn-ea"/>
          <a:cs typeface="Arial"/>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34989" y="3181211"/>
            <a:ext cx="5967222" cy="754852"/>
          </a:xfrm>
        </p:spPr>
        <p:txBody>
          <a:bodyPr>
            <a:normAutofit fontScale="90000"/>
          </a:bodyPr>
          <a:lstStyle/>
          <a:p>
            <a:br>
              <a:rPr dirty="0"/>
            </a:br>
            <a:br>
              <a:rPr lang="en-US" dirty="0"/>
            </a:br>
            <a:br>
              <a:rPr lang="en-US" dirty="0"/>
            </a:br>
            <a:r>
              <a:rPr lang="fr-FR" sz="2400" i="1" dirty="0">
                <a:solidFill>
                  <a:srgbClr val="FF0000"/>
                </a:solidFill>
                <a:latin typeface="+mn-lt"/>
              </a:rPr>
              <a:t>Vers une Afrique numérique : Préparer nos jeunes pour l'avenir </a:t>
            </a:r>
            <a:br>
              <a:rPr lang="fr-FR" sz="2400" i="1" dirty="0">
                <a:solidFill>
                  <a:srgbClr val="FF0000"/>
                </a:solidFill>
                <a:latin typeface="+mn-lt"/>
              </a:rPr>
            </a:br>
            <a:r>
              <a:rPr lang="fr-FR" sz="2200" i="1" dirty="0">
                <a:solidFill>
                  <a:srgbClr val="92D050"/>
                </a:solidFill>
                <a:latin typeface="+mn-lt"/>
              </a:rPr>
              <a:t>PR</a:t>
            </a:r>
            <a:r>
              <a:rPr lang="fr-FR" sz="2200" i="1" dirty="0">
                <a:solidFill>
                  <a:srgbClr val="92D050"/>
                </a:solidFill>
              </a:rPr>
              <a:t>É</a:t>
            </a:r>
            <a:r>
              <a:rPr lang="fr-FR" sz="2200" i="1" dirty="0">
                <a:solidFill>
                  <a:srgbClr val="92D050"/>
                </a:solidFill>
                <a:latin typeface="+mn-lt"/>
              </a:rPr>
              <a:t>SENTATION DE LA DÉLÉGATION DE PAYS À LA SESSION PL</a:t>
            </a:r>
            <a:r>
              <a:rPr lang="fr-FR" sz="2200" i="1" dirty="0">
                <a:solidFill>
                  <a:srgbClr val="92D050"/>
                </a:solidFill>
              </a:rPr>
              <a:t>É</a:t>
            </a:r>
            <a:r>
              <a:rPr lang="fr-FR" sz="2200" i="1" dirty="0">
                <a:solidFill>
                  <a:srgbClr val="92D050"/>
                </a:solidFill>
                <a:latin typeface="+mn-lt"/>
              </a:rPr>
              <a:t>NIÈRE FINALE</a:t>
            </a:r>
          </a:p>
        </p:txBody>
      </p:sp>
      <p:sp>
        <p:nvSpPr>
          <p:cNvPr id="3" name="Subtitle 2"/>
          <p:cNvSpPr>
            <a:spLocks noGrp="1"/>
          </p:cNvSpPr>
          <p:nvPr>
            <p:ph type="subTitle" idx="1"/>
          </p:nvPr>
        </p:nvSpPr>
        <p:spPr>
          <a:xfrm>
            <a:off x="2886419" y="5171280"/>
            <a:ext cx="5014408" cy="1193706"/>
          </a:xfrm>
        </p:spPr>
        <p:txBody>
          <a:bodyPr/>
          <a:lstStyle/>
          <a:p>
            <a:pPr>
              <a:spcBef>
                <a:spcPts val="0"/>
              </a:spcBef>
              <a:spcAft>
                <a:spcPts val="0"/>
              </a:spcAft>
            </a:pPr>
            <a:r>
              <a:rPr lang="fr-FR" sz="2400" dirty="0">
                <a:latin typeface="+mn-lt"/>
              </a:rPr>
              <a:t>5</a:t>
            </a:r>
            <a:r>
              <a:rPr lang="fr-FR" sz="2400" baseline="30000" dirty="0">
                <a:latin typeface="+mn-lt"/>
              </a:rPr>
              <a:t>e </a:t>
            </a:r>
            <a:r>
              <a:rPr lang="fr-FR" sz="2400" dirty="0">
                <a:latin typeface="+mn-lt"/>
              </a:rPr>
              <a:t>Forum du PASET</a:t>
            </a:r>
          </a:p>
          <a:p>
            <a:pPr>
              <a:spcBef>
                <a:spcPts val="0"/>
              </a:spcBef>
              <a:spcAft>
                <a:spcPts val="0"/>
              </a:spcAft>
            </a:pPr>
            <a:r>
              <a:rPr lang="fr-FR" sz="2400" dirty="0">
                <a:latin typeface="+mn-lt"/>
              </a:rPr>
              <a:t>Kigali (Rwanda)</a:t>
            </a:r>
          </a:p>
          <a:p>
            <a:pPr>
              <a:spcBef>
                <a:spcPts val="0"/>
              </a:spcBef>
              <a:spcAft>
                <a:spcPts val="0"/>
              </a:spcAft>
            </a:pPr>
            <a:r>
              <a:rPr lang="fr-FR" sz="2400" dirty="0">
                <a:latin typeface="+mn-lt"/>
              </a:rPr>
              <a:t>20-22 mai 2019</a:t>
            </a:r>
          </a:p>
        </p:txBody>
      </p:sp>
      <p:sp>
        <p:nvSpPr>
          <p:cNvPr id="5" name="TextBox 4"/>
          <p:cNvSpPr txBox="1"/>
          <p:nvPr/>
        </p:nvSpPr>
        <p:spPr>
          <a:xfrm>
            <a:off x="2886419" y="3936063"/>
            <a:ext cx="5618603" cy="1077218"/>
          </a:xfrm>
          <a:prstGeom prst="rect">
            <a:avLst/>
          </a:prstGeom>
          <a:solidFill>
            <a:schemeClr val="accent1"/>
          </a:solidFill>
          <a:ln>
            <a:solidFill>
              <a:schemeClr val="accent1"/>
            </a:solidFill>
          </a:ln>
        </p:spPr>
        <p:txBody>
          <a:bodyPr wrap="square" rtlCol="0">
            <a:spAutoFit/>
          </a:bodyPr>
          <a:lstStyle/>
          <a:p>
            <a:r>
              <a:rPr lang="fr-FR" sz="3200" b="1" dirty="0">
                <a:solidFill>
                  <a:schemeClr val="bg1"/>
                </a:solidFill>
              </a:rPr>
              <a:t>Nom du pays :</a:t>
            </a:r>
          </a:p>
          <a:p>
            <a:r>
              <a:rPr lang="fr-FR" sz="3200" b="1" dirty="0">
                <a:solidFill>
                  <a:srgbClr val="92D050"/>
                </a:solidFill>
              </a:rPr>
              <a:t>CONGO (Brazzaville)</a:t>
            </a:r>
          </a:p>
        </p:txBody>
      </p:sp>
    </p:spTree>
    <p:extLst>
      <p:ext uri="{BB962C8B-B14F-4D97-AF65-F5344CB8AC3E}">
        <p14:creationId xmlns:p14="http://schemas.microsoft.com/office/powerpoint/2010/main" val="1156570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1006" y="351324"/>
            <a:ext cx="6482993" cy="1611040"/>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numérique</a:t>
            </a:r>
          </a:p>
        </p:txBody>
      </p:sp>
      <p:sp>
        <p:nvSpPr>
          <p:cNvPr id="3" name="Content Placeholder 2"/>
          <p:cNvSpPr>
            <a:spLocks noGrp="1"/>
          </p:cNvSpPr>
          <p:nvPr>
            <p:ph idx="1"/>
          </p:nvPr>
        </p:nvSpPr>
        <p:spPr>
          <a:xfrm>
            <a:off x="381687" y="1818526"/>
            <a:ext cx="8524466" cy="4428162"/>
          </a:xfrm>
        </p:spPr>
        <p:txBody>
          <a:bodyPr>
            <a:noAutofit/>
          </a:bodyPr>
          <a:lstStyle/>
          <a:p>
            <a:pPr>
              <a:buFont typeface="Wingdings" panose="05000000000000000000" pitchFamily="2" charset="2"/>
              <a:buChar char="§"/>
            </a:pPr>
            <a:r>
              <a:rPr lang="fr-FR" sz="1800" b="1" dirty="0">
                <a:latin typeface="+mn-lt"/>
              </a:rPr>
              <a:t>R1 : Oui mais leur intégration n’est pas encore engagée.</a:t>
            </a:r>
          </a:p>
          <a:p>
            <a:pPr>
              <a:buFont typeface="Wingdings" panose="05000000000000000000" pitchFamily="2" charset="2"/>
              <a:buChar char="§"/>
            </a:pPr>
            <a:r>
              <a:rPr lang="fr-FR" sz="1800" b="1" dirty="0">
                <a:solidFill>
                  <a:srgbClr val="FF0000"/>
                </a:solidFill>
                <a:latin typeface="+mn-lt"/>
              </a:rPr>
              <a:t>R2 : Avec l’évaluation du système LMD que nous avons mis en place dans l’enseignement supérieur depuis 8 ans, nous avons engagé des réflexions sur l’introduction de programmes liés à l’intelligence artificielle et la robotique notamment</a:t>
            </a:r>
          </a:p>
          <a:p>
            <a:pPr>
              <a:buFont typeface="Wingdings" panose="05000000000000000000" pitchFamily="2" charset="2"/>
              <a:buChar char="§"/>
            </a:pPr>
            <a:r>
              <a:rPr lang="fr-FR" sz="1800" b="1" dirty="0">
                <a:solidFill>
                  <a:srgbClr val="FF0000"/>
                </a:solidFill>
                <a:latin typeface="+mn-lt"/>
              </a:rPr>
              <a:t>R3 : Introduction des outils numériques dans les activités pédagogiques avec notamment l’intégration de ressources éducatives libres (</a:t>
            </a:r>
            <a:r>
              <a:rPr lang="fr-FR" sz="1800" b="1" dirty="0" err="1">
                <a:solidFill>
                  <a:srgbClr val="FF0000"/>
                </a:solidFill>
                <a:latin typeface="+mn-lt"/>
              </a:rPr>
              <a:t>MOOCs</a:t>
            </a:r>
            <a:r>
              <a:rPr lang="fr-FR" sz="1800" b="1" dirty="0">
                <a:solidFill>
                  <a:srgbClr val="FF0000"/>
                </a:solidFill>
                <a:latin typeface="+mn-lt"/>
              </a:rPr>
              <a:t>) dans les programmes. </a:t>
            </a:r>
          </a:p>
          <a:p>
            <a:pPr>
              <a:buFont typeface="Wingdings" panose="05000000000000000000" pitchFamily="2" charset="2"/>
              <a:buChar char="§"/>
            </a:pPr>
            <a:r>
              <a:rPr lang="fr-FR" sz="1800" b="1" dirty="0">
                <a:solidFill>
                  <a:srgbClr val="FF0000"/>
                </a:solidFill>
                <a:latin typeface="+mn-lt"/>
              </a:rPr>
              <a:t>R4 : Mettre en place un réseau institutionnel impliquant le Gouvernement, les entreprises du numérique et les acteurs du milieu éducatif pour définir des référentiels de compétences afin de favoriser l’adaptation de l’offre de formation en TIC aux besoins des entreprises.</a:t>
            </a:r>
            <a:endParaRPr lang="fr-FR" sz="1800" b="1" dirty="0">
              <a:latin typeface="+mn-lt"/>
            </a:endParaRPr>
          </a:p>
          <a:p>
            <a:pPr marL="457200" lvl="1" indent="0">
              <a:buNone/>
            </a:pPr>
            <a:endParaRPr lang="fr-FR" sz="18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2</a:t>
            </a:fld>
            <a:endParaRPr lang="fr-FR" dirty="0"/>
          </a:p>
        </p:txBody>
      </p:sp>
    </p:spTree>
    <p:extLst>
      <p:ext uri="{BB962C8B-B14F-4D97-AF65-F5344CB8AC3E}">
        <p14:creationId xmlns:p14="http://schemas.microsoft.com/office/powerpoint/2010/main" val="2563331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1006" y="351324"/>
            <a:ext cx="6482993" cy="1611040"/>
          </a:xfrm>
        </p:spPr>
        <p:txBody>
          <a:bodyPr>
            <a:normAutofit fontScale="90000"/>
          </a:bodyPr>
          <a:lstStyle/>
          <a:p>
            <a:r>
              <a:rPr lang="fr-FR" dirty="0">
                <a:solidFill>
                  <a:srgbClr val="2380C3"/>
                </a:solidFill>
                <a:latin typeface="+mn-lt"/>
              </a:rPr>
              <a:t>Changements des cours dispensés dans le cadre de l'enseignement supérieur et l'EFTP, en préparation de la quatrième révolution industrielle et de l'économie numérique</a:t>
            </a:r>
          </a:p>
        </p:txBody>
      </p:sp>
      <p:sp>
        <p:nvSpPr>
          <p:cNvPr id="3" name="Content Placeholder 2"/>
          <p:cNvSpPr>
            <a:spLocks noGrp="1"/>
          </p:cNvSpPr>
          <p:nvPr>
            <p:ph idx="1"/>
          </p:nvPr>
        </p:nvSpPr>
        <p:spPr>
          <a:xfrm>
            <a:off x="381687" y="1818526"/>
            <a:ext cx="8524466" cy="4428162"/>
          </a:xfrm>
        </p:spPr>
        <p:txBody>
          <a:bodyPr>
            <a:noAutofit/>
          </a:bodyPr>
          <a:lstStyle/>
          <a:p>
            <a:pPr>
              <a:buFont typeface="Wingdings" panose="05000000000000000000" pitchFamily="2" charset="2"/>
              <a:buChar char="§"/>
            </a:pPr>
            <a:r>
              <a:rPr lang="fr-FR" sz="1800" b="1" dirty="0">
                <a:latin typeface="+mn-lt"/>
              </a:rPr>
              <a:t>R5 :</a:t>
            </a:r>
          </a:p>
          <a:p>
            <a:pPr lvl="1">
              <a:buFont typeface="Wingdings" panose="05000000000000000000" pitchFamily="2" charset="2"/>
              <a:buChar char="§"/>
            </a:pPr>
            <a:r>
              <a:rPr lang="fr-FR" sz="1500" b="1" dirty="0">
                <a:latin typeface="+mn-lt"/>
              </a:rPr>
              <a:t>Introduire de la souplesse dans les curricula, Limiter le nombre de cours dans les premières années de formation d’ingénieur (en génie électrique et informatique en particulier) et donner plus de place à la programmation informatique?</a:t>
            </a:r>
          </a:p>
          <a:p>
            <a:pPr lvl="1">
              <a:buFont typeface="Wingdings" panose="05000000000000000000" pitchFamily="2" charset="2"/>
              <a:buChar char="§"/>
            </a:pPr>
            <a:r>
              <a:rPr lang="fr-FR" sz="1500" b="1" dirty="0">
                <a:latin typeface="+mn-lt"/>
              </a:rPr>
              <a:t>Inclure des enseignements sur le « comment apprendre » er de manière p:us général sur des enseignements utiles tout au long de la vie?</a:t>
            </a:r>
          </a:p>
          <a:p>
            <a:pPr lvl="1">
              <a:buFont typeface="Wingdings" panose="05000000000000000000" pitchFamily="2" charset="2"/>
              <a:buChar char="§"/>
            </a:pPr>
            <a:r>
              <a:rPr lang="fr-FR" sz="1500" b="1" dirty="0">
                <a:latin typeface="+mn-lt"/>
              </a:rPr>
              <a:t>Mettre en place des systèmes d’auto-évaluation  et d’évaluation par les pairs pour les apprenants ( y compris pour les enseignants en formation à la pédagogie universitaire)</a:t>
            </a:r>
          </a:p>
          <a:p>
            <a:pPr lvl="1">
              <a:buFont typeface="Wingdings" panose="05000000000000000000" pitchFamily="2" charset="2"/>
              <a:buChar char="§"/>
            </a:pPr>
            <a:r>
              <a:rPr lang="fr-FR" sz="1500" b="1" dirty="0">
                <a:latin typeface="+mn-lt"/>
              </a:rPr>
              <a:t>Réviser régulièrement les curricula pour assurer l’alignement avec les besoins changeants du monde du travail affecté par le numérique</a:t>
            </a:r>
          </a:p>
          <a:p>
            <a:pPr lvl="1">
              <a:buFont typeface="Wingdings" panose="05000000000000000000" pitchFamily="2" charset="2"/>
              <a:buChar char="§"/>
            </a:pPr>
            <a:r>
              <a:rPr lang="fr-FR" sz="1500" b="1" dirty="0" err="1">
                <a:latin typeface="+mn-lt"/>
              </a:rPr>
              <a:t>L’example</a:t>
            </a:r>
            <a:r>
              <a:rPr lang="fr-FR" sz="1500" b="1" dirty="0">
                <a:latin typeface="+mn-lt"/>
              </a:rPr>
              <a:t> de Singapour nous conforte dans l’approche envisagée consistant à faire travailler ensemble le Gouvernement, le monde du travail et l’université.</a:t>
            </a:r>
          </a:p>
          <a:p>
            <a:pPr lvl="1">
              <a:buFont typeface="Wingdings" panose="05000000000000000000" pitchFamily="2" charset="2"/>
              <a:buChar char="§"/>
            </a:pPr>
            <a:r>
              <a:rPr lang="fr-FR" sz="1500" b="1" dirty="0">
                <a:latin typeface="+mn-lt"/>
              </a:rPr>
              <a:t>Pour la prospective sur les compétences futures, s’appuyer sur les résultats de l’UNESCO (Labour </a:t>
            </a:r>
            <a:r>
              <a:rPr lang="fr-FR" sz="1500" b="1" dirty="0" err="1">
                <a:latin typeface="+mn-lt"/>
              </a:rPr>
              <a:t>Market</a:t>
            </a:r>
            <a:r>
              <a:rPr lang="fr-FR" sz="1500" b="1" dirty="0">
                <a:latin typeface="+mn-lt"/>
              </a:rPr>
              <a:t> Information </a:t>
            </a:r>
            <a:r>
              <a:rPr lang="fr-FR" sz="1500" b="1" dirty="0" err="1">
                <a:latin typeface="+mn-lt"/>
              </a:rPr>
              <a:t>Research</a:t>
            </a:r>
            <a:r>
              <a:rPr lang="fr-FR" sz="1500" b="1" dirty="0">
                <a:latin typeface="+mn-lt"/>
              </a:rPr>
              <a:t>), les rapports de la BM et du PNUD ainsi que sur les résultats de tables rondes impliquant différents acteurs du monde du travail. Des questionnaires peuvent également être conçus et mise en </a:t>
            </a:r>
            <a:r>
              <a:rPr lang="fr-FR" sz="1500" b="1" dirty="0" err="1">
                <a:latin typeface="+mn-lt"/>
              </a:rPr>
              <a:t>oeuvre</a:t>
            </a:r>
            <a:r>
              <a:rPr lang="fr-FR" sz="1500" b="1" dirty="0">
                <a:latin typeface="+mn-lt"/>
              </a:rPr>
              <a:t> auprès du monde du travail pour </a:t>
            </a:r>
            <a:r>
              <a:rPr lang="fr-FR" sz="1500" b="1" dirty="0" err="1">
                <a:latin typeface="+mn-lt"/>
              </a:rPr>
              <a:t>indentifier</a:t>
            </a:r>
            <a:r>
              <a:rPr lang="fr-FR" sz="1500" b="1" dirty="0">
                <a:latin typeface="+mn-lt"/>
              </a:rPr>
              <a:t> les besoins?</a:t>
            </a:r>
          </a:p>
        </p:txBody>
      </p:sp>
      <p:sp>
        <p:nvSpPr>
          <p:cNvPr id="4" name="Slide Number Placeholder 3"/>
          <p:cNvSpPr>
            <a:spLocks noGrp="1"/>
          </p:cNvSpPr>
          <p:nvPr>
            <p:ph type="sldNum" sz="quarter" idx="12"/>
          </p:nvPr>
        </p:nvSpPr>
        <p:spPr/>
        <p:txBody>
          <a:bodyPr/>
          <a:lstStyle/>
          <a:p>
            <a:fld id="{6392A18B-6F81-4746-B2A2-CB9DA7AC3454}" type="slidenum">
              <a:rPr lang="en-US" smtClean="0"/>
              <a:pPr/>
              <a:t>3</a:t>
            </a:fld>
            <a:endParaRPr lang="fr-FR" dirty="0"/>
          </a:p>
        </p:txBody>
      </p:sp>
    </p:spTree>
    <p:extLst>
      <p:ext uri="{BB962C8B-B14F-4D97-AF65-F5344CB8AC3E}">
        <p14:creationId xmlns:p14="http://schemas.microsoft.com/office/powerpoint/2010/main" val="31883074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1571" y="556807"/>
            <a:ext cx="5861423" cy="922867"/>
          </a:xfrm>
        </p:spPr>
        <p:txBody>
          <a:bodyPr>
            <a:normAutofit fontScale="90000"/>
          </a:bodyPr>
          <a:lstStyle/>
          <a:p>
            <a:r>
              <a:rPr lang="fr-FR" dirty="0">
                <a:solidFill>
                  <a:srgbClr val="2380C3"/>
                </a:solidFill>
                <a:latin typeface="+mn-lt"/>
              </a:rPr>
              <a:t>Connectivité des TIC pour les systèmes d'enseignement supérieur et d'EFTP</a:t>
            </a:r>
          </a:p>
        </p:txBody>
      </p:sp>
      <p:sp>
        <p:nvSpPr>
          <p:cNvPr id="3" name="Content Placeholder 2"/>
          <p:cNvSpPr>
            <a:spLocks noGrp="1"/>
          </p:cNvSpPr>
          <p:nvPr>
            <p:ph idx="1"/>
          </p:nvPr>
        </p:nvSpPr>
        <p:spPr>
          <a:xfrm>
            <a:off x="215757" y="1631820"/>
            <a:ext cx="8815227" cy="4830014"/>
          </a:xfrm>
        </p:spPr>
        <p:txBody>
          <a:bodyPr>
            <a:noAutofit/>
          </a:bodyPr>
          <a:lstStyle/>
          <a:p>
            <a:pPr>
              <a:spcBef>
                <a:spcPts val="0"/>
              </a:spcBef>
              <a:spcAft>
                <a:spcPts val="0"/>
              </a:spcAft>
            </a:pPr>
            <a:r>
              <a:rPr lang="fr-FR" sz="1600" b="1" dirty="0">
                <a:latin typeface="+mn-lt"/>
              </a:rPr>
              <a:t>R1 : Oui.</a:t>
            </a:r>
          </a:p>
          <a:p>
            <a:pPr marL="0" indent="0">
              <a:spcBef>
                <a:spcPts val="0"/>
              </a:spcBef>
              <a:spcAft>
                <a:spcPts val="0"/>
              </a:spcAft>
              <a:buNone/>
            </a:pPr>
            <a:endParaRPr lang="fr-FR" sz="500" b="1" dirty="0">
              <a:latin typeface="+mn-lt"/>
            </a:endParaRPr>
          </a:p>
          <a:p>
            <a:pPr>
              <a:spcBef>
                <a:spcPts val="0"/>
              </a:spcBef>
              <a:spcAft>
                <a:spcPts val="0"/>
              </a:spcAft>
            </a:pPr>
            <a:r>
              <a:rPr lang="fr-FR" sz="1600" b="1" dirty="0">
                <a:solidFill>
                  <a:srgbClr val="FF0000"/>
                </a:solidFill>
                <a:latin typeface="+mn-lt"/>
              </a:rPr>
              <a:t>R2 : • Installation de liaisons par fibre optique (FO) raccordant chaque établissement de l’ES, de la Recherche et de l’EFTP, à la boucle métropolitaine de l’opérateur télécom national;</a:t>
            </a:r>
          </a:p>
          <a:p>
            <a:pPr marL="0" indent="0">
              <a:spcBef>
                <a:spcPts val="0"/>
              </a:spcBef>
              <a:spcAft>
                <a:spcPts val="0"/>
              </a:spcAft>
              <a:buNone/>
            </a:pPr>
            <a:r>
              <a:rPr lang="fr-FR" sz="1600" b="1" dirty="0">
                <a:solidFill>
                  <a:srgbClr val="FF0000"/>
                </a:solidFill>
                <a:latin typeface="+mn-lt"/>
              </a:rPr>
              <a:t>     • Elaboration avec l’opérateur télécom national d’un plan de financement de la fourniture internet par le fonds d’accès et de service universel, au bénéfice des établissements et institutions publics de l’ES, de la Recherche et de l’EFTP</a:t>
            </a:r>
          </a:p>
          <a:p>
            <a:pPr>
              <a:spcBef>
                <a:spcPts val="0"/>
              </a:spcBef>
              <a:spcAft>
                <a:spcPts val="0"/>
              </a:spcAft>
            </a:pPr>
            <a:endParaRPr lang="fr-FR" sz="1600" b="1" dirty="0">
              <a:solidFill>
                <a:srgbClr val="FF0000"/>
              </a:solidFill>
              <a:latin typeface="+mn-lt"/>
            </a:endParaRPr>
          </a:p>
          <a:p>
            <a:pPr>
              <a:spcBef>
                <a:spcPts val="0"/>
              </a:spcBef>
              <a:spcAft>
                <a:spcPts val="0"/>
              </a:spcAft>
            </a:pPr>
            <a:r>
              <a:rPr lang="fr-FR" sz="1600" b="1" dirty="0">
                <a:solidFill>
                  <a:srgbClr val="FF0000"/>
                </a:solidFill>
                <a:latin typeface="+mn-lt"/>
              </a:rPr>
              <a:t>R3 : • Interconnexion par réseau très haut débit des établissements publics de l’ES, de la Recherche et de l’EFTP grâce à la politique du développement de l’économie numérique au Congo. </a:t>
            </a:r>
          </a:p>
          <a:p>
            <a:pPr marL="0" indent="0">
              <a:spcBef>
                <a:spcPts val="0"/>
              </a:spcBef>
              <a:spcAft>
                <a:spcPts val="0"/>
              </a:spcAft>
              <a:buNone/>
            </a:pPr>
            <a:r>
              <a:rPr lang="fr-FR" sz="1600" b="1" dirty="0">
                <a:solidFill>
                  <a:srgbClr val="FF0000"/>
                </a:solidFill>
                <a:latin typeface="+mn-lt"/>
              </a:rPr>
              <a:t>      • Mettre en place un Réseau National de Recherche et d’Education (RNRE) du Congo sur la base de</a:t>
            </a:r>
          </a:p>
          <a:p>
            <a:pPr marL="0" indent="0">
              <a:spcBef>
                <a:spcPts val="0"/>
              </a:spcBef>
              <a:spcAft>
                <a:spcPts val="0"/>
              </a:spcAft>
              <a:buNone/>
            </a:pPr>
            <a:r>
              <a:rPr lang="fr-FR" sz="1600" b="1" dirty="0">
                <a:solidFill>
                  <a:srgbClr val="FF0000"/>
                </a:solidFill>
                <a:latin typeface="+mn-lt"/>
              </a:rPr>
              <a:t>       l’infrastructure d’interconnexion à réaliser.</a:t>
            </a:r>
          </a:p>
          <a:p>
            <a:pPr marL="0" indent="0">
              <a:spcBef>
                <a:spcPts val="0"/>
              </a:spcBef>
              <a:spcAft>
                <a:spcPts val="0"/>
              </a:spcAft>
              <a:buNone/>
            </a:pPr>
            <a:r>
              <a:rPr lang="fr-FR" sz="1600" b="1" dirty="0">
                <a:solidFill>
                  <a:srgbClr val="FF0000"/>
                </a:solidFill>
                <a:latin typeface="+mn-lt"/>
              </a:rPr>
              <a:t>      • Engagement d’une procédure d’intégration du RNRE  congolais au WACREN.</a:t>
            </a:r>
          </a:p>
          <a:p>
            <a:pPr marL="0" indent="0">
              <a:spcBef>
                <a:spcPts val="0"/>
              </a:spcBef>
              <a:spcAft>
                <a:spcPts val="0"/>
              </a:spcAft>
              <a:buNone/>
            </a:pPr>
            <a:endParaRPr lang="fr-FR" sz="1600" b="1" dirty="0">
              <a:solidFill>
                <a:srgbClr val="FF0000"/>
              </a:solidFill>
              <a:latin typeface="+mn-lt"/>
            </a:endParaRPr>
          </a:p>
          <a:p>
            <a:pPr>
              <a:spcBef>
                <a:spcPts val="0"/>
              </a:spcBef>
              <a:spcAft>
                <a:spcPts val="0"/>
              </a:spcAft>
            </a:pPr>
            <a:r>
              <a:rPr lang="fr-FR" sz="1600" b="1" dirty="0">
                <a:solidFill>
                  <a:srgbClr val="FF0000"/>
                </a:solidFill>
                <a:latin typeface="+mn-lt"/>
              </a:rPr>
              <a:t>R4: : • Installation de réseaux locaux (LAN et WLAN) étendus dans les bâtiments des établissements publics et privés d’ES et d’EFTP</a:t>
            </a:r>
          </a:p>
          <a:p>
            <a:pPr marL="0" indent="0">
              <a:spcBef>
                <a:spcPts val="0"/>
              </a:spcBef>
              <a:spcAft>
                <a:spcPts val="0"/>
              </a:spcAft>
              <a:buNone/>
            </a:pPr>
            <a:endParaRPr lang="fr-FR" sz="1600" b="1" dirty="0">
              <a:solidFill>
                <a:srgbClr val="FF0000"/>
              </a:solidFill>
              <a:latin typeface="+mn-lt"/>
            </a:endParaRPr>
          </a:p>
          <a:p>
            <a:pPr>
              <a:spcBef>
                <a:spcPts val="0"/>
              </a:spcBef>
              <a:spcAft>
                <a:spcPts val="0"/>
              </a:spcAft>
            </a:pPr>
            <a:r>
              <a:rPr lang="fr-FR" sz="1600" b="1" dirty="0">
                <a:solidFill>
                  <a:srgbClr val="FF0000"/>
                </a:solidFill>
                <a:latin typeface="+mn-lt"/>
              </a:rPr>
              <a:t>R6 : Besoin d’appui technique sur la mise en place du RNRE ; recours à l’appui du PASET et du WACREN.</a:t>
            </a:r>
          </a:p>
          <a:p>
            <a:pPr marL="457200" lvl="1" indent="0">
              <a:spcBef>
                <a:spcPts val="0"/>
              </a:spcBef>
              <a:buNone/>
            </a:pPr>
            <a:endParaRPr lang="fr-FR" sz="1600" dirty="0">
              <a:latin typeface="+mn-lt"/>
            </a:endParaRPr>
          </a:p>
          <a:p>
            <a:pPr>
              <a:spcBef>
                <a:spcPts val="0"/>
              </a:spcBef>
              <a:spcAft>
                <a:spcPts val="0"/>
              </a:spcAft>
            </a:pPr>
            <a:endParaRPr lang="fr-FR" sz="1800" dirty="0">
              <a:latin typeface="+mn-lt"/>
            </a:endParaRPr>
          </a:p>
          <a:p>
            <a:pPr>
              <a:spcBef>
                <a:spcPts val="0"/>
              </a:spcBef>
              <a:spcAft>
                <a:spcPts val="0"/>
              </a:spcAft>
            </a:pPr>
            <a:endParaRPr lang="fr-FR" sz="1800" dirty="0">
              <a:latin typeface="+mn-lt"/>
            </a:endParaRPr>
          </a:p>
          <a:p>
            <a:pPr>
              <a:spcBef>
                <a:spcPts val="0"/>
              </a:spcBef>
              <a:spcAft>
                <a:spcPts val="0"/>
              </a:spcAft>
            </a:pPr>
            <a:endParaRPr lang="fr-FR" sz="1700" dirty="0">
              <a:effectLst/>
              <a:latin typeface="+mn-lt"/>
              <a:ea typeface="Calibri" charset="0"/>
              <a:cs typeface="Calibri" charset="0"/>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4</a:t>
            </a:fld>
            <a:endParaRPr lang="fr-FR" dirty="0"/>
          </a:p>
        </p:txBody>
      </p:sp>
    </p:spTree>
    <p:extLst>
      <p:ext uri="{BB962C8B-B14F-4D97-AF65-F5344CB8AC3E}">
        <p14:creationId xmlns:p14="http://schemas.microsoft.com/office/powerpoint/2010/main" val="2322068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2600" y="362879"/>
            <a:ext cx="5885093" cy="1072587"/>
          </a:xfrm>
        </p:spPr>
        <p:txBody>
          <a:bodyPr>
            <a:noAutofit/>
          </a:bodyPr>
          <a:lstStyle/>
          <a:p>
            <a:r>
              <a:rPr lang="fr-FR" sz="2400" dirty="0">
                <a:latin typeface="+mn-lt"/>
              </a:rPr>
              <a:t>Utilisation de la technologie dans la transformation de l'enseignement supérieur et de l'EFTP</a:t>
            </a:r>
            <a:endParaRPr lang="fr-FR" sz="2400" b="0" dirty="0">
              <a:solidFill>
                <a:srgbClr val="2380C3"/>
              </a:solidFill>
              <a:latin typeface="+mn-lt"/>
            </a:endParaRPr>
          </a:p>
        </p:txBody>
      </p:sp>
      <p:sp>
        <p:nvSpPr>
          <p:cNvPr id="3" name="Content Placeholder 2"/>
          <p:cNvSpPr>
            <a:spLocks noGrp="1"/>
          </p:cNvSpPr>
          <p:nvPr>
            <p:ph idx="1"/>
          </p:nvPr>
        </p:nvSpPr>
        <p:spPr>
          <a:xfrm>
            <a:off x="397417" y="1530206"/>
            <a:ext cx="8367577" cy="4991019"/>
          </a:xfrm>
        </p:spPr>
        <p:txBody>
          <a:bodyPr>
            <a:noAutofit/>
          </a:bodyPr>
          <a:lstStyle/>
          <a:p>
            <a:r>
              <a:rPr lang="fr-FR" sz="1600" b="1" dirty="0">
                <a:solidFill>
                  <a:srgbClr val="FF0000"/>
                </a:solidFill>
                <a:latin typeface="+mn-lt"/>
              </a:rPr>
              <a:t>R1: Déploiement de plateformes d’</a:t>
            </a:r>
            <a:r>
              <a:rPr lang="fr-FR" sz="1600" b="1" dirty="0" err="1">
                <a:solidFill>
                  <a:srgbClr val="FF0000"/>
                </a:solidFill>
                <a:latin typeface="+mn-lt"/>
              </a:rPr>
              <a:t>eLearning</a:t>
            </a:r>
            <a:r>
              <a:rPr lang="fr-FR" sz="1600" b="1" dirty="0">
                <a:solidFill>
                  <a:srgbClr val="FF0000"/>
                </a:solidFill>
                <a:latin typeface="+mn-lt"/>
              </a:rPr>
              <a:t> dans les établissements d’ES et d’ETP</a:t>
            </a:r>
          </a:p>
          <a:p>
            <a:r>
              <a:rPr lang="fr-FR" sz="1600" b="1" dirty="0">
                <a:solidFill>
                  <a:srgbClr val="FF0000"/>
                </a:solidFill>
                <a:latin typeface="+mn-lt"/>
              </a:rPr>
              <a:t>R2 : Déploiement d’outils de </a:t>
            </a:r>
            <a:r>
              <a:rPr lang="fr-FR" sz="1600" b="1" dirty="0" err="1">
                <a:solidFill>
                  <a:srgbClr val="FF0000"/>
                </a:solidFill>
                <a:latin typeface="+mn-lt"/>
              </a:rPr>
              <a:t>eTutorat</a:t>
            </a:r>
            <a:r>
              <a:rPr lang="fr-FR" sz="1600" b="1" dirty="0">
                <a:solidFill>
                  <a:srgbClr val="FF0000"/>
                </a:solidFill>
                <a:latin typeface="+mn-lt"/>
              </a:rPr>
              <a:t> pour permettre le suivi de la scolarité et des apprentissages des étudiants dans les établissements d’ES et d’ETP . Recours à des laboratoires de simulation virtuel pour les apprentissages pratiques.</a:t>
            </a:r>
          </a:p>
          <a:p>
            <a:r>
              <a:rPr lang="fr-FR" sz="1600" b="1" dirty="0">
                <a:solidFill>
                  <a:srgbClr val="FF0000"/>
                </a:solidFill>
                <a:latin typeface="+mn-lt"/>
              </a:rPr>
              <a:t>R3 : • Mise en place dans les établissements de cellules TICE chargées d'identifier, déployer, accompagner et promouvoir les usages du numérique éducationnel.           • Organisation de séminaires de sensibilisation sur les enjeux des technologies et des usages du numérique dans l’ES et l’ETP.</a:t>
            </a:r>
          </a:p>
          <a:p>
            <a:r>
              <a:rPr lang="fr-FR" sz="1600" b="1" dirty="0">
                <a:solidFill>
                  <a:srgbClr val="FF0000"/>
                </a:solidFill>
                <a:latin typeface="+mn-lt"/>
              </a:rPr>
              <a:t>R4 : Déploiement de plateformes d’</a:t>
            </a:r>
            <a:r>
              <a:rPr lang="fr-FR" sz="1600" b="1" dirty="0" err="1">
                <a:solidFill>
                  <a:srgbClr val="FF0000"/>
                </a:solidFill>
                <a:latin typeface="+mn-lt"/>
              </a:rPr>
              <a:t>eLearning</a:t>
            </a:r>
            <a:r>
              <a:rPr lang="fr-FR" sz="1600" b="1" dirty="0">
                <a:solidFill>
                  <a:srgbClr val="FF0000"/>
                </a:solidFill>
                <a:latin typeface="+mn-lt"/>
              </a:rPr>
              <a:t> et d’espaces numériques de travail (ENT) intégrant des outils métrologiques permettant de mettre e relation l’utilisation des technologies et les résultats des apprenants</a:t>
            </a:r>
          </a:p>
          <a:p>
            <a:r>
              <a:rPr lang="fr-FR" sz="1600" b="1" dirty="0">
                <a:solidFill>
                  <a:srgbClr val="FF0000"/>
                </a:solidFill>
                <a:latin typeface="+mn-lt"/>
              </a:rPr>
              <a:t>R5 : Renforcement du Centre de Pédagogie Universitaire pour l’organisation de formation aux outils numériques éducatifs.</a:t>
            </a:r>
          </a:p>
          <a:p>
            <a:r>
              <a:rPr lang="fr-FR" sz="1600" b="1" dirty="0">
                <a:solidFill>
                  <a:srgbClr val="FF0000"/>
                </a:solidFill>
                <a:latin typeface="+mn-lt"/>
              </a:rPr>
              <a:t>R6 : Assistance technique pour l’élaboration des référentiels de compétences et pour la formation des formateurs. Recours à l’appui de l’AUF.</a:t>
            </a:r>
          </a:p>
          <a:p>
            <a:endParaRPr lang="fr-FR" sz="1800" b="1" dirty="0">
              <a:solidFill>
                <a:srgbClr val="FF0000"/>
              </a:solidFill>
              <a:latin typeface="+mn-lt"/>
            </a:endParaRPr>
          </a:p>
          <a:p>
            <a:endParaRPr lang="fr-FR" sz="1800" b="1" dirty="0">
              <a:latin typeface="+mn-lt"/>
            </a:endParaRPr>
          </a:p>
          <a:p>
            <a:endParaRPr lang="fr-FR" sz="1800" b="1" dirty="0">
              <a:latin typeface="+mn-lt"/>
            </a:endParaRPr>
          </a:p>
          <a:p>
            <a:endParaRPr lang="fr-FR" sz="1800" b="1" dirty="0">
              <a:latin typeface="+mn-lt"/>
            </a:endParaRPr>
          </a:p>
          <a:p>
            <a:endParaRPr lang="fr-FR" sz="1600" dirty="0">
              <a:latin typeface="+mn-lt"/>
            </a:endParaRPr>
          </a:p>
        </p:txBody>
      </p:sp>
      <p:sp>
        <p:nvSpPr>
          <p:cNvPr id="4" name="Slide Number Placeholder 3"/>
          <p:cNvSpPr>
            <a:spLocks noGrp="1"/>
          </p:cNvSpPr>
          <p:nvPr>
            <p:ph type="sldNum" sz="quarter" idx="12"/>
          </p:nvPr>
        </p:nvSpPr>
        <p:spPr/>
        <p:txBody>
          <a:bodyPr/>
          <a:lstStyle/>
          <a:p>
            <a:fld id="{6392A18B-6F81-4746-B2A2-CB9DA7AC3454}" type="slidenum">
              <a:rPr lang="en-US" smtClean="0"/>
              <a:pPr/>
              <a:t>5</a:t>
            </a:fld>
            <a:endParaRPr lang="fr-FR" dirty="0"/>
          </a:p>
        </p:txBody>
      </p:sp>
    </p:spTree>
    <p:extLst>
      <p:ext uri="{BB962C8B-B14F-4D97-AF65-F5344CB8AC3E}">
        <p14:creationId xmlns:p14="http://schemas.microsoft.com/office/powerpoint/2010/main" val="24929753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4E189-339C-4ECB-AAF4-1404E20BA4C1}"/>
              </a:ext>
            </a:extLst>
          </p:cNvPr>
          <p:cNvSpPr>
            <a:spLocks noGrp="1"/>
          </p:cNvSpPr>
          <p:nvPr>
            <p:ph type="title"/>
          </p:nvPr>
        </p:nvSpPr>
        <p:spPr/>
        <p:txBody>
          <a:bodyPr/>
          <a:lstStyle/>
          <a:p>
            <a:r>
              <a:rPr lang="fr-FR" dirty="0"/>
              <a:t>Planifier à l'avance</a:t>
            </a:r>
          </a:p>
        </p:txBody>
      </p:sp>
      <p:sp>
        <p:nvSpPr>
          <p:cNvPr id="3" name="Content Placeholder 2">
            <a:extLst>
              <a:ext uri="{FF2B5EF4-FFF2-40B4-BE49-F238E27FC236}">
                <a16:creationId xmlns:a16="http://schemas.microsoft.com/office/drawing/2014/main" id="{12AE9FAB-2456-4BDF-8965-E6A9E01E90E6}"/>
              </a:ext>
            </a:extLst>
          </p:cNvPr>
          <p:cNvSpPr>
            <a:spLocks noGrp="1"/>
          </p:cNvSpPr>
          <p:nvPr>
            <p:ph idx="1"/>
          </p:nvPr>
        </p:nvSpPr>
        <p:spPr>
          <a:xfrm>
            <a:off x="390419" y="1707273"/>
            <a:ext cx="8640566" cy="4732866"/>
          </a:xfrm>
        </p:spPr>
        <p:txBody>
          <a:bodyPr>
            <a:normAutofit fontScale="92500" lnSpcReduction="20000"/>
          </a:bodyPr>
          <a:lstStyle/>
          <a:p>
            <a:r>
              <a:rPr lang="fr-FR" sz="1600" b="1" dirty="0">
                <a:solidFill>
                  <a:srgbClr val="60BC52"/>
                </a:solidFill>
              </a:rPr>
              <a:t>R1</a:t>
            </a:r>
            <a:r>
              <a:rPr lang="fr-FR" sz="1700" b="1" dirty="0">
                <a:solidFill>
                  <a:srgbClr val="60BC52"/>
                </a:solidFill>
              </a:rPr>
              <a:t> : </a:t>
            </a:r>
            <a:r>
              <a:rPr lang="fr-FR" sz="1800" b="1" dirty="0">
                <a:solidFill>
                  <a:srgbClr val="FF0000"/>
                </a:solidFill>
                <a:latin typeface="+mn-lt"/>
              </a:rPr>
              <a:t>Améliorer la concertation entre les différents acteurs et renforcer les financements du numérique éducatif.</a:t>
            </a:r>
          </a:p>
          <a:p>
            <a:r>
              <a:rPr lang="fr-FR" sz="1800" b="1" dirty="0">
                <a:solidFill>
                  <a:srgbClr val="92D050"/>
                </a:solidFill>
                <a:latin typeface="+mn-lt"/>
              </a:rPr>
              <a:t>R2</a:t>
            </a:r>
            <a:r>
              <a:rPr lang="fr-FR" sz="1800" b="1" dirty="0">
                <a:solidFill>
                  <a:srgbClr val="FF0000"/>
                </a:solidFill>
                <a:latin typeface="+mn-lt"/>
              </a:rPr>
              <a:t> : •	Infrastructures réseaux locaux et d’interconnexion des établissements. • Infrastructures de stockage et de traitement des données et informations dédiées à l’enseignement et à la recherche (ex : datacenter). •Installation de salles multimédias offrant un accès collectif et libre aux ressources éducatives numériques.  Formation des enseignants aux technologies éducatives numériques. </a:t>
            </a:r>
          </a:p>
          <a:p>
            <a:r>
              <a:rPr lang="fr-FR" sz="1600" b="1" dirty="0">
                <a:solidFill>
                  <a:srgbClr val="60BC52"/>
                </a:solidFill>
                <a:latin typeface="+mn-lt"/>
              </a:rPr>
              <a:t>R3 : </a:t>
            </a:r>
            <a:r>
              <a:rPr lang="fr-FR" sz="1800" b="1" dirty="0">
                <a:solidFill>
                  <a:srgbClr val="FF0000"/>
                </a:solidFill>
                <a:latin typeface="+mn-lt"/>
              </a:rPr>
              <a:t>Un plan d’action triennal chiffré est disponible pour l’ES</a:t>
            </a:r>
          </a:p>
          <a:p>
            <a:r>
              <a:rPr lang="fr-FR" sz="1600" b="1" dirty="0">
                <a:solidFill>
                  <a:srgbClr val="60BC52"/>
                </a:solidFill>
                <a:latin typeface="+mn-lt"/>
              </a:rPr>
              <a:t>R4 : </a:t>
            </a:r>
            <a:r>
              <a:rPr lang="fr-FR" sz="1800" b="1" dirty="0">
                <a:solidFill>
                  <a:srgbClr val="FF0000"/>
                </a:solidFill>
                <a:latin typeface="+mn-lt"/>
              </a:rPr>
              <a:t>• Ministère </a:t>
            </a:r>
            <a:r>
              <a:rPr lang="fr-FR" sz="1800" b="1" dirty="0" err="1">
                <a:solidFill>
                  <a:srgbClr val="FF0000"/>
                </a:solidFill>
                <a:latin typeface="+mn-lt"/>
              </a:rPr>
              <a:t>dn</a:t>
            </a:r>
            <a:r>
              <a:rPr lang="fr-FR" sz="1800" b="1" dirty="0">
                <a:solidFill>
                  <a:srgbClr val="FF0000"/>
                </a:solidFill>
                <a:latin typeface="+mn-lt"/>
              </a:rPr>
              <a:t> charge des postes et télécommunications et du développement de l’économie numérique. • Ministère des finances. • Ministères en charge du commerce, des PME et du développement industriel. Ministère en charge de l’enseignement primaire et secondaire.</a:t>
            </a:r>
          </a:p>
          <a:p>
            <a:r>
              <a:rPr lang="fr-FR" sz="1800" b="1" dirty="0">
                <a:solidFill>
                  <a:srgbClr val="60BC52"/>
                </a:solidFill>
                <a:latin typeface="+mn-lt"/>
              </a:rPr>
              <a:t>R6 : </a:t>
            </a:r>
            <a:r>
              <a:rPr lang="fr-FR" sz="1800" b="1" dirty="0">
                <a:solidFill>
                  <a:srgbClr val="FF0000"/>
                </a:solidFill>
                <a:latin typeface="+mn-lt"/>
              </a:rPr>
              <a:t>• Mise en place d’un système de vérification et de validation des compétences numériques (certificats, etc.). • Mettre en place un système métrologique avec des indicateurs quantitatifs permettant de mettre en relation le niveau d’intégration des technologies dans l’ES et l’EFTP et le niveau d’acquisition des compétences numériques recherchées par les entreprises.</a:t>
            </a:r>
          </a:p>
        </p:txBody>
      </p:sp>
      <p:sp>
        <p:nvSpPr>
          <p:cNvPr id="4" name="Slide Number Placeholder 3">
            <a:extLst>
              <a:ext uri="{FF2B5EF4-FFF2-40B4-BE49-F238E27FC236}">
                <a16:creationId xmlns:a16="http://schemas.microsoft.com/office/drawing/2014/main" id="{F256F32F-8C44-4A23-BD62-7CD5772CE64F}"/>
              </a:ext>
            </a:extLst>
          </p:cNvPr>
          <p:cNvSpPr>
            <a:spLocks noGrp="1"/>
          </p:cNvSpPr>
          <p:nvPr>
            <p:ph type="sldNum" sz="quarter" idx="12"/>
          </p:nvPr>
        </p:nvSpPr>
        <p:spPr/>
        <p:txBody>
          <a:bodyPr/>
          <a:lstStyle/>
          <a:p>
            <a:fld id="{6392A18B-6F81-4746-B2A2-CB9DA7AC3454}" type="slidenum">
              <a:rPr lang="en-US" smtClean="0"/>
              <a:pPr/>
              <a:t>6</a:t>
            </a:fld>
            <a:endParaRPr lang="fr-FR" dirty="0"/>
          </a:p>
        </p:txBody>
      </p:sp>
    </p:spTree>
    <p:extLst>
      <p:ext uri="{BB962C8B-B14F-4D97-AF65-F5344CB8AC3E}">
        <p14:creationId xmlns:p14="http://schemas.microsoft.com/office/powerpoint/2010/main" val="2088782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4E189-339C-4ECB-AAF4-1404E20BA4C1}"/>
              </a:ext>
            </a:extLst>
          </p:cNvPr>
          <p:cNvSpPr>
            <a:spLocks noGrp="1"/>
          </p:cNvSpPr>
          <p:nvPr>
            <p:ph type="title"/>
          </p:nvPr>
        </p:nvSpPr>
        <p:spPr/>
        <p:txBody>
          <a:bodyPr/>
          <a:lstStyle/>
          <a:p>
            <a:r>
              <a:rPr lang="fr-FR" dirty="0"/>
              <a:t>Planifier à l'avance</a:t>
            </a:r>
          </a:p>
        </p:txBody>
      </p:sp>
      <p:sp>
        <p:nvSpPr>
          <p:cNvPr id="3" name="Content Placeholder 2">
            <a:extLst>
              <a:ext uri="{FF2B5EF4-FFF2-40B4-BE49-F238E27FC236}">
                <a16:creationId xmlns:a16="http://schemas.microsoft.com/office/drawing/2014/main" id="{12AE9FAB-2456-4BDF-8965-E6A9E01E90E6}"/>
              </a:ext>
            </a:extLst>
          </p:cNvPr>
          <p:cNvSpPr>
            <a:spLocks noGrp="1"/>
          </p:cNvSpPr>
          <p:nvPr>
            <p:ph idx="1"/>
          </p:nvPr>
        </p:nvSpPr>
        <p:spPr>
          <a:xfrm>
            <a:off x="390419" y="1855553"/>
            <a:ext cx="8640566" cy="4732866"/>
          </a:xfrm>
        </p:spPr>
        <p:txBody>
          <a:bodyPr>
            <a:normAutofit/>
          </a:bodyPr>
          <a:lstStyle/>
          <a:p>
            <a:r>
              <a:rPr lang="fr-FR" sz="1800" b="1" dirty="0">
                <a:solidFill>
                  <a:srgbClr val="FF0000"/>
                </a:solidFill>
                <a:latin typeface="+mn-lt"/>
              </a:rPr>
              <a:t>Le Congo connait de grandes difficultés en matière de connectivité des établissements d’ES et d’EFTP</a:t>
            </a:r>
          </a:p>
          <a:p>
            <a:pPr marL="0" indent="0">
              <a:buNone/>
            </a:pPr>
            <a:endParaRPr lang="fr-FR" sz="1800" b="1" dirty="0">
              <a:solidFill>
                <a:srgbClr val="FF0000"/>
              </a:solidFill>
              <a:latin typeface="+mn-lt"/>
            </a:endParaRPr>
          </a:p>
          <a:p>
            <a:r>
              <a:rPr lang="fr-FR" sz="1800" b="1" dirty="0">
                <a:solidFill>
                  <a:srgbClr val="FF0000"/>
                </a:solidFill>
                <a:latin typeface="+mn-lt"/>
              </a:rPr>
              <a:t>Le Congo sollicite l’appui des partenaires et des pays avancés en matière de connectivité, notamment pour la mise en place d’un RNRE</a:t>
            </a:r>
          </a:p>
          <a:p>
            <a:pPr marL="0" indent="0">
              <a:buNone/>
            </a:pPr>
            <a:endParaRPr lang="fr-FR" sz="1800" b="1" dirty="0">
              <a:solidFill>
                <a:srgbClr val="FF0000"/>
              </a:solidFill>
              <a:latin typeface="+mn-lt"/>
            </a:endParaRPr>
          </a:p>
          <a:p>
            <a:r>
              <a:rPr lang="fr-FR" sz="1800" b="1" dirty="0">
                <a:solidFill>
                  <a:srgbClr val="FF0000"/>
                </a:solidFill>
                <a:latin typeface="+mn-lt"/>
              </a:rPr>
              <a:t>En conséquence le Congo souhaite intégrer le PASET et bénéficier en particulier des initiatives relatives au Benchmarking et au RSIF.</a:t>
            </a:r>
          </a:p>
          <a:p>
            <a:endParaRPr lang="fr-FR" sz="1800" b="1" dirty="0">
              <a:solidFill>
                <a:srgbClr val="FF0000"/>
              </a:solidFill>
              <a:latin typeface="+mn-lt"/>
            </a:endParaRPr>
          </a:p>
        </p:txBody>
      </p:sp>
      <p:sp>
        <p:nvSpPr>
          <p:cNvPr id="4" name="Slide Number Placeholder 3">
            <a:extLst>
              <a:ext uri="{FF2B5EF4-FFF2-40B4-BE49-F238E27FC236}">
                <a16:creationId xmlns:a16="http://schemas.microsoft.com/office/drawing/2014/main" id="{F256F32F-8C44-4A23-BD62-7CD5772CE64F}"/>
              </a:ext>
            </a:extLst>
          </p:cNvPr>
          <p:cNvSpPr>
            <a:spLocks noGrp="1"/>
          </p:cNvSpPr>
          <p:nvPr>
            <p:ph type="sldNum" sz="quarter" idx="12"/>
          </p:nvPr>
        </p:nvSpPr>
        <p:spPr/>
        <p:txBody>
          <a:bodyPr/>
          <a:lstStyle/>
          <a:p>
            <a:fld id="{6392A18B-6F81-4746-B2A2-CB9DA7AC3454}" type="slidenum">
              <a:rPr lang="en-US" smtClean="0"/>
              <a:pPr/>
              <a:t>7</a:t>
            </a:fld>
            <a:endParaRPr lang="fr-FR" dirty="0"/>
          </a:p>
        </p:txBody>
      </p:sp>
    </p:spTree>
    <p:extLst>
      <p:ext uri="{BB962C8B-B14F-4D97-AF65-F5344CB8AC3E}">
        <p14:creationId xmlns:p14="http://schemas.microsoft.com/office/powerpoint/2010/main" val="6541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5183</TotalTime>
  <Words>708</Words>
  <Application>Microsoft Office PowerPoint</Application>
  <PresentationFormat>Affichage à l'écran (4:3)</PresentationFormat>
  <Paragraphs>64</Paragraphs>
  <Slides>7</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7</vt:i4>
      </vt:variant>
    </vt:vector>
  </HeadingPairs>
  <TitlesOfParts>
    <vt:vector size="12" baseType="lpstr">
      <vt:lpstr>Arial</vt:lpstr>
      <vt:lpstr>Ariel</vt:lpstr>
      <vt:lpstr>Calibri</vt:lpstr>
      <vt:lpstr>Wingdings</vt:lpstr>
      <vt:lpstr>Office Theme</vt:lpstr>
      <vt:lpstr>   Vers une Afrique numérique : Préparer nos jeunes pour l'avenir  PRÉSENTATION DE LA DÉLÉGATION DE PAYS À LA SESSION PLÉNIÈRE FINALE</vt:lpstr>
      <vt:lpstr>Changements des cours dispensés dans le cadre de l'enseignement supérieur et l'EFTP, en préparation de la quatrième révolution industrielle et de l'économie numérique</vt:lpstr>
      <vt:lpstr>Changements des cours dispensés dans le cadre de l'enseignement supérieur et l'EFTP, en préparation de la quatrième révolution industrielle et de l'économie numérique</vt:lpstr>
      <vt:lpstr>Connectivité des TIC pour les systèmes d'enseignement supérieur et d'EFTP</vt:lpstr>
      <vt:lpstr>Utilisation de la technologie dans la transformation de l'enseignement supérieur et de l'EFTP</vt:lpstr>
      <vt:lpstr>Planifier à l'avance</vt:lpstr>
      <vt:lpstr>Planifier à l'avance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Renero</dc:creator>
  <cp:lastModifiedBy>DTICS</cp:lastModifiedBy>
  <cp:revision>324</cp:revision>
  <cp:lastPrinted>2017-03-02T19:53:12Z</cp:lastPrinted>
  <dcterms:created xsi:type="dcterms:W3CDTF">2017-01-19T01:51:15Z</dcterms:created>
  <dcterms:modified xsi:type="dcterms:W3CDTF">2064-03-05T21:20:37Z</dcterms:modified>
</cp:coreProperties>
</file>