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28"/>
  </p:notesMasterIdLst>
  <p:handoutMasterIdLst>
    <p:handoutMasterId r:id="rId29"/>
  </p:handoutMasterIdLst>
  <p:sldIdLst>
    <p:sldId id="260" r:id="rId3"/>
    <p:sldId id="406" r:id="rId4"/>
    <p:sldId id="408" r:id="rId5"/>
    <p:sldId id="299" r:id="rId6"/>
    <p:sldId id="402" r:id="rId7"/>
    <p:sldId id="398" r:id="rId8"/>
    <p:sldId id="403" r:id="rId9"/>
    <p:sldId id="409" r:id="rId10"/>
    <p:sldId id="400" r:id="rId11"/>
    <p:sldId id="412" r:id="rId12"/>
    <p:sldId id="413" r:id="rId13"/>
    <p:sldId id="257" r:id="rId14"/>
    <p:sldId id="262" r:id="rId15"/>
    <p:sldId id="263" r:id="rId16"/>
    <p:sldId id="264" r:id="rId17"/>
    <p:sldId id="265" r:id="rId18"/>
    <p:sldId id="266" r:id="rId19"/>
    <p:sldId id="267" r:id="rId20"/>
    <p:sldId id="258" r:id="rId21"/>
    <p:sldId id="261" r:id="rId22"/>
    <p:sldId id="399" r:id="rId23"/>
    <p:sldId id="401" r:id="rId24"/>
    <p:sldId id="326" r:id="rId25"/>
    <p:sldId id="388" r:id="rId26"/>
    <p:sldId id="390" r:id="rId27"/>
  </p:sldIdLst>
  <p:sldSz cx="9144000" cy="6858000" type="screen4x3"/>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lipe Dunsch" initials="FD" lastIdx="18" clrIdx="0">
    <p:extLst/>
  </p:cmAuthor>
  <p:cmAuthor id="2" name="serge adjognon" initials="sa" lastIdx="8" clrIdx="1">
    <p:extLst>
      <p:ext uri="{19B8F6BF-5375-455C-9EA6-DF929625EA0E}">
        <p15:presenceInfo xmlns:p15="http://schemas.microsoft.com/office/powerpoint/2012/main" userId="1239412f4c3f7be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4FA7FF"/>
    <a:srgbClr val="3AC7D6"/>
    <a:srgbClr val="9AE2EA"/>
    <a:srgbClr val="E2F0D9"/>
    <a:srgbClr val="A9D18E"/>
    <a:srgbClr val="FF0000"/>
    <a:srgbClr val="00B050"/>
    <a:srgbClr val="BFBFB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93" autoAdjust="0"/>
    <p:restoredTop sz="92925" autoAdjust="0"/>
  </p:normalViewPr>
  <p:slideViewPr>
    <p:cSldViewPr snapToGrid="0">
      <p:cViewPr varScale="1">
        <p:scale>
          <a:sx n="100" d="100"/>
          <a:sy n="100" d="100"/>
        </p:scale>
        <p:origin x="1880" y="176"/>
      </p:cViewPr>
      <p:guideLst>
        <p:guide pos="288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mail01.tinyletterapp.com/dimeweekly/dime-analytics-weekly-5-22-rt2-applications-open-education-and-inequality-spatial-data-in-r-and-more/11669313-github.com/worldbank/stata?c=fbc87497-1a23-4fc6-8bcd-3ee7b10ecad9" TargetMode="External"/><Relationship Id="rId7" Type="http://schemas.openxmlformats.org/officeDocument/2006/relationships/image" Target="../media/image25.jpg"/><Relationship Id="rId2" Type="http://schemas.openxmlformats.org/officeDocument/2006/relationships/hyperlink" Target="http://mail01.tinyletterapp.com/dimeweekly/dime-analytics-weekly-5-22-rt2-applications-open-education-and-inequality-spatial-data-in-r-and-more/11669309-worldbank.github.io/ietoolkit/?c=fbc87497-1a23-4fc6-8bcd-3ee7b10ecad9" TargetMode="External"/><Relationship Id="rId1" Type="http://schemas.openxmlformats.org/officeDocument/2006/relationships/hyperlink" Target="http://mail01.tinyletterapp.com/dimeweekly/dime-analytics-weekly-5-22-rt2-applications-open-education-and-inequality-spatial-data-in-r-and-more/11669305-github.com/worldbank/dimewiki/wiki?c=fbc87497-1a23-4fc6-8bcd-3ee7b10ecad9" TargetMode="Externa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mail01.tinyletterapp.com/dimeweekly/dime-analytics-weekly-5-22-rt2-applications-open-education-and-inequality-spatial-data-in-r-and-more/11669305-github.com/worldbank/dimewiki/wiki?c=fbc87497-1a23-4fc6-8bcd-3ee7b10ecad9" TargetMode="External"/><Relationship Id="rId7" Type="http://schemas.openxmlformats.org/officeDocument/2006/relationships/image" Target="../media/image25.jpg"/><Relationship Id="rId2" Type="http://schemas.openxmlformats.org/officeDocument/2006/relationships/image" Target="../media/image23.png"/><Relationship Id="rId1" Type="http://schemas.openxmlformats.org/officeDocument/2006/relationships/image" Target="../media/image22.png"/><Relationship Id="rId6" Type="http://schemas.openxmlformats.org/officeDocument/2006/relationships/image" Target="../media/image24.png"/><Relationship Id="rId5" Type="http://schemas.openxmlformats.org/officeDocument/2006/relationships/hyperlink" Target="http://mail01.tinyletterapp.com/dimeweekly/dime-analytics-weekly-5-22-rt2-applications-open-education-and-inequality-spatial-data-in-r-and-more/11669313-github.com/worldbank/stata?c=fbc87497-1a23-4fc6-8bcd-3ee7b10ecad9" TargetMode="External"/><Relationship Id="rId4" Type="http://schemas.openxmlformats.org/officeDocument/2006/relationships/hyperlink" Target="http://mail01.tinyletterapp.com/dimeweekly/dime-analytics-weekly-5-22-rt2-applications-open-education-and-inequality-spatial-data-in-r-and-more/11669309-worldbank.github.io/ietoolkit/?c=fbc87497-1a23-4fc6-8bcd-3ee7b10ecad9" TargetMode="Externa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2946D5-4559-424E-87FC-7F23F3664995}" type="doc">
      <dgm:prSet loTypeId="urn:microsoft.com/office/officeart/2008/layout/PictureAccentList" loCatId="picture" qsTypeId="urn:microsoft.com/office/officeart/2005/8/quickstyle/simple1" qsCatId="simple" csTypeId="urn:microsoft.com/office/officeart/2005/8/colors/accent6_2" csCatId="accent6" phldr="1"/>
      <dgm:spPr/>
      <dgm:t>
        <a:bodyPr/>
        <a:lstStyle/>
        <a:p>
          <a:endParaRPr lang="en-US"/>
        </a:p>
      </dgm:t>
    </dgm:pt>
    <dgm:pt modelId="{9AA67F0B-D441-40EF-B54A-C41F59667106}">
      <dgm:prSet phldrT="[Text]"/>
      <dgm:spPr>
        <a:solidFill>
          <a:srgbClr val="F58220"/>
        </a:solidFill>
        <a:ln>
          <a:noFill/>
        </a:ln>
      </dgm:spPr>
      <dgm:t>
        <a:bodyPr/>
        <a:lstStyle/>
        <a:p>
          <a:r>
            <a:rPr lang="en-US" b="1"/>
            <a:t>Thank You</a:t>
          </a:r>
        </a:p>
      </dgm:t>
    </dgm:pt>
    <dgm:pt modelId="{4E9033A6-EC34-44E5-B827-4F3D72AD6BBF}" type="parTrans" cxnId="{7D0008F6-39BD-4EE9-8195-907E439E7B5F}">
      <dgm:prSet/>
      <dgm:spPr/>
      <dgm:t>
        <a:bodyPr/>
        <a:lstStyle/>
        <a:p>
          <a:endParaRPr lang="en-US"/>
        </a:p>
      </dgm:t>
    </dgm:pt>
    <dgm:pt modelId="{534B241D-AAF3-4E93-BCF3-3693B6A1BA54}" type="sibTrans" cxnId="{7D0008F6-39BD-4EE9-8195-907E439E7B5F}">
      <dgm:prSet/>
      <dgm:spPr/>
      <dgm:t>
        <a:bodyPr/>
        <a:lstStyle/>
        <a:p>
          <a:endParaRPr lang="en-US"/>
        </a:p>
      </dgm:t>
    </dgm:pt>
    <dgm:pt modelId="{B4178840-64C5-4CA1-891A-EE245F05E5AC}">
      <dgm:prSet phldrT="[Text]" custT="1"/>
      <dgm:spPr>
        <a:solidFill>
          <a:srgbClr val="F58220"/>
        </a:solidFill>
        <a:ln>
          <a:noFill/>
        </a:ln>
      </dgm:spPr>
      <dgm:t>
        <a:bodyPr/>
        <a:lstStyle/>
        <a:p>
          <a:r>
            <a:rPr lang="en-US" sz="1600"/>
            <a:t>http://dime.worldbank.org</a:t>
          </a:r>
        </a:p>
        <a:p>
          <a:r>
            <a:rPr lang="en-US" sz="1600"/>
            <a:t>http://transport.worldbank.org</a:t>
          </a:r>
        </a:p>
      </dgm:t>
    </dgm:pt>
    <dgm:pt modelId="{8E7EA5FE-27E4-4D48-BF22-C6D609050E69}" type="parTrans" cxnId="{18CB2AB2-1E4C-4DBC-B579-13761B5AED51}">
      <dgm:prSet/>
      <dgm:spPr/>
      <dgm:t>
        <a:bodyPr/>
        <a:lstStyle/>
        <a:p>
          <a:endParaRPr lang="en-US"/>
        </a:p>
      </dgm:t>
    </dgm:pt>
    <dgm:pt modelId="{AB26D72D-26DA-440D-BF83-049CFCD84357}" type="sibTrans" cxnId="{18CB2AB2-1E4C-4DBC-B579-13761B5AED51}">
      <dgm:prSet/>
      <dgm:spPr/>
      <dgm:t>
        <a:bodyPr/>
        <a:lstStyle/>
        <a:p>
          <a:endParaRPr lang="en-US"/>
        </a:p>
      </dgm:t>
    </dgm:pt>
    <dgm:pt modelId="{954E1333-7264-4586-90D2-EA5A73E55CD0}">
      <dgm:prSet phldrT="[Text]" custT="1"/>
      <dgm:spPr>
        <a:solidFill>
          <a:srgbClr val="F58220"/>
        </a:solidFill>
        <a:ln>
          <a:noFill/>
        </a:ln>
      </dgm:spPr>
      <dgm:t>
        <a:bodyPr/>
        <a:lstStyle/>
        <a:p>
          <a:r>
            <a:rPr lang="en-US" sz="1600" dirty="0"/>
            <a:t>Dimewiki.worldbank.org</a:t>
          </a:r>
        </a:p>
        <a:p>
          <a:r>
            <a:rPr lang="en-US" sz="1600" dirty="0">
              <a:hlinkClick xmlns:r="http://schemas.openxmlformats.org/officeDocument/2006/relationships" r:id="rId1"/>
            </a:rPr>
            <a:t>DIME Wiki</a:t>
          </a:r>
          <a:r>
            <a:rPr lang="en-US" sz="1600" dirty="0"/>
            <a:t> | </a:t>
          </a:r>
          <a:r>
            <a:rPr lang="en-US" sz="1600" dirty="0" err="1">
              <a:hlinkClick xmlns:r="http://schemas.openxmlformats.org/officeDocument/2006/relationships" r:id="rId2"/>
            </a:rPr>
            <a:t>ietoolkit</a:t>
          </a:r>
          <a:r>
            <a:rPr lang="en-US" sz="1600" dirty="0"/>
            <a:t> | </a:t>
          </a:r>
          <a:r>
            <a:rPr lang="en-US" sz="1600" dirty="0">
              <a:hlinkClick xmlns:r="http://schemas.openxmlformats.org/officeDocument/2006/relationships" r:id="rId3"/>
            </a:rPr>
            <a:t>Stata GitHub</a:t>
          </a:r>
          <a:endParaRPr lang="en-US" sz="1600" dirty="0"/>
        </a:p>
      </dgm:t>
    </dgm:pt>
    <dgm:pt modelId="{1D0C0CAB-B3C1-4B92-BEAA-23AAA4DC789B}" type="parTrans" cxnId="{F76AE95F-CDEA-4EE0-A6B7-F8CCFABF6B71}">
      <dgm:prSet/>
      <dgm:spPr/>
      <dgm:t>
        <a:bodyPr/>
        <a:lstStyle/>
        <a:p>
          <a:endParaRPr lang="en-US"/>
        </a:p>
      </dgm:t>
    </dgm:pt>
    <dgm:pt modelId="{15E024E0-A636-4533-82AC-8788D747E94B}" type="sibTrans" cxnId="{F76AE95F-CDEA-4EE0-A6B7-F8CCFABF6B71}">
      <dgm:prSet/>
      <dgm:spPr/>
      <dgm:t>
        <a:bodyPr/>
        <a:lstStyle/>
        <a:p>
          <a:endParaRPr lang="en-US"/>
        </a:p>
      </dgm:t>
    </dgm:pt>
    <dgm:pt modelId="{8C541C26-DCCE-4A80-A017-5C3A8DB5AB31}">
      <dgm:prSet phldrT="[Text]" custT="1"/>
      <dgm:spPr>
        <a:solidFill>
          <a:srgbClr val="F58220"/>
        </a:solidFill>
        <a:ln>
          <a:noFill/>
        </a:ln>
      </dgm:spPr>
      <dgm:t>
        <a:bodyPr/>
        <a:lstStyle/>
        <a:p>
          <a:r>
            <a:rPr lang="en-US" sz="1600" dirty="0"/>
            <a:t>@</a:t>
          </a:r>
          <a:r>
            <a:rPr lang="en-US" sz="1600" dirty="0" err="1"/>
            <a:t>impacteval</a:t>
          </a:r>
          <a:endParaRPr lang="en-US" sz="1600" dirty="0"/>
        </a:p>
        <a:p>
          <a:r>
            <a:rPr lang="en-US" sz="1600" dirty="0"/>
            <a:t>@</a:t>
          </a:r>
          <a:r>
            <a:rPr lang="en-US" sz="1600" dirty="0" err="1"/>
            <a:t>WB_transport</a:t>
          </a:r>
          <a:endParaRPr lang="en-US" sz="1600" dirty="0"/>
        </a:p>
      </dgm:t>
    </dgm:pt>
    <dgm:pt modelId="{68BB7F83-9E09-4C98-B471-5FF840A8A65D}" type="parTrans" cxnId="{4CB9128E-DD2F-4CF2-8495-51AC7A5B3BD2}">
      <dgm:prSet/>
      <dgm:spPr/>
      <dgm:t>
        <a:bodyPr/>
        <a:lstStyle/>
        <a:p>
          <a:endParaRPr lang="en-US"/>
        </a:p>
      </dgm:t>
    </dgm:pt>
    <dgm:pt modelId="{922DF767-1EA7-4664-8051-979D78C97E96}" type="sibTrans" cxnId="{4CB9128E-DD2F-4CF2-8495-51AC7A5B3BD2}">
      <dgm:prSet/>
      <dgm:spPr/>
      <dgm:t>
        <a:bodyPr/>
        <a:lstStyle/>
        <a:p>
          <a:endParaRPr lang="en-US"/>
        </a:p>
      </dgm:t>
    </dgm:pt>
    <dgm:pt modelId="{9A4FFDC0-C38D-4F79-905F-21EBB17F34A4}">
      <dgm:prSet phldrT="[Text]" custT="1"/>
      <dgm:spPr>
        <a:solidFill>
          <a:srgbClr val="F58220"/>
        </a:solidFill>
        <a:ln>
          <a:noFill/>
        </a:ln>
      </dgm:spPr>
      <dgm:t>
        <a:bodyPr/>
        <a:lstStyle/>
        <a:p>
          <a:r>
            <a:rPr lang="en-US" sz="1600"/>
            <a:t>blogs.worldbank.org/impactevaluations</a:t>
          </a:r>
          <a:br>
            <a:rPr lang="en-US" sz="1600"/>
          </a:br>
          <a:r>
            <a:rPr lang="en-US" sz="1600"/>
            <a:t>blogs.worldbank.org/transport</a:t>
          </a:r>
        </a:p>
      </dgm:t>
    </dgm:pt>
    <dgm:pt modelId="{176848BA-2A47-4162-AA45-591287060273}" type="parTrans" cxnId="{337E7D53-ED6F-4640-ABA7-F4D32AD6B346}">
      <dgm:prSet/>
      <dgm:spPr/>
      <dgm:t>
        <a:bodyPr/>
        <a:lstStyle/>
        <a:p>
          <a:endParaRPr lang="en-US"/>
        </a:p>
      </dgm:t>
    </dgm:pt>
    <dgm:pt modelId="{5AAAFC41-7275-4285-95B9-B12AAB454C11}" type="sibTrans" cxnId="{337E7D53-ED6F-4640-ABA7-F4D32AD6B346}">
      <dgm:prSet/>
      <dgm:spPr/>
      <dgm:t>
        <a:bodyPr/>
        <a:lstStyle/>
        <a:p>
          <a:endParaRPr lang="en-US"/>
        </a:p>
      </dgm:t>
    </dgm:pt>
    <dgm:pt modelId="{56FE03A3-6E58-4882-B809-201B794D9957}">
      <dgm:prSet phldrT="[Text]" custT="1"/>
      <dgm:spPr>
        <a:solidFill>
          <a:srgbClr val="F58220"/>
        </a:solidFill>
        <a:ln>
          <a:noFill/>
        </a:ln>
      </dgm:spPr>
      <dgm:t>
        <a:bodyPr/>
        <a:lstStyle/>
        <a:p>
          <a:r>
            <a:rPr lang="en-US" sz="1600" dirty="0"/>
            <a:t>microdata.worldbank.org/</a:t>
          </a:r>
          <a:r>
            <a:rPr lang="en-US" sz="1600" dirty="0" err="1"/>
            <a:t>index.php</a:t>
          </a:r>
          <a:r>
            <a:rPr lang="en-US" sz="1600" dirty="0"/>
            <a:t>/catalog/</a:t>
          </a:r>
          <a:r>
            <a:rPr lang="en-US" sz="1600" dirty="0" err="1"/>
            <a:t>impact_evaluation</a:t>
          </a:r>
          <a:r>
            <a:rPr lang="en-US" sz="1600" dirty="0"/>
            <a:t> </a:t>
          </a:r>
        </a:p>
      </dgm:t>
    </dgm:pt>
    <dgm:pt modelId="{47AF96AD-0BD5-479B-B891-C76C101D827F}" type="parTrans" cxnId="{1B7F3AD8-3D03-49A3-BF0E-AEAC73F0FFCE}">
      <dgm:prSet/>
      <dgm:spPr/>
      <dgm:t>
        <a:bodyPr/>
        <a:lstStyle/>
        <a:p>
          <a:endParaRPr lang="en-US"/>
        </a:p>
      </dgm:t>
    </dgm:pt>
    <dgm:pt modelId="{2C04540F-8710-4B3D-ADF9-33F366215B1D}" type="sibTrans" cxnId="{1B7F3AD8-3D03-49A3-BF0E-AEAC73F0FFCE}">
      <dgm:prSet/>
      <dgm:spPr/>
      <dgm:t>
        <a:bodyPr/>
        <a:lstStyle/>
        <a:p>
          <a:endParaRPr lang="en-US"/>
        </a:p>
      </dgm:t>
    </dgm:pt>
    <dgm:pt modelId="{2295DAF0-0375-4583-9CB4-B259F0E70C4D}" type="pres">
      <dgm:prSet presAssocID="{BF2946D5-4559-424E-87FC-7F23F3664995}" presName="layout" presStyleCnt="0">
        <dgm:presLayoutVars>
          <dgm:chMax/>
          <dgm:chPref/>
          <dgm:dir/>
          <dgm:animOne val="branch"/>
          <dgm:animLvl val="lvl"/>
          <dgm:resizeHandles/>
        </dgm:presLayoutVars>
      </dgm:prSet>
      <dgm:spPr/>
    </dgm:pt>
    <dgm:pt modelId="{58807A82-E1C0-4251-8F23-F3A89165AD46}" type="pres">
      <dgm:prSet presAssocID="{9AA67F0B-D441-40EF-B54A-C41F59667106}" presName="root" presStyleCnt="0">
        <dgm:presLayoutVars>
          <dgm:chMax/>
          <dgm:chPref val="4"/>
        </dgm:presLayoutVars>
      </dgm:prSet>
      <dgm:spPr/>
    </dgm:pt>
    <dgm:pt modelId="{C50DD02F-8932-4BB5-8666-602826B69125}" type="pres">
      <dgm:prSet presAssocID="{9AA67F0B-D441-40EF-B54A-C41F59667106}" presName="rootComposite" presStyleCnt="0">
        <dgm:presLayoutVars/>
      </dgm:prSet>
      <dgm:spPr/>
    </dgm:pt>
    <dgm:pt modelId="{C5E1F974-372D-4CA8-A518-CFA625FD468A}" type="pres">
      <dgm:prSet presAssocID="{9AA67F0B-D441-40EF-B54A-C41F59667106}" presName="rootText" presStyleLbl="node0" presStyleIdx="0" presStyleCnt="1" custScaleX="166504" custLinFactNeighborX="33954" custLinFactNeighborY="1682">
        <dgm:presLayoutVars>
          <dgm:chMax/>
          <dgm:chPref val="4"/>
        </dgm:presLayoutVars>
      </dgm:prSet>
      <dgm:spPr/>
    </dgm:pt>
    <dgm:pt modelId="{1E0BDE90-225C-4BBE-A42B-1F1B8685A473}" type="pres">
      <dgm:prSet presAssocID="{9AA67F0B-D441-40EF-B54A-C41F59667106}" presName="childShape" presStyleCnt="0">
        <dgm:presLayoutVars>
          <dgm:chMax val="0"/>
          <dgm:chPref val="0"/>
        </dgm:presLayoutVars>
      </dgm:prSet>
      <dgm:spPr/>
    </dgm:pt>
    <dgm:pt modelId="{F2678C4D-0DFB-447D-AFB6-1F59108BBBEE}" type="pres">
      <dgm:prSet presAssocID="{B4178840-64C5-4CA1-891A-EE245F05E5AC}" presName="childComposite" presStyleCnt="0">
        <dgm:presLayoutVars>
          <dgm:chMax val="0"/>
          <dgm:chPref val="0"/>
        </dgm:presLayoutVars>
      </dgm:prSet>
      <dgm:spPr/>
    </dgm:pt>
    <dgm:pt modelId="{C666EC12-DE13-4607-AB11-1F0B66BDBC04}" type="pres">
      <dgm:prSet presAssocID="{B4178840-64C5-4CA1-891A-EE245F05E5AC}" presName="Image" presStyleLbl="node1" presStyleIdx="0" presStyleCnt="5" custLinFactX="-200000" custLinFactNeighborX="-222370"/>
      <dgm:spPr>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a:ln>
          <a:noFill/>
        </a:ln>
      </dgm:spPr>
    </dgm:pt>
    <dgm:pt modelId="{B64B7D9D-4A9F-4BD0-822E-F17C7713B03A}" type="pres">
      <dgm:prSet presAssocID="{B4178840-64C5-4CA1-891A-EE245F05E5AC}" presName="childText" presStyleLbl="lnNode1" presStyleIdx="0" presStyleCnt="5" custLinFactNeighborX="-34277">
        <dgm:presLayoutVars>
          <dgm:chMax val="0"/>
          <dgm:chPref val="0"/>
          <dgm:bulletEnabled val="1"/>
        </dgm:presLayoutVars>
      </dgm:prSet>
      <dgm:spPr/>
    </dgm:pt>
    <dgm:pt modelId="{94E9C0F6-8BF3-40E5-81AF-020E29480D52}" type="pres">
      <dgm:prSet presAssocID="{954E1333-7264-4586-90D2-EA5A73E55CD0}" presName="childComposite" presStyleCnt="0">
        <dgm:presLayoutVars>
          <dgm:chMax val="0"/>
          <dgm:chPref val="0"/>
        </dgm:presLayoutVars>
      </dgm:prSet>
      <dgm:spPr/>
    </dgm:pt>
    <dgm:pt modelId="{19090409-BEE5-45A8-8804-561C68026D1A}" type="pres">
      <dgm:prSet presAssocID="{954E1333-7264-4586-90D2-EA5A73E55CD0}" presName="Image" presStyleLbl="node1" presStyleIdx="1" presStyleCnt="5" custLinFactX="-200000" custLinFactNeighborX="-222370"/>
      <dgm:spPr>
        <a:blipFill rotWithShape="1">
          <a:blip xmlns:r="http://schemas.openxmlformats.org/officeDocument/2006/relationships" r:embed="rId5"/>
          <a:srcRect/>
          <a:stretch>
            <a:fillRect l="-37000" r="-37000"/>
          </a:stretch>
        </a:blipFill>
        <a:ln>
          <a:noFill/>
        </a:ln>
      </dgm:spPr>
    </dgm:pt>
    <dgm:pt modelId="{8680B331-7073-43F7-AAD3-9AEE19C7F0B4}" type="pres">
      <dgm:prSet presAssocID="{954E1333-7264-4586-90D2-EA5A73E55CD0}" presName="childText" presStyleLbl="lnNode1" presStyleIdx="1" presStyleCnt="5" custLinFactNeighborX="-34277">
        <dgm:presLayoutVars>
          <dgm:chMax val="0"/>
          <dgm:chPref val="0"/>
          <dgm:bulletEnabled val="1"/>
        </dgm:presLayoutVars>
      </dgm:prSet>
      <dgm:spPr/>
    </dgm:pt>
    <dgm:pt modelId="{650C461D-F4E9-4A42-BF44-90583F5B9A3F}" type="pres">
      <dgm:prSet presAssocID="{8C541C26-DCCE-4A80-A017-5C3A8DB5AB31}" presName="childComposite" presStyleCnt="0">
        <dgm:presLayoutVars>
          <dgm:chMax val="0"/>
          <dgm:chPref val="0"/>
        </dgm:presLayoutVars>
      </dgm:prSet>
      <dgm:spPr/>
    </dgm:pt>
    <dgm:pt modelId="{5F3A97DE-C757-4522-B650-1AACAA1D0BE4}" type="pres">
      <dgm:prSet presAssocID="{8C541C26-DCCE-4A80-A017-5C3A8DB5AB31}" presName="Image" presStyleLbl="node1" presStyleIdx="2" presStyleCnt="5" custLinFactX="-200000" custLinFactNeighborX="-222370"/>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a:noFill/>
        </a:ln>
      </dgm:spPr>
    </dgm:pt>
    <dgm:pt modelId="{8D10F47A-9F7E-4BAD-AB87-099827CFE6F6}" type="pres">
      <dgm:prSet presAssocID="{8C541C26-DCCE-4A80-A017-5C3A8DB5AB31}" presName="childText" presStyleLbl="lnNode1" presStyleIdx="2" presStyleCnt="5" custLinFactNeighborX="-34277">
        <dgm:presLayoutVars>
          <dgm:chMax val="0"/>
          <dgm:chPref val="0"/>
          <dgm:bulletEnabled val="1"/>
        </dgm:presLayoutVars>
      </dgm:prSet>
      <dgm:spPr/>
    </dgm:pt>
    <dgm:pt modelId="{AB7811C2-3616-4551-9637-6D79DA85A19D}" type="pres">
      <dgm:prSet presAssocID="{9A4FFDC0-C38D-4F79-905F-21EBB17F34A4}" presName="childComposite" presStyleCnt="0">
        <dgm:presLayoutVars>
          <dgm:chMax val="0"/>
          <dgm:chPref val="0"/>
        </dgm:presLayoutVars>
      </dgm:prSet>
      <dgm:spPr/>
    </dgm:pt>
    <dgm:pt modelId="{6DB230FC-161C-4012-A6C9-692B10987F02}" type="pres">
      <dgm:prSet presAssocID="{9A4FFDC0-C38D-4F79-905F-21EBB17F34A4}" presName="Image" presStyleLbl="node1" presStyleIdx="3" presStyleCnt="5" custLinFactX="-200000" custLinFactNeighborX="-222370"/>
      <dgm:spPr>
        <a:blipFill>
          <a:blip xmlns:r="http://schemas.openxmlformats.org/officeDocument/2006/relationships" r:embed="rId7">
            <a:extLst>
              <a:ext uri="{28A0092B-C50C-407E-A947-70E740481C1C}">
                <a14:useLocalDpi xmlns:a14="http://schemas.microsoft.com/office/drawing/2010/main" val="0"/>
              </a:ext>
            </a:extLst>
          </a:blip>
          <a:srcRect/>
          <a:stretch>
            <a:fillRect l="-1000" r="-1000"/>
          </a:stretch>
        </a:blipFill>
        <a:ln>
          <a:noFill/>
        </a:ln>
      </dgm:spPr>
    </dgm:pt>
    <dgm:pt modelId="{2875B451-743A-40D1-8196-56F5B0317F14}" type="pres">
      <dgm:prSet presAssocID="{9A4FFDC0-C38D-4F79-905F-21EBB17F34A4}" presName="childText" presStyleLbl="lnNode1" presStyleIdx="3" presStyleCnt="5" custLinFactNeighborX="-34277">
        <dgm:presLayoutVars>
          <dgm:chMax val="0"/>
          <dgm:chPref val="0"/>
          <dgm:bulletEnabled val="1"/>
        </dgm:presLayoutVars>
      </dgm:prSet>
      <dgm:spPr/>
    </dgm:pt>
    <dgm:pt modelId="{91AF7CDE-CD15-421C-A402-A5B02F5327D1}" type="pres">
      <dgm:prSet presAssocID="{56FE03A3-6E58-4882-B809-201B794D9957}" presName="childComposite" presStyleCnt="0">
        <dgm:presLayoutVars>
          <dgm:chMax val="0"/>
          <dgm:chPref val="0"/>
        </dgm:presLayoutVars>
      </dgm:prSet>
      <dgm:spPr/>
    </dgm:pt>
    <dgm:pt modelId="{60814F78-62AD-44E0-882D-E54E5012911D}" type="pres">
      <dgm:prSet presAssocID="{56FE03A3-6E58-4882-B809-201B794D9957}" presName="Image" presStyleLbl="node1" presStyleIdx="4" presStyleCnt="5" custLinFactX="-200000" custLinFactNeighborX="-222370"/>
      <dgm:spPr>
        <a:blipFill>
          <a:blip xmlns:r="http://schemas.openxmlformats.org/officeDocument/2006/relationships" r:embed="rId8">
            <a:extLst>
              <a:ext uri="{28A0092B-C50C-407E-A947-70E740481C1C}">
                <a14:useLocalDpi xmlns:a14="http://schemas.microsoft.com/office/drawing/2010/main" val="0"/>
              </a:ext>
            </a:extLst>
          </a:blip>
          <a:srcRect/>
          <a:stretch>
            <a:fillRect/>
          </a:stretch>
        </a:blipFill>
        <a:ln>
          <a:noFill/>
        </a:ln>
      </dgm:spPr>
    </dgm:pt>
    <dgm:pt modelId="{7FB33B08-A72D-4D4A-953A-07444F3F5824}" type="pres">
      <dgm:prSet presAssocID="{56FE03A3-6E58-4882-B809-201B794D9957}" presName="childText" presStyleLbl="lnNode1" presStyleIdx="4" presStyleCnt="5" custLinFactNeighborX="-34277">
        <dgm:presLayoutVars>
          <dgm:chMax val="0"/>
          <dgm:chPref val="0"/>
          <dgm:bulletEnabled val="1"/>
        </dgm:presLayoutVars>
      </dgm:prSet>
      <dgm:spPr/>
    </dgm:pt>
  </dgm:ptLst>
  <dgm:cxnLst>
    <dgm:cxn modelId="{0ECE6F12-9DD9-4ED6-8972-6BA62AF5F047}" type="presOf" srcId="{954E1333-7264-4586-90D2-EA5A73E55CD0}" destId="{8680B331-7073-43F7-AAD3-9AEE19C7F0B4}" srcOrd="0" destOrd="0" presId="urn:microsoft.com/office/officeart/2008/layout/PictureAccentList"/>
    <dgm:cxn modelId="{2BD78F3F-7AF2-455F-AC8C-A398BD8EC3F3}" type="presOf" srcId="{B4178840-64C5-4CA1-891A-EE245F05E5AC}" destId="{B64B7D9D-4A9F-4BD0-822E-F17C7713B03A}" srcOrd="0" destOrd="0" presId="urn:microsoft.com/office/officeart/2008/layout/PictureAccentList"/>
    <dgm:cxn modelId="{2B1A1750-2850-4BC5-9EDA-82259848C714}" type="presOf" srcId="{9AA67F0B-D441-40EF-B54A-C41F59667106}" destId="{C5E1F974-372D-4CA8-A518-CFA625FD468A}" srcOrd="0" destOrd="0" presId="urn:microsoft.com/office/officeart/2008/layout/PictureAccentList"/>
    <dgm:cxn modelId="{337E7D53-ED6F-4640-ABA7-F4D32AD6B346}" srcId="{9AA67F0B-D441-40EF-B54A-C41F59667106}" destId="{9A4FFDC0-C38D-4F79-905F-21EBB17F34A4}" srcOrd="3" destOrd="0" parTransId="{176848BA-2A47-4162-AA45-591287060273}" sibTransId="{5AAAFC41-7275-4285-95B9-B12AAB454C11}"/>
    <dgm:cxn modelId="{F76AE95F-CDEA-4EE0-A6B7-F8CCFABF6B71}" srcId="{9AA67F0B-D441-40EF-B54A-C41F59667106}" destId="{954E1333-7264-4586-90D2-EA5A73E55CD0}" srcOrd="1" destOrd="0" parTransId="{1D0C0CAB-B3C1-4B92-BEAA-23AAA4DC789B}" sibTransId="{15E024E0-A636-4533-82AC-8788D747E94B}"/>
    <dgm:cxn modelId="{569BE472-A60D-4D67-8A90-9878591D375F}" type="presOf" srcId="{8C541C26-DCCE-4A80-A017-5C3A8DB5AB31}" destId="{8D10F47A-9F7E-4BAD-AB87-099827CFE6F6}" srcOrd="0" destOrd="0" presId="urn:microsoft.com/office/officeart/2008/layout/PictureAccentList"/>
    <dgm:cxn modelId="{4CB9128E-DD2F-4CF2-8495-51AC7A5B3BD2}" srcId="{9AA67F0B-D441-40EF-B54A-C41F59667106}" destId="{8C541C26-DCCE-4A80-A017-5C3A8DB5AB31}" srcOrd="2" destOrd="0" parTransId="{68BB7F83-9E09-4C98-B471-5FF840A8A65D}" sibTransId="{922DF767-1EA7-4664-8051-979D78C97E96}"/>
    <dgm:cxn modelId="{F45AA5A6-593C-4AE2-A82B-6EE00E11FFC1}" type="presOf" srcId="{BF2946D5-4559-424E-87FC-7F23F3664995}" destId="{2295DAF0-0375-4583-9CB4-B259F0E70C4D}" srcOrd="0" destOrd="0" presId="urn:microsoft.com/office/officeart/2008/layout/PictureAccentList"/>
    <dgm:cxn modelId="{18CB2AB2-1E4C-4DBC-B579-13761B5AED51}" srcId="{9AA67F0B-D441-40EF-B54A-C41F59667106}" destId="{B4178840-64C5-4CA1-891A-EE245F05E5AC}" srcOrd="0" destOrd="0" parTransId="{8E7EA5FE-27E4-4D48-BF22-C6D609050E69}" sibTransId="{AB26D72D-26DA-440D-BF83-049CFCD84357}"/>
    <dgm:cxn modelId="{6F4FBDD2-EE5A-4BC9-AA57-DD0CD6ECB62C}" type="presOf" srcId="{9A4FFDC0-C38D-4F79-905F-21EBB17F34A4}" destId="{2875B451-743A-40D1-8196-56F5B0317F14}" srcOrd="0" destOrd="0" presId="urn:microsoft.com/office/officeart/2008/layout/PictureAccentList"/>
    <dgm:cxn modelId="{1B7F3AD8-3D03-49A3-BF0E-AEAC73F0FFCE}" srcId="{9AA67F0B-D441-40EF-B54A-C41F59667106}" destId="{56FE03A3-6E58-4882-B809-201B794D9957}" srcOrd="4" destOrd="0" parTransId="{47AF96AD-0BD5-479B-B891-C76C101D827F}" sibTransId="{2C04540F-8710-4B3D-ADF9-33F366215B1D}"/>
    <dgm:cxn modelId="{9F655BF2-0DDA-414C-A4FE-7AC8FD31B25B}" type="presOf" srcId="{56FE03A3-6E58-4882-B809-201B794D9957}" destId="{7FB33B08-A72D-4D4A-953A-07444F3F5824}" srcOrd="0" destOrd="0" presId="urn:microsoft.com/office/officeart/2008/layout/PictureAccentList"/>
    <dgm:cxn modelId="{7D0008F6-39BD-4EE9-8195-907E439E7B5F}" srcId="{BF2946D5-4559-424E-87FC-7F23F3664995}" destId="{9AA67F0B-D441-40EF-B54A-C41F59667106}" srcOrd="0" destOrd="0" parTransId="{4E9033A6-EC34-44E5-B827-4F3D72AD6BBF}" sibTransId="{534B241D-AAF3-4E93-BCF3-3693B6A1BA54}"/>
    <dgm:cxn modelId="{991A3C75-9D78-4370-80DB-4352EF54468C}" type="presParOf" srcId="{2295DAF0-0375-4583-9CB4-B259F0E70C4D}" destId="{58807A82-E1C0-4251-8F23-F3A89165AD46}" srcOrd="0" destOrd="0" presId="urn:microsoft.com/office/officeart/2008/layout/PictureAccentList"/>
    <dgm:cxn modelId="{E50C6FC9-F571-455B-B52B-2BCD29EC79AD}" type="presParOf" srcId="{58807A82-E1C0-4251-8F23-F3A89165AD46}" destId="{C50DD02F-8932-4BB5-8666-602826B69125}" srcOrd="0" destOrd="0" presId="urn:microsoft.com/office/officeart/2008/layout/PictureAccentList"/>
    <dgm:cxn modelId="{5D0CC506-91ED-4952-A99F-85CB82A316E2}" type="presParOf" srcId="{C50DD02F-8932-4BB5-8666-602826B69125}" destId="{C5E1F974-372D-4CA8-A518-CFA625FD468A}" srcOrd="0" destOrd="0" presId="urn:microsoft.com/office/officeart/2008/layout/PictureAccentList"/>
    <dgm:cxn modelId="{69869D58-87A7-451F-8856-37176571CC90}" type="presParOf" srcId="{58807A82-E1C0-4251-8F23-F3A89165AD46}" destId="{1E0BDE90-225C-4BBE-A42B-1F1B8685A473}" srcOrd="1" destOrd="0" presId="urn:microsoft.com/office/officeart/2008/layout/PictureAccentList"/>
    <dgm:cxn modelId="{D892A133-0631-4E53-B412-96C256BBD381}" type="presParOf" srcId="{1E0BDE90-225C-4BBE-A42B-1F1B8685A473}" destId="{F2678C4D-0DFB-447D-AFB6-1F59108BBBEE}" srcOrd="0" destOrd="0" presId="urn:microsoft.com/office/officeart/2008/layout/PictureAccentList"/>
    <dgm:cxn modelId="{C2179C58-5816-4086-9AD9-3E608B502164}" type="presParOf" srcId="{F2678C4D-0DFB-447D-AFB6-1F59108BBBEE}" destId="{C666EC12-DE13-4607-AB11-1F0B66BDBC04}" srcOrd="0" destOrd="0" presId="urn:microsoft.com/office/officeart/2008/layout/PictureAccentList"/>
    <dgm:cxn modelId="{4C1E45A8-A504-49D7-A092-123B0216540D}" type="presParOf" srcId="{F2678C4D-0DFB-447D-AFB6-1F59108BBBEE}" destId="{B64B7D9D-4A9F-4BD0-822E-F17C7713B03A}" srcOrd="1" destOrd="0" presId="urn:microsoft.com/office/officeart/2008/layout/PictureAccentList"/>
    <dgm:cxn modelId="{907132F4-BFFE-42C4-9FC7-ED43F46BBC5B}" type="presParOf" srcId="{1E0BDE90-225C-4BBE-A42B-1F1B8685A473}" destId="{94E9C0F6-8BF3-40E5-81AF-020E29480D52}" srcOrd="1" destOrd="0" presId="urn:microsoft.com/office/officeart/2008/layout/PictureAccentList"/>
    <dgm:cxn modelId="{DEA4DE36-BC49-45CE-A8A6-1FD986771388}" type="presParOf" srcId="{94E9C0F6-8BF3-40E5-81AF-020E29480D52}" destId="{19090409-BEE5-45A8-8804-561C68026D1A}" srcOrd="0" destOrd="0" presId="urn:microsoft.com/office/officeart/2008/layout/PictureAccentList"/>
    <dgm:cxn modelId="{9BECA0C8-FFA5-4736-8803-786D03E1A0FC}" type="presParOf" srcId="{94E9C0F6-8BF3-40E5-81AF-020E29480D52}" destId="{8680B331-7073-43F7-AAD3-9AEE19C7F0B4}" srcOrd="1" destOrd="0" presId="urn:microsoft.com/office/officeart/2008/layout/PictureAccentList"/>
    <dgm:cxn modelId="{2B941D2C-C61C-4CB5-ADE6-C2EDD8AC676D}" type="presParOf" srcId="{1E0BDE90-225C-4BBE-A42B-1F1B8685A473}" destId="{650C461D-F4E9-4A42-BF44-90583F5B9A3F}" srcOrd="2" destOrd="0" presId="urn:microsoft.com/office/officeart/2008/layout/PictureAccentList"/>
    <dgm:cxn modelId="{C6C65CE9-2991-4F15-9CFD-450C542ACE27}" type="presParOf" srcId="{650C461D-F4E9-4A42-BF44-90583F5B9A3F}" destId="{5F3A97DE-C757-4522-B650-1AACAA1D0BE4}" srcOrd="0" destOrd="0" presId="urn:microsoft.com/office/officeart/2008/layout/PictureAccentList"/>
    <dgm:cxn modelId="{0B720D97-3A79-48DF-AB9E-1280D612FE81}" type="presParOf" srcId="{650C461D-F4E9-4A42-BF44-90583F5B9A3F}" destId="{8D10F47A-9F7E-4BAD-AB87-099827CFE6F6}" srcOrd="1" destOrd="0" presId="urn:microsoft.com/office/officeart/2008/layout/PictureAccentList"/>
    <dgm:cxn modelId="{3CEA8B02-71F8-41CF-B675-95CFD13B3573}" type="presParOf" srcId="{1E0BDE90-225C-4BBE-A42B-1F1B8685A473}" destId="{AB7811C2-3616-4551-9637-6D79DA85A19D}" srcOrd="3" destOrd="0" presId="urn:microsoft.com/office/officeart/2008/layout/PictureAccentList"/>
    <dgm:cxn modelId="{192360D5-6420-4661-992D-5B7A7401BCA0}" type="presParOf" srcId="{AB7811C2-3616-4551-9637-6D79DA85A19D}" destId="{6DB230FC-161C-4012-A6C9-692B10987F02}" srcOrd="0" destOrd="0" presId="urn:microsoft.com/office/officeart/2008/layout/PictureAccentList"/>
    <dgm:cxn modelId="{EDE65F8A-FD65-434A-B433-F0DF43BDBF6F}" type="presParOf" srcId="{AB7811C2-3616-4551-9637-6D79DA85A19D}" destId="{2875B451-743A-40D1-8196-56F5B0317F14}" srcOrd="1" destOrd="0" presId="urn:microsoft.com/office/officeart/2008/layout/PictureAccentList"/>
    <dgm:cxn modelId="{6ABBF7C8-5DD6-4831-96F4-90FC63EDBDE9}" type="presParOf" srcId="{1E0BDE90-225C-4BBE-A42B-1F1B8685A473}" destId="{91AF7CDE-CD15-421C-A402-A5B02F5327D1}" srcOrd="4" destOrd="0" presId="urn:microsoft.com/office/officeart/2008/layout/PictureAccentList"/>
    <dgm:cxn modelId="{738DE131-9767-4690-9DDE-539FDE2AD7BE}" type="presParOf" srcId="{91AF7CDE-CD15-421C-A402-A5B02F5327D1}" destId="{60814F78-62AD-44E0-882D-E54E5012911D}" srcOrd="0" destOrd="0" presId="urn:microsoft.com/office/officeart/2008/layout/PictureAccentList"/>
    <dgm:cxn modelId="{70EFBEA1-6095-4E56-9254-01EFD3E8F7D4}" type="presParOf" srcId="{91AF7CDE-CD15-421C-A402-A5B02F5327D1}" destId="{7FB33B08-A72D-4D4A-953A-07444F3F5824}"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1F974-372D-4CA8-A518-CFA625FD468A}">
      <dsp:nvSpPr>
        <dsp:cNvPr id="0" name=""/>
        <dsp:cNvSpPr/>
      </dsp:nvSpPr>
      <dsp:spPr>
        <a:xfrm>
          <a:off x="2" y="6460"/>
          <a:ext cx="5895734" cy="382277"/>
        </a:xfrm>
        <a:prstGeom prst="roundRect">
          <a:avLst>
            <a:gd name="adj" fmla="val 10000"/>
          </a:avLst>
        </a:prstGeom>
        <a:solidFill>
          <a:srgbClr val="F5822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b="1" kern="1200"/>
            <a:t>Thank You</a:t>
          </a:r>
        </a:p>
      </dsp:txBody>
      <dsp:txXfrm>
        <a:off x="11199" y="17657"/>
        <a:ext cx="5873340" cy="359883"/>
      </dsp:txXfrm>
    </dsp:sp>
    <dsp:sp modelId="{C666EC12-DE13-4607-AB11-1F0B66BDBC04}">
      <dsp:nvSpPr>
        <dsp:cNvPr id="0" name=""/>
        <dsp:cNvSpPr/>
      </dsp:nvSpPr>
      <dsp:spPr>
        <a:xfrm>
          <a:off x="0" y="451119"/>
          <a:ext cx="382277" cy="382277"/>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4B7D9D-4A9F-4BD0-822E-F17C7713B03A}">
      <dsp:nvSpPr>
        <dsp:cNvPr id="0" name=""/>
        <dsp:cNvSpPr/>
      </dsp:nvSpPr>
      <dsp:spPr>
        <a:xfrm>
          <a:off x="507816" y="451119"/>
          <a:ext cx="3135682" cy="382277"/>
        </a:xfrm>
        <a:prstGeom prst="roundRect">
          <a:avLst>
            <a:gd name="adj" fmla="val 16670"/>
          </a:avLst>
        </a:prstGeom>
        <a:solidFill>
          <a:srgbClr val="F5822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http://dime.worldbank.org</a:t>
          </a:r>
        </a:p>
        <a:p>
          <a:pPr marL="0" lvl="0" indent="0" algn="ctr" defTabSz="711200">
            <a:lnSpc>
              <a:spcPct val="90000"/>
            </a:lnSpc>
            <a:spcBef>
              <a:spcPct val="0"/>
            </a:spcBef>
            <a:spcAft>
              <a:spcPct val="35000"/>
            </a:spcAft>
            <a:buNone/>
          </a:pPr>
          <a:r>
            <a:rPr lang="en-US" sz="1600" kern="1200"/>
            <a:t>http://transport.worldbank.org</a:t>
          </a:r>
        </a:p>
      </dsp:txBody>
      <dsp:txXfrm>
        <a:off x="526481" y="469784"/>
        <a:ext cx="3098352" cy="344947"/>
      </dsp:txXfrm>
    </dsp:sp>
    <dsp:sp modelId="{19090409-BEE5-45A8-8804-561C68026D1A}">
      <dsp:nvSpPr>
        <dsp:cNvPr id="0" name=""/>
        <dsp:cNvSpPr/>
      </dsp:nvSpPr>
      <dsp:spPr>
        <a:xfrm>
          <a:off x="0" y="879270"/>
          <a:ext cx="382277" cy="382277"/>
        </a:xfrm>
        <a:prstGeom prst="roundRect">
          <a:avLst>
            <a:gd name="adj" fmla="val 16670"/>
          </a:avLst>
        </a:prstGeom>
        <a:blipFill rotWithShape="1">
          <a:blip xmlns:r="http://schemas.openxmlformats.org/officeDocument/2006/relationships" r:embed="rId2"/>
          <a:srcRect/>
          <a:stretch>
            <a:fillRect l="-37000" r="-3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80B331-7073-43F7-AAD3-9AEE19C7F0B4}">
      <dsp:nvSpPr>
        <dsp:cNvPr id="0" name=""/>
        <dsp:cNvSpPr/>
      </dsp:nvSpPr>
      <dsp:spPr>
        <a:xfrm>
          <a:off x="507816" y="879270"/>
          <a:ext cx="3135682" cy="382277"/>
        </a:xfrm>
        <a:prstGeom prst="roundRect">
          <a:avLst>
            <a:gd name="adj" fmla="val 16670"/>
          </a:avLst>
        </a:prstGeom>
        <a:solidFill>
          <a:srgbClr val="F5822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Dimewiki.worldbank.org</a:t>
          </a:r>
        </a:p>
        <a:p>
          <a:pPr marL="0" lvl="0" indent="0" algn="ctr" defTabSz="711200">
            <a:lnSpc>
              <a:spcPct val="90000"/>
            </a:lnSpc>
            <a:spcBef>
              <a:spcPct val="0"/>
            </a:spcBef>
            <a:spcAft>
              <a:spcPct val="35000"/>
            </a:spcAft>
            <a:buNone/>
          </a:pPr>
          <a:r>
            <a:rPr lang="en-US" sz="1600" kern="1200" dirty="0">
              <a:hlinkClick xmlns:r="http://schemas.openxmlformats.org/officeDocument/2006/relationships" r:id="rId3"/>
            </a:rPr>
            <a:t>DIME Wiki</a:t>
          </a:r>
          <a:r>
            <a:rPr lang="en-US" sz="1600" kern="1200" dirty="0"/>
            <a:t> | </a:t>
          </a:r>
          <a:r>
            <a:rPr lang="en-US" sz="1600" kern="1200" dirty="0" err="1">
              <a:hlinkClick xmlns:r="http://schemas.openxmlformats.org/officeDocument/2006/relationships" r:id="rId4"/>
            </a:rPr>
            <a:t>ietoolkit</a:t>
          </a:r>
          <a:r>
            <a:rPr lang="en-US" sz="1600" kern="1200" dirty="0"/>
            <a:t> | </a:t>
          </a:r>
          <a:r>
            <a:rPr lang="en-US" sz="1600" kern="1200" dirty="0">
              <a:hlinkClick xmlns:r="http://schemas.openxmlformats.org/officeDocument/2006/relationships" r:id="rId5"/>
            </a:rPr>
            <a:t>Stata GitHub</a:t>
          </a:r>
          <a:endParaRPr lang="en-US" sz="1600" kern="1200" dirty="0"/>
        </a:p>
      </dsp:txBody>
      <dsp:txXfrm>
        <a:off x="526481" y="897935"/>
        <a:ext cx="3098352" cy="344947"/>
      </dsp:txXfrm>
    </dsp:sp>
    <dsp:sp modelId="{5F3A97DE-C757-4522-B650-1AACAA1D0BE4}">
      <dsp:nvSpPr>
        <dsp:cNvPr id="0" name=""/>
        <dsp:cNvSpPr/>
      </dsp:nvSpPr>
      <dsp:spPr>
        <a:xfrm>
          <a:off x="0" y="1307421"/>
          <a:ext cx="382277" cy="382277"/>
        </a:xfrm>
        <a:prstGeom prst="roundRect">
          <a:avLst>
            <a:gd name="adj" fmla="val 166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10F47A-9F7E-4BAD-AB87-099827CFE6F6}">
      <dsp:nvSpPr>
        <dsp:cNvPr id="0" name=""/>
        <dsp:cNvSpPr/>
      </dsp:nvSpPr>
      <dsp:spPr>
        <a:xfrm>
          <a:off x="507816" y="1307421"/>
          <a:ext cx="3135682" cy="382277"/>
        </a:xfrm>
        <a:prstGeom prst="roundRect">
          <a:avLst>
            <a:gd name="adj" fmla="val 16670"/>
          </a:avLst>
        </a:prstGeom>
        <a:solidFill>
          <a:srgbClr val="F5822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a:t>
          </a:r>
          <a:r>
            <a:rPr lang="en-US" sz="1600" kern="1200" dirty="0" err="1"/>
            <a:t>impacteval</a:t>
          </a:r>
          <a:endParaRPr lang="en-US" sz="1600" kern="1200" dirty="0"/>
        </a:p>
        <a:p>
          <a:pPr marL="0" lvl="0" indent="0" algn="ctr" defTabSz="711200">
            <a:lnSpc>
              <a:spcPct val="90000"/>
            </a:lnSpc>
            <a:spcBef>
              <a:spcPct val="0"/>
            </a:spcBef>
            <a:spcAft>
              <a:spcPct val="35000"/>
            </a:spcAft>
            <a:buNone/>
          </a:pPr>
          <a:r>
            <a:rPr lang="en-US" sz="1600" kern="1200" dirty="0"/>
            <a:t>@</a:t>
          </a:r>
          <a:r>
            <a:rPr lang="en-US" sz="1600" kern="1200" dirty="0" err="1"/>
            <a:t>WB_transport</a:t>
          </a:r>
          <a:endParaRPr lang="en-US" sz="1600" kern="1200" dirty="0"/>
        </a:p>
      </dsp:txBody>
      <dsp:txXfrm>
        <a:off x="526481" y="1326086"/>
        <a:ext cx="3098352" cy="344947"/>
      </dsp:txXfrm>
    </dsp:sp>
    <dsp:sp modelId="{6DB230FC-161C-4012-A6C9-692B10987F02}">
      <dsp:nvSpPr>
        <dsp:cNvPr id="0" name=""/>
        <dsp:cNvSpPr/>
      </dsp:nvSpPr>
      <dsp:spPr>
        <a:xfrm>
          <a:off x="0" y="1735572"/>
          <a:ext cx="382277" cy="382277"/>
        </a:xfrm>
        <a:prstGeom prst="roundRect">
          <a:avLst>
            <a:gd name="adj" fmla="val 1667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1000" r="-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75B451-743A-40D1-8196-56F5B0317F14}">
      <dsp:nvSpPr>
        <dsp:cNvPr id="0" name=""/>
        <dsp:cNvSpPr/>
      </dsp:nvSpPr>
      <dsp:spPr>
        <a:xfrm>
          <a:off x="507816" y="1735572"/>
          <a:ext cx="3135682" cy="382277"/>
        </a:xfrm>
        <a:prstGeom prst="roundRect">
          <a:avLst>
            <a:gd name="adj" fmla="val 16670"/>
          </a:avLst>
        </a:prstGeom>
        <a:solidFill>
          <a:srgbClr val="F5822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blogs.worldbank.org/impactevaluations</a:t>
          </a:r>
          <a:br>
            <a:rPr lang="en-US" sz="1600" kern="1200"/>
          </a:br>
          <a:r>
            <a:rPr lang="en-US" sz="1600" kern="1200"/>
            <a:t>blogs.worldbank.org/transport</a:t>
          </a:r>
        </a:p>
      </dsp:txBody>
      <dsp:txXfrm>
        <a:off x="526481" y="1754237"/>
        <a:ext cx="3098352" cy="344947"/>
      </dsp:txXfrm>
    </dsp:sp>
    <dsp:sp modelId="{60814F78-62AD-44E0-882D-E54E5012911D}">
      <dsp:nvSpPr>
        <dsp:cNvPr id="0" name=""/>
        <dsp:cNvSpPr/>
      </dsp:nvSpPr>
      <dsp:spPr>
        <a:xfrm>
          <a:off x="0" y="2163724"/>
          <a:ext cx="382277" cy="382277"/>
        </a:xfrm>
        <a:prstGeom prst="roundRect">
          <a:avLst>
            <a:gd name="adj" fmla="val 16670"/>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B33B08-A72D-4D4A-953A-07444F3F5824}">
      <dsp:nvSpPr>
        <dsp:cNvPr id="0" name=""/>
        <dsp:cNvSpPr/>
      </dsp:nvSpPr>
      <dsp:spPr>
        <a:xfrm>
          <a:off x="507816" y="2163724"/>
          <a:ext cx="3135682" cy="382277"/>
        </a:xfrm>
        <a:prstGeom prst="roundRect">
          <a:avLst>
            <a:gd name="adj" fmla="val 16670"/>
          </a:avLst>
        </a:prstGeom>
        <a:solidFill>
          <a:srgbClr val="F5822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microdata.worldbank.org/</a:t>
          </a:r>
          <a:r>
            <a:rPr lang="en-US" sz="1600" kern="1200" dirty="0" err="1"/>
            <a:t>index.php</a:t>
          </a:r>
          <a:r>
            <a:rPr lang="en-US" sz="1600" kern="1200" dirty="0"/>
            <a:t>/catalog/</a:t>
          </a:r>
          <a:r>
            <a:rPr lang="en-US" sz="1600" kern="1200" dirty="0" err="1"/>
            <a:t>impact_evaluation</a:t>
          </a:r>
          <a:r>
            <a:rPr lang="en-US" sz="1600" kern="1200" dirty="0"/>
            <a:t> </a:t>
          </a:r>
        </a:p>
      </dsp:txBody>
      <dsp:txXfrm>
        <a:off x="526481" y="2182389"/>
        <a:ext cx="3098352" cy="344947"/>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fld id="{3F1ECB8D-0FDE-4DEE-B95A-631937411E76}" type="datetimeFigureOut">
              <a:rPr lang="en-US" smtClean="0"/>
              <a:t>1/30/19</a:t>
            </a:fld>
            <a:endParaRPr lang="en-US" dirty="0"/>
          </a:p>
        </p:txBody>
      </p:sp>
      <p:sp>
        <p:nvSpPr>
          <p:cNvPr id="4" name="Footer Placeholder 3"/>
          <p:cNvSpPr>
            <a:spLocks noGrp="1"/>
          </p:cNvSpPr>
          <p:nvPr>
            <p:ph type="ftr" sz="quarter" idx="2"/>
          </p:nvPr>
        </p:nvSpPr>
        <p:spPr>
          <a:xfrm>
            <a:off x="0" y="9377317"/>
            <a:ext cx="2889938" cy="49534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777607" y="9377317"/>
            <a:ext cx="2889938" cy="495347"/>
          </a:xfrm>
          <a:prstGeom prst="rect">
            <a:avLst/>
          </a:prstGeom>
        </p:spPr>
        <p:txBody>
          <a:bodyPr vert="horz" lIns="91440" tIns="45720" rIns="91440" bIns="45720" rtlCol="0" anchor="b"/>
          <a:lstStyle>
            <a:lvl1pPr algn="r">
              <a:defRPr sz="1200"/>
            </a:lvl1pPr>
          </a:lstStyle>
          <a:p>
            <a:fld id="{534AE13A-9E45-432F-BEDF-FD48AA4F7F9B}" type="slidenum">
              <a:rPr lang="en-US" smtClean="0"/>
              <a:t>‹#›</a:t>
            </a:fld>
            <a:endParaRPr lang="en-US" dirty="0"/>
          </a:p>
        </p:txBody>
      </p:sp>
    </p:spTree>
    <p:extLst>
      <p:ext uri="{BB962C8B-B14F-4D97-AF65-F5344CB8AC3E}">
        <p14:creationId xmlns:p14="http://schemas.microsoft.com/office/powerpoint/2010/main" val="653488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04C73A16-D238-4706-92EC-76A0EBE08B32}" type="datetimeFigureOut">
              <a:rPr lang="en-US" smtClean="0"/>
              <a:t>1/30/19</a:t>
            </a:fld>
            <a:endParaRPr lang="en-US" dirty="0"/>
          </a:p>
        </p:txBody>
      </p:sp>
      <p:sp>
        <p:nvSpPr>
          <p:cNvPr id="4" name="Slide Image Placeholder 3"/>
          <p:cNvSpPr>
            <a:spLocks noGrp="1" noRot="1" noChangeAspect="1"/>
          </p:cNvSpPr>
          <p:nvPr>
            <p:ph type="sldImg" idx="2"/>
          </p:nvPr>
        </p:nvSpPr>
        <p:spPr>
          <a:xfrm>
            <a:off x="1114425" y="1233488"/>
            <a:ext cx="4440238" cy="33321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251F4A9F-6172-495A-B6E5-2F43E90854BB}" type="slidenum">
              <a:rPr lang="en-US" smtClean="0"/>
              <a:t>‹#›</a:t>
            </a:fld>
            <a:endParaRPr lang="en-US" dirty="0"/>
          </a:p>
        </p:txBody>
      </p:sp>
    </p:spTree>
    <p:extLst>
      <p:ext uri="{BB962C8B-B14F-4D97-AF65-F5344CB8AC3E}">
        <p14:creationId xmlns:p14="http://schemas.microsoft.com/office/powerpoint/2010/main" val="2200126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251F4A9F-6172-495A-B6E5-2F43E90854BB}"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979513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251F4A9F-6172-495A-B6E5-2F43E90854BB}"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860845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251F4A9F-6172-495A-B6E5-2F43E90854BB}"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327623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251F4A9F-6172-495A-B6E5-2F43E90854BB}"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866171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A7EE8D-3D76-4AFF-9D94-73F934B4F0F8}" type="datetimeFigureOut">
              <a:rPr lang="en-US" smtClean="0"/>
              <a:t>1/30/19</a:t>
            </a:fld>
            <a:endParaRPr lang="en-US" dirty="0"/>
          </a:p>
        </p:txBody>
      </p:sp>
      <p:sp>
        <p:nvSpPr>
          <p:cNvPr id="6" name="Slide Number Placeholder 5"/>
          <p:cNvSpPr>
            <a:spLocks noGrp="1"/>
          </p:cNvSpPr>
          <p:nvPr>
            <p:ph type="sldNum" sz="quarter" idx="12"/>
          </p:nvPr>
        </p:nvSpPr>
        <p:spPr/>
        <p:txBody>
          <a:bodyPr/>
          <a:lstStyle/>
          <a:p>
            <a:fld id="{8A87D645-FE6C-4B12-961A-F29DEDBC12DC}" type="slidenum">
              <a:rPr lang="en-US" smtClean="0"/>
              <a:t>‹#›</a:t>
            </a:fld>
            <a:endParaRPr lang="en-US" dirty="0"/>
          </a:p>
        </p:txBody>
      </p:sp>
    </p:spTree>
    <p:extLst>
      <p:ext uri="{BB962C8B-B14F-4D97-AF65-F5344CB8AC3E}">
        <p14:creationId xmlns:p14="http://schemas.microsoft.com/office/powerpoint/2010/main" val="3148421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287904"/>
            <a:ext cx="3714751" cy="409943"/>
          </a:xfrm>
          <a:prstGeom prst="rect">
            <a:avLst/>
          </a:prstGeom>
        </p:spPr>
        <p:txBody>
          <a:bodyPr/>
          <a:lstStyle/>
          <a:p>
            <a:fld id="{C764DE79-268F-4C1A-8933-263129D2AF90}" type="datetimeFigureOut">
              <a:rPr lang="en-US" dirty="0"/>
              <a:t>1/30/19</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11305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6287904"/>
            <a:ext cx="3714751" cy="409943"/>
          </a:xfrm>
          <a:prstGeom prst="rect">
            <a:avLst/>
          </a:prstGeom>
        </p:spPr>
        <p:txBody>
          <a:bodyPr/>
          <a:lstStyle/>
          <a:p>
            <a:fld id="{C764DE79-268F-4C1A-8933-263129D2AF90}" type="datetimeFigureOut">
              <a:rPr lang="en-US" dirty="0"/>
              <a:t>1/30/19</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27159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6287904"/>
            <a:ext cx="3714751" cy="409943"/>
          </a:xfrm>
          <a:prstGeom prst="rect">
            <a:avLst/>
          </a:prstGeom>
        </p:spPr>
        <p:txBody>
          <a:bodyPr/>
          <a:lstStyle/>
          <a:p>
            <a:fld id="{C764DE79-268F-4C1A-8933-263129D2AF90}" type="datetimeFigureOut">
              <a:rPr lang="en-US" dirty="0"/>
              <a:t>1/30/19</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05269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287904"/>
            <a:ext cx="3714751" cy="409943"/>
          </a:xfrm>
          <a:prstGeom prst="rect">
            <a:avLst/>
          </a:prstGeom>
        </p:spPr>
        <p:txBody>
          <a:bodyPr/>
          <a:lstStyle/>
          <a:p>
            <a:fld id="{C764DE79-268F-4C1A-8933-263129D2AF90}" type="datetimeFigureOut">
              <a:rPr lang="en-US" dirty="0"/>
              <a:t>1/30/19</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38764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287904"/>
            <a:ext cx="3714751" cy="409943"/>
          </a:xfrm>
          <a:prstGeom prst="rect">
            <a:avLst/>
          </a:prstGeom>
        </p:spPr>
        <p:txBody>
          <a:bodyPr/>
          <a:lstStyle/>
          <a:p>
            <a:fld id="{C764DE79-268F-4C1A-8933-263129D2AF90}" type="datetimeFigureOut">
              <a:rPr lang="en-US" dirty="0"/>
              <a:t>1/30/19</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24094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A7EE8D-3D76-4AFF-9D94-73F934B4F0F8}" type="datetimeFigureOut">
              <a:rPr lang="en-US" smtClean="0"/>
              <a:t>1/30/19</a:t>
            </a:fld>
            <a:endParaRPr lang="en-US" dirty="0"/>
          </a:p>
        </p:txBody>
      </p:sp>
      <p:sp>
        <p:nvSpPr>
          <p:cNvPr id="4" name="Slide Number Placeholder 3"/>
          <p:cNvSpPr>
            <a:spLocks noGrp="1"/>
          </p:cNvSpPr>
          <p:nvPr>
            <p:ph type="sldNum" sz="quarter" idx="12"/>
          </p:nvPr>
        </p:nvSpPr>
        <p:spPr/>
        <p:txBody>
          <a:bodyPr/>
          <a:lstStyle/>
          <a:p>
            <a:fld id="{8A87D645-FE6C-4B12-961A-F29DEDBC12DC}" type="slidenum">
              <a:rPr lang="en-US" smtClean="0"/>
              <a:t>‹#›</a:t>
            </a:fld>
            <a:endParaRPr lang="en-US" dirty="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51749" t="36296" r="11646" b="38025"/>
          <a:stretch/>
        </p:blipFill>
        <p:spPr>
          <a:xfrm>
            <a:off x="4220633" y="6284471"/>
            <a:ext cx="702734" cy="465505"/>
          </a:xfrm>
          <a:prstGeom prst="rect">
            <a:avLst/>
          </a:prstGeom>
        </p:spPr>
      </p:pic>
    </p:spTree>
    <p:extLst>
      <p:ext uri="{BB962C8B-B14F-4D97-AF65-F5344CB8AC3E}">
        <p14:creationId xmlns:p14="http://schemas.microsoft.com/office/powerpoint/2010/main" val="1833715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aramond" panose="020204040303010108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200">
                <a:latin typeface="Garamond" panose="02020404030301010803" pitchFamily="18" charset="0"/>
              </a:defRPr>
            </a:lvl1pPr>
            <a:lvl2pPr>
              <a:defRPr sz="2000">
                <a:latin typeface="Garamond" panose="02020404030301010803" pitchFamily="18" charset="0"/>
              </a:defRPr>
            </a:lvl2pPr>
            <a:lvl3pPr>
              <a:defRPr sz="1800">
                <a:latin typeface="Garamond" panose="02020404030301010803" pitchFamily="18" charset="0"/>
              </a:defRPr>
            </a:lvl3pPr>
            <a:lvl4pPr>
              <a:defRPr sz="1700">
                <a:latin typeface="Garamond" panose="02020404030301010803" pitchFamily="18" charset="0"/>
              </a:defRPr>
            </a:lvl4pPr>
            <a:lvl5pPr>
              <a:defRPr>
                <a:latin typeface="Garamond" panose="02020404030301010803"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CF6FE97-0E3D-4F57-B1BB-C59B9BB56ACB}" type="datetimeFigureOut">
              <a:rPr lang="en-US" smtClean="0">
                <a:solidFill>
                  <a:prstClr val="black">
                    <a:tint val="75000"/>
                  </a:prstClr>
                </a:solidFill>
                <a:latin typeface="Calibri"/>
              </a:rPr>
              <a:pPr/>
              <a:t>1/30/19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CE7E26-160C-45A9-B414-0AB54948902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57927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CBA5F6F-F7AA-4F93-A14F-76206A2DFE9D}"/>
              </a:ext>
            </a:extLst>
          </p:cNvPr>
          <p:cNvSpPr txBox="1"/>
          <p:nvPr userDrawn="1"/>
        </p:nvSpPr>
        <p:spPr>
          <a:xfrm>
            <a:off x="78952" y="5524107"/>
            <a:ext cx="8986097" cy="300082"/>
          </a:xfrm>
          <a:prstGeom prst="rect">
            <a:avLst/>
          </a:prstGeom>
          <a:solidFill>
            <a:schemeClr val="bg1"/>
          </a:solidFill>
        </p:spPr>
        <p:txBody>
          <a:bodyPr wrap="square" rtlCol="0">
            <a:spAutoFit/>
          </a:bodyPr>
          <a:lstStyle/>
          <a:p>
            <a:endParaRPr lang="en-US" sz="1350" dirty="0"/>
          </a:p>
        </p:txBody>
      </p:sp>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28650" y="6287904"/>
            <a:ext cx="3714751" cy="409943"/>
          </a:xfrm>
          <a:prstGeom prst="rect">
            <a:avLst/>
          </a:prstGeom>
        </p:spPr>
        <p:txBody>
          <a:bodyPr/>
          <a:lstStyle/>
          <a:p>
            <a:fld id="{8A10D968-F825-451D-8BE1-EB623137E9FB}" type="datetimeFigureOut">
              <a:rPr lang="en-US" smtClean="0"/>
              <a:pPr/>
              <a:t>1/30/19</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1DB7040-30F1-4A53-A6EC-27F339D66D32}" type="slidenum">
              <a:rPr lang="en-US" smtClean="0"/>
              <a:pPr/>
              <a:t>‹#›</a:t>
            </a:fld>
            <a:endParaRPr lang="en-US" dirty="0"/>
          </a:p>
        </p:txBody>
      </p:sp>
      <p:pic>
        <p:nvPicPr>
          <p:cNvPr id="8" name="Picture 7">
            <a:extLst>
              <a:ext uri="{FF2B5EF4-FFF2-40B4-BE49-F238E27FC236}">
                <a16:creationId xmlns:a16="http://schemas.microsoft.com/office/drawing/2014/main" id="{A1A387C2-726E-40F3-B2E7-02EA69ABC925}"/>
              </a:ext>
            </a:extLst>
          </p:cNvPr>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2756055" y="-687592"/>
            <a:ext cx="3643313" cy="2943225"/>
          </a:xfrm>
          <a:prstGeom prst="rect">
            <a:avLst/>
          </a:prstGeom>
        </p:spPr>
      </p:pic>
      <p:pic>
        <p:nvPicPr>
          <p:cNvPr id="11" name="Picture 10" descr="Image result for islamic development bank logo">
            <a:extLst>
              <a:ext uri="{FF2B5EF4-FFF2-40B4-BE49-F238E27FC236}">
                <a16:creationId xmlns:a16="http://schemas.microsoft.com/office/drawing/2014/main" id="{18D04702-31CD-451C-8485-70FD90D734C6}"/>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924945" y="5934486"/>
            <a:ext cx="1652766" cy="843728"/>
          </a:xfrm>
          <a:prstGeom prst="rect">
            <a:avLst/>
          </a:prstGeom>
          <a:noFill/>
          <a:ln>
            <a:noFill/>
          </a:ln>
        </p:spPr>
      </p:pic>
      <p:pic>
        <p:nvPicPr>
          <p:cNvPr id="12" name="Picture 11" descr="C:\Users\WB513978\AppData\Local\Microsoft\Windows\INetCache\Content.Word\ie_CFI_Logo_Orange_Blue.png">
            <a:extLst>
              <a:ext uri="{FF2B5EF4-FFF2-40B4-BE49-F238E27FC236}">
                <a16:creationId xmlns:a16="http://schemas.microsoft.com/office/drawing/2014/main" id="{3F80F385-FCB6-48B4-A1DD-EBCCAEDC1664}"/>
              </a:ext>
            </a:extLst>
          </p:cNvPr>
          <p:cNvPicPr/>
          <p:nvPr userDrawn="1"/>
        </p:nvPicPr>
        <p:blipFill rotWithShape="1">
          <a:blip r:embed="rId4" cstate="print">
            <a:extLst>
              <a:ext uri="{28A0092B-C50C-407E-A947-70E740481C1C}">
                <a14:useLocalDpi xmlns:a14="http://schemas.microsoft.com/office/drawing/2010/main" val="0"/>
              </a:ext>
            </a:extLst>
          </a:blip>
          <a:srcRect b="35463"/>
          <a:stretch/>
        </p:blipFill>
        <p:spPr bwMode="auto">
          <a:xfrm>
            <a:off x="78952" y="5928853"/>
            <a:ext cx="1712978" cy="833711"/>
          </a:xfrm>
          <a:prstGeom prst="rect">
            <a:avLst/>
          </a:prstGeom>
          <a:solidFill>
            <a:schemeClr val="bg1"/>
          </a:solidFill>
          <a:ln>
            <a:noFill/>
          </a:ln>
          <a:extLst>
            <a:ext uri="{53640926-AAD7-44D8-BBD7-CCE9431645EC}">
              <a14:shadowObscured xmlns:a14="http://schemas.microsoft.com/office/drawing/2010/main"/>
            </a:ext>
          </a:extLst>
        </p:spPr>
      </p:pic>
      <p:pic>
        <p:nvPicPr>
          <p:cNvPr id="13" name="Picture 12" descr="Macintosh HD:Users:Chatterji:Desktop:i2i color logo outlines.png">
            <a:extLst>
              <a:ext uri="{FF2B5EF4-FFF2-40B4-BE49-F238E27FC236}">
                <a16:creationId xmlns:a16="http://schemas.microsoft.com/office/drawing/2014/main" id="{908CC191-91AB-4A63-AEEC-5C29170190B8}"/>
              </a:ext>
            </a:extLst>
          </p:cNvPr>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21875" y="5928172"/>
            <a:ext cx="1198569" cy="833711"/>
          </a:xfrm>
          <a:prstGeom prst="rect">
            <a:avLst/>
          </a:prstGeom>
          <a:solidFill>
            <a:schemeClr val="bg1"/>
          </a:solidFill>
          <a:ln>
            <a:noFill/>
          </a:ln>
        </p:spPr>
      </p:pic>
      <p:pic>
        <p:nvPicPr>
          <p:cNvPr id="14" name="Picture 13" descr="C:\Users\WB513978\AppData\Local\Microsoft\Windows\INetCache\Content.Word\DFID.JPG">
            <a:extLst>
              <a:ext uri="{FF2B5EF4-FFF2-40B4-BE49-F238E27FC236}">
                <a16:creationId xmlns:a16="http://schemas.microsoft.com/office/drawing/2014/main" id="{BA9E1CC4-8C66-4959-AAE4-7F21ED1D70B0}"/>
              </a:ext>
            </a:extLst>
          </p:cNvPr>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253460" y="5962323"/>
            <a:ext cx="777716" cy="765411"/>
          </a:xfrm>
          <a:prstGeom prst="rect">
            <a:avLst/>
          </a:prstGeom>
          <a:noFill/>
          <a:ln>
            <a:noFill/>
          </a:ln>
        </p:spPr>
      </p:pic>
      <p:sp>
        <p:nvSpPr>
          <p:cNvPr id="15" name="TextBox 14">
            <a:extLst>
              <a:ext uri="{FF2B5EF4-FFF2-40B4-BE49-F238E27FC236}">
                <a16:creationId xmlns:a16="http://schemas.microsoft.com/office/drawing/2014/main" id="{15B0AB02-38A7-4C10-88F2-4FB17639DC69}"/>
              </a:ext>
            </a:extLst>
          </p:cNvPr>
          <p:cNvSpPr txBox="1"/>
          <p:nvPr userDrawn="1"/>
        </p:nvSpPr>
        <p:spPr>
          <a:xfrm>
            <a:off x="78952" y="412955"/>
            <a:ext cx="1546385" cy="369332"/>
          </a:xfrm>
          <a:prstGeom prst="rect">
            <a:avLst/>
          </a:prstGeom>
          <a:noFill/>
        </p:spPr>
        <p:txBody>
          <a:bodyPr wrap="none" rtlCol="0">
            <a:spAutoFit/>
          </a:bodyPr>
          <a:lstStyle/>
          <a:p>
            <a:r>
              <a:rPr lang="en-US" sz="1800" dirty="0">
                <a:solidFill>
                  <a:schemeClr val="accent2">
                    <a:lumMod val="75000"/>
                  </a:schemeClr>
                </a:solidFill>
              </a:rPr>
              <a:t>Dakar, Senegal</a:t>
            </a:r>
          </a:p>
        </p:txBody>
      </p:sp>
      <p:sp>
        <p:nvSpPr>
          <p:cNvPr id="16" name="TextBox 15">
            <a:extLst>
              <a:ext uri="{FF2B5EF4-FFF2-40B4-BE49-F238E27FC236}">
                <a16:creationId xmlns:a16="http://schemas.microsoft.com/office/drawing/2014/main" id="{AFF1E8FD-AA75-493F-9A2E-E41D54AF4E3F}"/>
              </a:ext>
            </a:extLst>
          </p:cNvPr>
          <p:cNvSpPr txBox="1"/>
          <p:nvPr userDrawn="1"/>
        </p:nvSpPr>
        <p:spPr>
          <a:xfrm>
            <a:off x="7037907" y="452284"/>
            <a:ext cx="2078967" cy="369332"/>
          </a:xfrm>
          <a:prstGeom prst="rect">
            <a:avLst/>
          </a:prstGeom>
          <a:noFill/>
        </p:spPr>
        <p:txBody>
          <a:bodyPr wrap="none" rtlCol="0">
            <a:spAutoFit/>
          </a:bodyPr>
          <a:lstStyle/>
          <a:p>
            <a:r>
              <a:rPr lang="en-US" sz="1800" dirty="0">
                <a:solidFill>
                  <a:schemeClr val="accent1">
                    <a:lumMod val="75000"/>
                  </a:schemeClr>
                </a:solidFill>
              </a:rPr>
              <a:t>January 29-31, 2019</a:t>
            </a:r>
          </a:p>
        </p:txBody>
      </p:sp>
      <p:sp>
        <p:nvSpPr>
          <p:cNvPr id="9" name="TextBox 8">
            <a:extLst>
              <a:ext uri="{FF2B5EF4-FFF2-40B4-BE49-F238E27FC236}">
                <a16:creationId xmlns:a16="http://schemas.microsoft.com/office/drawing/2014/main" id="{13AA6715-FF04-4767-83E5-4A49F485F0CB}"/>
              </a:ext>
            </a:extLst>
          </p:cNvPr>
          <p:cNvSpPr txBox="1"/>
          <p:nvPr userDrawn="1"/>
        </p:nvSpPr>
        <p:spPr>
          <a:xfrm>
            <a:off x="2972902" y="-388303"/>
            <a:ext cx="3209618" cy="1569660"/>
          </a:xfrm>
          <a:prstGeom prst="rect">
            <a:avLst/>
          </a:prstGeom>
          <a:solidFill>
            <a:schemeClr val="bg1"/>
          </a:solidFill>
        </p:spPr>
        <p:txBody>
          <a:bodyPr wrap="square" rtlCol="0">
            <a:spAutoFit/>
          </a:bodyPr>
          <a:lstStyle/>
          <a:p>
            <a:pPr algn="ctr"/>
            <a:endParaRPr lang="en-US" sz="2400" b="1" kern="1200" dirty="0">
              <a:solidFill>
                <a:schemeClr val="accent1">
                  <a:lumMod val="75000"/>
                </a:schemeClr>
              </a:solidFill>
              <a:effectLst/>
              <a:latin typeface="+mn-lt"/>
              <a:ea typeface="+mn-ea"/>
              <a:cs typeface="+mn-cs"/>
            </a:endParaRPr>
          </a:p>
          <a:p>
            <a:pPr algn="ctr"/>
            <a:r>
              <a:rPr lang="en-US" sz="2400" b="1" kern="1200" dirty="0" err="1">
                <a:solidFill>
                  <a:schemeClr val="accent1">
                    <a:lumMod val="75000"/>
                  </a:schemeClr>
                </a:solidFill>
                <a:effectLst/>
                <a:latin typeface="+mn-lt"/>
                <a:ea typeface="+mn-ea"/>
                <a:cs typeface="+mn-cs"/>
              </a:rPr>
              <a:t>IsDB</a:t>
            </a:r>
            <a:r>
              <a:rPr lang="en-US" sz="2400" b="1" kern="1200" dirty="0">
                <a:solidFill>
                  <a:schemeClr val="accent1">
                    <a:lumMod val="75000"/>
                  </a:schemeClr>
                </a:solidFill>
                <a:effectLst/>
                <a:latin typeface="+mn-lt"/>
                <a:ea typeface="+mn-ea"/>
                <a:cs typeface="+mn-cs"/>
              </a:rPr>
              <a:t>-World Bank DIME Impact Evaluation Event </a:t>
            </a:r>
            <a:endParaRPr lang="en-US" sz="1350" dirty="0"/>
          </a:p>
        </p:txBody>
      </p:sp>
      <p:sp>
        <p:nvSpPr>
          <p:cNvPr id="10" name="TextBox 9">
            <a:extLst>
              <a:ext uri="{FF2B5EF4-FFF2-40B4-BE49-F238E27FC236}">
                <a16:creationId xmlns:a16="http://schemas.microsoft.com/office/drawing/2014/main" id="{A2ECA669-CF4E-43AA-87DE-04E26079C1A4}"/>
              </a:ext>
            </a:extLst>
          </p:cNvPr>
          <p:cNvSpPr txBox="1"/>
          <p:nvPr userDrawn="1"/>
        </p:nvSpPr>
        <p:spPr>
          <a:xfrm>
            <a:off x="3034661" y="1344324"/>
            <a:ext cx="3086100" cy="646331"/>
          </a:xfrm>
          <a:prstGeom prst="rect">
            <a:avLst/>
          </a:prstGeom>
          <a:solidFill>
            <a:schemeClr val="bg1"/>
          </a:solidFill>
        </p:spPr>
        <p:txBody>
          <a:bodyPr wrap="square" rtlCol="0">
            <a:spAutoFit/>
          </a:bodyPr>
          <a:lstStyle/>
          <a:p>
            <a:pPr algn="ctr"/>
            <a:r>
              <a:rPr lang="en-US" sz="1800" kern="1200" dirty="0">
                <a:solidFill>
                  <a:schemeClr val="accent1">
                    <a:lumMod val="75000"/>
                  </a:schemeClr>
                </a:solidFill>
                <a:effectLst/>
                <a:latin typeface="+mn-lt"/>
                <a:ea typeface="+mn-ea"/>
                <a:cs typeface="+mn-cs"/>
              </a:rPr>
              <a:t>Transforming Development through Evidence-Based Policy </a:t>
            </a:r>
            <a:endParaRPr lang="en-US" sz="1800" dirty="0">
              <a:solidFill>
                <a:schemeClr val="accent1">
                  <a:lumMod val="75000"/>
                </a:schemeClr>
              </a:solidFill>
            </a:endParaRPr>
          </a:p>
        </p:txBody>
      </p:sp>
    </p:spTree>
    <p:extLst>
      <p:ext uri="{BB962C8B-B14F-4D97-AF65-F5344CB8AC3E}">
        <p14:creationId xmlns:p14="http://schemas.microsoft.com/office/powerpoint/2010/main" val="3460053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2785" y="-87159"/>
            <a:ext cx="7886700"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628650" y="1238405"/>
            <a:ext cx="7886700" cy="493855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287904"/>
            <a:ext cx="3714751" cy="409943"/>
          </a:xfrm>
          <a:prstGeom prst="rect">
            <a:avLst/>
          </a:prstGeom>
        </p:spPr>
        <p:txBody>
          <a:bodyPr/>
          <a:lstStyle/>
          <a:p>
            <a:fld id="{C764DE79-268F-4C1A-8933-263129D2AF90}" type="datetimeFigureOut">
              <a:rPr lang="en-US" dirty="0"/>
              <a:t>1/30/19</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Tree>
    <p:extLst>
      <p:ext uri="{BB962C8B-B14F-4D97-AF65-F5344CB8AC3E}">
        <p14:creationId xmlns:p14="http://schemas.microsoft.com/office/powerpoint/2010/main" val="2826773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287904"/>
            <a:ext cx="3714751" cy="409943"/>
          </a:xfrm>
          <a:prstGeom prst="rect">
            <a:avLst/>
          </a:prstGeom>
        </p:spPr>
        <p:txBody>
          <a:bodyPr/>
          <a:lstStyle/>
          <a:p>
            <a:fld id="{C764DE79-268F-4C1A-8933-263129D2AF90}" type="datetimeFigureOut">
              <a:rPr lang="en-US" dirty="0"/>
              <a:t>1/30/19</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50654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146152"/>
            <a:ext cx="7886700"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287904"/>
            <a:ext cx="3714751" cy="409943"/>
          </a:xfrm>
          <a:prstGeom prst="rect">
            <a:avLst/>
          </a:prstGeom>
        </p:spPr>
        <p:txBody>
          <a:bodyPr/>
          <a:lstStyle/>
          <a:p>
            <a:fld id="{C764DE79-268F-4C1A-8933-263129D2AF90}" type="datetimeFigureOut">
              <a:rPr lang="en-US" dirty="0"/>
              <a:t>1/30/19</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844373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54831" y="1"/>
            <a:ext cx="7886700" cy="943897"/>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287904"/>
            <a:ext cx="3714751" cy="409943"/>
          </a:xfrm>
          <a:prstGeom prst="rect">
            <a:avLst/>
          </a:prstGeom>
        </p:spPr>
        <p:txBody>
          <a:bodyPr/>
          <a:lstStyle/>
          <a:p>
            <a:fld id="{C764DE79-268F-4C1A-8933-263129D2AF90}" type="datetimeFigureOut">
              <a:rPr lang="en-US" dirty="0"/>
              <a:t>1/30/19</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9854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0829"/>
            <a:ext cx="7886700" cy="1040888"/>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287904"/>
            <a:ext cx="3714751" cy="409943"/>
          </a:xfrm>
          <a:prstGeom prst="rect">
            <a:avLst/>
          </a:prstGeom>
        </p:spPr>
        <p:txBody>
          <a:bodyPr/>
          <a:lstStyle/>
          <a:p>
            <a:fld id="{C764DE79-268F-4C1A-8933-263129D2AF90}" type="datetimeFigureOut">
              <a:rPr lang="en-US" dirty="0"/>
              <a:t>1/30/19</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572845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6"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4.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A7EE8D-3D76-4AFF-9D94-73F934B4F0F8}" type="datetimeFigureOut">
              <a:rPr lang="en-US" smtClean="0"/>
              <a:t>1/30/19</a:t>
            </a:fld>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7D645-FE6C-4B12-961A-F29DEDBC12DC}" type="slidenum">
              <a:rPr lang="en-US" smtClean="0"/>
              <a:t>‹#›</a:t>
            </a:fld>
            <a:endParaRPr lang="en-US" dirty="0"/>
          </a:p>
        </p:txBody>
      </p:sp>
    </p:spTree>
    <p:extLst>
      <p:ext uri="{BB962C8B-B14F-4D97-AF65-F5344CB8AC3E}">
        <p14:creationId xmlns:p14="http://schemas.microsoft.com/office/powerpoint/2010/main" val="1687306936"/>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8" r:id="rId3"/>
  </p:sldLayoutIdLst>
  <p:txStyles>
    <p:titleStyle>
      <a:lvl1pPr algn="l" defTabSz="914400" rtl="0" eaLnBrk="1" latinLnBrk="0" hangingPunct="1">
        <a:lnSpc>
          <a:spcPct val="90000"/>
        </a:lnSpc>
        <a:spcBef>
          <a:spcPct val="0"/>
        </a:spcBef>
        <a:buNone/>
        <a:defRPr sz="4300"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cxnSp>
        <p:nvCxnSpPr>
          <p:cNvPr id="7" name="Straight Connector 6">
            <a:extLst>
              <a:ext uri="{FF2B5EF4-FFF2-40B4-BE49-F238E27FC236}">
                <a16:creationId xmlns:a16="http://schemas.microsoft.com/office/drawing/2014/main" id="{51F373A1-8A87-4890-9555-7CE987B55F1D}"/>
              </a:ext>
            </a:extLst>
          </p:cNvPr>
          <p:cNvCxnSpPr/>
          <p:nvPr userDrawn="1"/>
        </p:nvCxnSpPr>
        <p:spPr>
          <a:xfrm flipH="1">
            <a:off x="0" y="860425"/>
            <a:ext cx="9144000" cy="0"/>
          </a:xfrm>
          <a:prstGeom prst="line">
            <a:avLst/>
          </a:prstGeom>
          <a:ln w="19050">
            <a:solidFill>
              <a:srgbClr val="F58220"/>
            </a:solidFill>
          </a:ln>
          <a:effectLst/>
        </p:spPr>
        <p:style>
          <a:lnRef idx="2">
            <a:schemeClr val="accent1"/>
          </a:lnRef>
          <a:fillRef idx="0">
            <a:schemeClr val="accent1"/>
          </a:fillRef>
          <a:effectRef idx="1">
            <a:schemeClr val="accent1"/>
          </a:effectRef>
          <a:fontRef idx="minor">
            <a:schemeClr val="tx1"/>
          </a:fontRef>
        </p:style>
      </p:cxnSp>
      <p:pic>
        <p:nvPicPr>
          <p:cNvPr id="10" name="Picture 9" descr="Macintosh HD:Users:Chatterji:Desktop:i2i color logo outlines.png">
            <a:extLst>
              <a:ext uri="{FF2B5EF4-FFF2-40B4-BE49-F238E27FC236}">
                <a16:creationId xmlns:a16="http://schemas.microsoft.com/office/drawing/2014/main" id="{43B47C03-22A1-4F7A-86B1-916AC1859347}"/>
              </a:ext>
            </a:extLst>
          </p:cNvPr>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554221" y="6071539"/>
            <a:ext cx="904404" cy="694939"/>
          </a:xfrm>
          <a:prstGeom prst="rect">
            <a:avLst/>
          </a:prstGeom>
          <a:noFill/>
          <a:ln>
            <a:noFill/>
          </a:ln>
        </p:spPr>
      </p:pic>
      <p:pic>
        <p:nvPicPr>
          <p:cNvPr id="11" name="Picture 10" descr="C:\Users\WB513978\AppData\Local\Microsoft\Windows\INetCache\Content.Word\ie_CFI_Logo_Orange_Blue.png">
            <a:extLst>
              <a:ext uri="{FF2B5EF4-FFF2-40B4-BE49-F238E27FC236}">
                <a16:creationId xmlns:a16="http://schemas.microsoft.com/office/drawing/2014/main" id="{1E4912CC-8346-458A-B03F-0B04102A920A}"/>
              </a:ext>
            </a:extLst>
          </p:cNvPr>
          <p:cNvPicPr/>
          <p:nvPr userDrawn="1"/>
        </p:nvPicPr>
        <p:blipFill rotWithShape="1">
          <a:blip r:embed="rId14" cstate="print">
            <a:extLst>
              <a:ext uri="{28A0092B-C50C-407E-A947-70E740481C1C}">
                <a14:useLocalDpi xmlns:a14="http://schemas.microsoft.com/office/drawing/2010/main" val="0"/>
              </a:ext>
            </a:extLst>
          </a:blip>
          <a:srcRect b="35463"/>
          <a:stretch/>
        </p:blipFill>
        <p:spPr bwMode="auto">
          <a:xfrm>
            <a:off x="5610539" y="6071538"/>
            <a:ext cx="1251262" cy="649937"/>
          </a:xfrm>
          <a:prstGeom prst="rect">
            <a:avLst/>
          </a:prstGeom>
          <a:noFill/>
          <a:ln>
            <a:noFill/>
          </a:ln>
          <a:extLst>
            <a:ext uri="{53640926-AAD7-44D8-BBD7-CCE9431645EC}">
              <a14:shadowObscured xmlns:a14="http://schemas.microsoft.com/office/drawing/2010/main"/>
            </a:ext>
          </a:extLst>
        </p:spPr>
      </p:pic>
      <p:pic>
        <p:nvPicPr>
          <p:cNvPr id="12" name="Picture 11" descr="Image result for islamic development bank logo">
            <a:extLst>
              <a:ext uri="{FF2B5EF4-FFF2-40B4-BE49-F238E27FC236}">
                <a16:creationId xmlns:a16="http://schemas.microsoft.com/office/drawing/2014/main" id="{3EB8A118-39DD-4DAC-87BC-4D4A7BAD9746}"/>
              </a:ext>
            </a:extLst>
          </p:cNvPr>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809908" y="6121508"/>
            <a:ext cx="1251262" cy="570976"/>
          </a:xfrm>
          <a:prstGeom prst="rect">
            <a:avLst/>
          </a:prstGeom>
          <a:noFill/>
          <a:ln>
            <a:noFill/>
          </a:ln>
        </p:spPr>
      </p:pic>
      <p:pic>
        <p:nvPicPr>
          <p:cNvPr id="13" name="Picture 12" descr="C:\Users\WB513978\AppData\Local\Microsoft\Windows\INetCache\Content.Word\DFID.JPG">
            <a:extLst>
              <a:ext uri="{FF2B5EF4-FFF2-40B4-BE49-F238E27FC236}">
                <a16:creationId xmlns:a16="http://schemas.microsoft.com/office/drawing/2014/main" id="{30A997FA-D073-428B-9EFB-9A4EF9C945F1}"/>
              </a:ext>
            </a:extLst>
          </p:cNvPr>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213083" y="6071539"/>
            <a:ext cx="645167" cy="649937"/>
          </a:xfrm>
          <a:prstGeom prst="rect">
            <a:avLst/>
          </a:prstGeom>
          <a:noFill/>
          <a:ln>
            <a:noFill/>
          </a:ln>
        </p:spPr>
      </p:pic>
      <p:sp>
        <p:nvSpPr>
          <p:cNvPr id="14" name="TextBox 13">
            <a:extLst>
              <a:ext uri="{FF2B5EF4-FFF2-40B4-BE49-F238E27FC236}">
                <a16:creationId xmlns:a16="http://schemas.microsoft.com/office/drawing/2014/main" id="{C171796E-E1F6-412C-A73B-F00DBF20112F}"/>
              </a:ext>
            </a:extLst>
          </p:cNvPr>
          <p:cNvSpPr txBox="1"/>
          <p:nvPr userDrawn="1"/>
        </p:nvSpPr>
        <p:spPr>
          <a:xfrm>
            <a:off x="628650" y="6311901"/>
            <a:ext cx="2786981"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dirty="0">
                <a:solidFill>
                  <a:schemeClr val="accent2">
                    <a:lumMod val="75000"/>
                  </a:schemeClr>
                </a:solidFill>
              </a:rPr>
              <a:t>Dakar, Senegal </a:t>
            </a:r>
            <a:r>
              <a:rPr lang="en-US" sz="1350" dirty="0">
                <a:solidFill>
                  <a:schemeClr val="tx1"/>
                </a:solidFill>
              </a:rPr>
              <a:t>|</a:t>
            </a:r>
            <a:r>
              <a:rPr lang="en-US" sz="1350" dirty="0">
                <a:solidFill>
                  <a:schemeClr val="accent2">
                    <a:lumMod val="75000"/>
                  </a:schemeClr>
                </a:solidFill>
              </a:rPr>
              <a:t> </a:t>
            </a:r>
            <a:r>
              <a:rPr lang="en-US" sz="1350" dirty="0">
                <a:solidFill>
                  <a:schemeClr val="accent1">
                    <a:lumMod val="75000"/>
                  </a:schemeClr>
                </a:solidFill>
              </a:rPr>
              <a:t>January 29-31, 2019</a:t>
            </a:r>
          </a:p>
          <a:p>
            <a:endParaRPr lang="en-US" sz="1350" dirty="0"/>
          </a:p>
        </p:txBody>
      </p:sp>
    </p:spTree>
    <p:extLst>
      <p:ext uri="{BB962C8B-B14F-4D97-AF65-F5344CB8AC3E}">
        <p14:creationId xmlns:p14="http://schemas.microsoft.com/office/powerpoint/2010/main" val="287774042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3.png"/><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1D5F9-0D18-43D4-BCC3-3146C4CFCEDA}"/>
              </a:ext>
            </a:extLst>
          </p:cNvPr>
          <p:cNvSpPr>
            <a:spLocks noGrp="1"/>
          </p:cNvSpPr>
          <p:nvPr>
            <p:ph type="ctrTitle"/>
          </p:nvPr>
        </p:nvSpPr>
        <p:spPr/>
        <p:txBody>
          <a:bodyPr>
            <a:normAutofit/>
          </a:bodyPr>
          <a:lstStyle/>
          <a:p>
            <a:r>
              <a:rPr lang="fr-FR" sz="3600" b="1" dirty="0"/>
              <a:t>Evaluation d’Impact des Projets Agricoles: Exemples du Burkina Faso et du Sénégal</a:t>
            </a:r>
            <a:endParaRPr lang="en-US" sz="3600" dirty="0"/>
          </a:p>
        </p:txBody>
      </p:sp>
      <p:sp>
        <p:nvSpPr>
          <p:cNvPr id="3" name="Subtitle 2">
            <a:extLst>
              <a:ext uri="{FF2B5EF4-FFF2-40B4-BE49-F238E27FC236}">
                <a16:creationId xmlns:a16="http://schemas.microsoft.com/office/drawing/2014/main" id="{B0084E4F-488C-483B-856C-F9A8D1A60EA9}"/>
              </a:ext>
            </a:extLst>
          </p:cNvPr>
          <p:cNvSpPr>
            <a:spLocks noGrp="1"/>
          </p:cNvSpPr>
          <p:nvPr>
            <p:ph type="subTitle" idx="1"/>
          </p:nvPr>
        </p:nvSpPr>
        <p:spPr/>
        <p:txBody>
          <a:bodyPr/>
          <a:lstStyle/>
          <a:p>
            <a:r>
              <a:rPr lang="en-US" dirty="0"/>
              <a:t>Samba </a:t>
            </a:r>
            <a:r>
              <a:rPr lang="en-US" dirty="0" err="1"/>
              <a:t>Mbaye</a:t>
            </a:r>
            <a:r>
              <a:rPr lang="en-US" dirty="0"/>
              <a:t>, </a:t>
            </a:r>
            <a:r>
              <a:rPr lang="en-US" dirty="0" err="1"/>
              <a:t>Universite</a:t>
            </a:r>
            <a:r>
              <a:rPr lang="en-US" dirty="0"/>
              <a:t> Gaston Berger</a:t>
            </a:r>
          </a:p>
          <a:p>
            <a:r>
              <a:rPr lang="en-US" dirty="0" err="1"/>
              <a:t>Guigonan</a:t>
            </a:r>
            <a:r>
              <a:rPr lang="en-US" dirty="0"/>
              <a:t> Serge Adjognon, DIME</a:t>
            </a:r>
          </a:p>
        </p:txBody>
      </p:sp>
    </p:spTree>
    <p:extLst>
      <p:ext uri="{BB962C8B-B14F-4D97-AF65-F5344CB8AC3E}">
        <p14:creationId xmlns:p14="http://schemas.microsoft.com/office/powerpoint/2010/main" val="1426823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CC19F-3E5C-2944-885E-E1635DC6B13B}"/>
              </a:ext>
            </a:extLst>
          </p:cNvPr>
          <p:cNvSpPr>
            <a:spLocks noGrp="1"/>
          </p:cNvSpPr>
          <p:nvPr>
            <p:ph type="title"/>
          </p:nvPr>
        </p:nvSpPr>
        <p:spPr>
          <a:xfrm>
            <a:off x="3724072" y="629268"/>
            <a:ext cx="4939868" cy="1286160"/>
          </a:xfrm>
        </p:spPr>
        <p:txBody>
          <a:bodyPr anchor="b">
            <a:normAutofit/>
          </a:bodyPr>
          <a:lstStyle/>
          <a:p>
            <a:r>
              <a:rPr lang="en-US"/>
              <a:t>Conclusion</a:t>
            </a:r>
            <a:endParaRPr lang="en-US" dirty="0"/>
          </a:p>
        </p:txBody>
      </p:sp>
      <p:pic>
        <p:nvPicPr>
          <p:cNvPr id="4" name="Picture 3" descr="A picture containing outdoor, tree, grass&#10;&#10;Description automatically generated">
            <a:extLst>
              <a:ext uri="{FF2B5EF4-FFF2-40B4-BE49-F238E27FC236}">
                <a16:creationId xmlns:a16="http://schemas.microsoft.com/office/drawing/2014/main" id="{E37AD89D-CD2F-4648-9554-34129B7AD9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199" r="32780"/>
          <a:stretch/>
        </p:blipFill>
        <p:spPr>
          <a:xfrm rot="10800000">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BA8E4B"/>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3168C04-E161-DE47-941B-628FEDECE2C3}"/>
              </a:ext>
            </a:extLst>
          </p:cNvPr>
          <p:cNvSpPr>
            <a:spLocks noGrp="1"/>
          </p:cNvSpPr>
          <p:nvPr>
            <p:ph idx="1"/>
          </p:nvPr>
        </p:nvSpPr>
        <p:spPr>
          <a:xfrm>
            <a:off x="3724073" y="2209800"/>
            <a:ext cx="4939867" cy="4014019"/>
          </a:xfrm>
        </p:spPr>
        <p:txBody>
          <a:bodyPr>
            <a:noAutofit/>
          </a:bodyPr>
          <a:lstStyle/>
          <a:p>
            <a:r>
              <a:rPr lang="fr-FR" sz="2000" dirty="0"/>
              <a:t>Les paiements PSE </a:t>
            </a:r>
            <a:r>
              <a:rPr lang="fr-FR" sz="2000" dirty="0" err="1"/>
              <a:t>recus</a:t>
            </a:r>
            <a:r>
              <a:rPr lang="fr-FR" sz="2000" dirty="0"/>
              <a:t> par les paysans dans le cadre de la campagne de reforestation 2017 </a:t>
            </a:r>
            <a:r>
              <a:rPr lang="fr-FR" sz="2000" dirty="0" err="1"/>
              <a:t>organisee</a:t>
            </a:r>
            <a:r>
              <a:rPr lang="fr-FR" sz="2000" dirty="0"/>
              <a:t> par le PIF au Burkina Faso </a:t>
            </a:r>
            <a:r>
              <a:rPr lang="fr-FR" sz="2000" dirty="0">
                <a:sym typeface="Wingdings" pitchFamily="2" charset="2"/>
              </a:rPr>
              <a:t> </a:t>
            </a:r>
            <a:r>
              <a:rPr lang="fr-FR" sz="2000" b="1" dirty="0">
                <a:sym typeface="Wingdings" pitchFamily="2" charset="2"/>
              </a:rPr>
              <a:t>réduction significative de l’</a:t>
            </a:r>
            <a:r>
              <a:rPr lang="fr-FR" sz="2000" b="1" dirty="0" err="1">
                <a:sym typeface="Wingdings" pitchFamily="2" charset="2"/>
              </a:rPr>
              <a:t>insécurite</a:t>
            </a:r>
            <a:r>
              <a:rPr lang="fr-FR" sz="2000" b="1" dirty="0">
                <a:sym typeface="Wingdings" pitchFamily="2" charset="2"/>
              </a:rPr>
              <a:t> alimentaire (jusqu’a 59%)</a:t>
            </a:r>
          </a:p>
          <a:p>
            <a:endParaRPr lang="fr-FR" sz="2000" dirty="0">
              <a:sym typeface="Wingdings" pitchFamily="2" charset="2"/>
            </a:endParaRPr>
          </a:p>
          <a:p>
            <a:r>
              <a:rPr lang="fr-FR" sz="2000" dirty="0">
                <a:sym typeface="Wingdings" pitchFamily="2" charset="2"/>
              </a:rPr>
              <a:t>Les programmes de transferts agro environnementaux, si bien planifiés ont le potentiel de générer des bénéfices directs sur le bien-être des participants</a:t>
            </a:r>
          </a:p>
          <a:p>
            <a:endParaRPr lang="fr-FR" sz="2000" dirty="0">
              <a:sym typeface="Wingdings" pitchFamily="2" charset="2"/>
            </a:endParaRPr>
          </a:p>
          <a:p>
            <a:r>
              <a:rPr lang="fr-FR" sz="2000" dirty="0">
                <a:sym typeface="Wingdings" pitchFamily="2" charset="2"/>
              </a:rPr>
              <a:t>Résultats très importants pour la planification des programmes d’adaptation et atténuation face aux changements climatiques</a:t>
            </a:r>
            <a:endParaRPr lang="fr-FR" sz="2000" dirty="0"/>
          </a:p>
        </p:txBody>
      </p:sp>
    </p:spTree>
    <p:extLst>
      <p:ext uri="{BB962C8B-B14F-4D97-AF65-F5344CB8AC3E}">
        <p14:creationId xmlns:p14="http://schemas.microsoft.com/office/powerpoint/2010/main" val="2198102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1D5F9-0D18-43D4-BCC3-3146C4CFCEDA}"/>
              </a:ext>
            </a:extLst>
          </p:cNvPr>
          <p:cNvSpPr>
            <a:spLocks noGrp="1"/>
          </p:cNvSpPr>
          <p:nvPr>
            <p:ph type="ctrTitle"/>
          </p:nvPr>
        </p:nvSpPr>
        <p:spPr>
          <a:xfrm>
            <a:off x="670213" y="1699022"/>
            <a:ext cx="7637318" cy="1790700"/>
          </a:xfrm>
        </p:spPr>
        <p:txBody>
          <a:bodyPr>
            <a:normAutofit/>
          </a:bodyPr>
          <a:lstStyle/>
          <a:p>
            <a:r>
              <a:rPr lang="fr" sz="2700" b="1" dirty="0"/>
              <a:t>Réformes du marché des produits et adoption des technologies par les producteurs d'oignons sénégalais</a:t>
            </a:r>
            <a:endParaRPr lang="en-US" sz="2700" dirty="0"/>
          </a:p>
        </p:txBody>
      </p:sp>
      <p:sp>
        <p:nvSpPr>
          <p:cNvPr id="3" name="Subtitle 2">
            <a:extLst>
              <a:ext uri="{FF2B5EF4-FFF2-40B4-BE49-F238E27FC236}">
                <a16:creationId xmlns:a16="http://schemas.microsoft.com/office/drawing/2014/main" id="{B0084E4F-488C-483B-856C-F9A8D1A60EA9}"/>
              </a:ext>
            </a:extLst>
          </p:cNvPr>
          <p:cNvSpPr>
            <a:spLocks noGrp="1"/>
          </p:cNvSpPr>
          <p:nvPr>
            <p:ph type="subTitle" idx="1"/>
          </p:nvPr>
        </p:nvSpPr>
        <p:spPr/>
        <p:txBody>
          <a:bodyPr/>
          <a:lstStyle/>
          <a:p>
            <a:r>
              <a:rPr lang="en-US" b="1" dirty="0"/>
              <a:t>Tanguy Bernard</a:t>
            </a:r>
            <a:r>
              <a:rPr lang="en-US" dirty="0"/>
              <a:t>, Alain de </a:t>
            </a:r>
            <a:r>
              <a:rPr lang="en-US" dirty="0" err="1"/>
              <a:t>Janvry</a:t>
            </a:r>
            <a:r>
              <a:rPr lang="en-US" dirty="0"/>
              <a:t>, Samba </a:t>
            </a:r>
            <a:r>
              <a:rPr lang="en-US" dirty="0" err="1"/>
              <a:t>Mbaye</a:t>
            </a:r>
            <a:r>
              <a:rPr lang="en-US" dirty="0"/>
              <a:t>, &amp; Elisabeth </a:t>
            </a:r>
            <a:r>
              <a:rPr lang="en-US" dirty="0" err="1"/>
              <a:t>Sadoulet</a:t>
            </a:r>
            <a:endParaRPr lang="en-US" dirty="0"/>
          </a:p>
          <a:p>
            <a:r>
              <a:rPr lang="en-US" dirty="0" err="1"/>
              <a:t>Janvier</a:t>
            </a:r>
            <a:r>
              <a:rPr lang="en-US" dirty="0"/>
              <a:t> 2019</a:t>
            </a:r>
          </a:p>
          <a:p>
            <a:endParaRPr lang="en-US" dirty="0"/>
          </a:p>
        </p:txBody>
      </p:sp>
    </p:spTree>
    <p:extLst>
      <p:ext uri="{BB962C8B-B14F-4D97-AF65-F5344CB8AC3E}">
        <p14:creationId xmlns:p14="http://schemas.microsoft.com/office/powerpoint/2010/main" val="2368352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problème de l'adoption de la technologie</a:t>
            </a:r>
          </a:p>
        </p:txBody>
      </p:sp>
      <p:sp>
        <p:nvSpPr>
          <p:cNvPr id="3" name="Espace réservé du contenu 2"/>
          <p:cNvSpPr>
            <a:spLocks noGrp="1"/>
          </p:cNvSpPr>
          <p:nvPr>
            <p:ph idx="1"/>
          </p:nvPr>
        </p:nvSpPr>
        <p:spPr>
          <a:xfrm>
            <a:off x="628650" y="1238405"/>
            <a:ext cx="4880052" cy="4938559"/>
          </a:xfrm>
        </p:spPr>
        <p:txBody>
          <a:bodyPr>
            <a:normAutofit/>
          </a:bodyPr>
          <a:lstStyle/>
          <a:p>
            <a:pPr lvl="2"/>
            <a:endParaRPr lang="fr-FR" dirty="0"/>
          </a:p>
          <a:p>
            <a:r>
              <a:rPr lang="fr-FR" sz="2000" dirty="0"/>
              <a:t>Contraintes multiples liés à l’adoption</a:t>
            </a:r>
          </a:p>
          <a:p>
            <a:pPr lvl="1"/>
            <a:r>
              <a:rPr lang="fr-FR" sz="2000" dirty="0"/>
              <a:t>Du coté de l’offre</a:t>
            </a:r>
          </a:p>
          <a:p>
            <a:pPr lvl="2"/>
            <a:r>
              <a:rPr lang="fr-FR" sz="2000" dirty="0"/>
              <a:t>Manque d'accès à la technologie au niveau local</a:t>
            </a:r>
          </a:p>
          <a:p>
            <a:pPr lvl="2"/>
            <a:r>
              <a:rPr lang="fr-FR" sz="2000" dirty="0"/>
              <a:t>Le manque d'information</a:t>
            </a:r>
          </a:p>
          <a:p>
            <a:pPr lvl="1"/>
            <a:r>
              <a:rPr lang="fr-FR" sz="2000" dirty="0"/>
              <a:t>Du coté de la demande</a:t>
            </a:r>
          </a:p>
          <a:p>
            <a:pPr lvl="2"/>
            <a:r>
              <a:rPr lang="fr-FR" sz="2000" dirty="0"/>
              <a:t>Manque de connaissances</a:t>
            </a:r>
          </a:p>
          <a:p>
            <a:pPr lvl="2"/>
            <a:r>
              <a:rPr lang="fr-FR" sz="2000" dirty="0"/>
              <a:t>Comportement inadéquat</a:t>
            </a:r>
          </a:p>
          <a:p>
            <a:pPr lvl="1"/>
            <a:r>
              <a:rPr lang="fr-FR" sz="2000" dirty="0"/>
              <a:t>Problèmes contextuels:</a:t>
            </a:r>
          </a:p>
          <a:p>
            <a:pPr lvl="2"/>
            <a:r>
              <a:rPr lang="fr-FR" sz="2000" dirty="0"/>
              <a:t>Manque de services financiers </a:t>
            </a:r>
          </a:p>
          <a:p>
            <a:pPr lvl="1"/>
            <a:r>
              <a:rPr lang="fr-FR" sz="2000" dirty="0"/>
              <a:t>Mais le faible rendement attendu est probablement un déterminant de premier ordre de la faible adoption</a:t>
            </a:r>
          </a:p>
        </p:txBody>
      </p:sp>
      <p:pic>
        <p:nvPicPr>
          <p:cNvPr id="4" name="Picture 3">
            <a:extLst>
              <a:ext uri="{FF2B5EF4-FFF2-40B4-BE49-F238E27FC236}">
                <a16:creationId xmlns:a16="http://schemas.microsoft.com/office/drawing/2014/main" id="{979F928D-6347-2046-9B28-F2A57EBCC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4573" y="1238404"/>
            <a:ext cx="2726642" cy="2190596"/>
          </a:xfrm>
          <a:prstGeom prst="rect">
            <a:avLst/>
          </a:prstGeom>
        </p:spPr>
      </p:pic>
      <p:pic>
        <p:nvPicPr>
          <p:cNvPr id="5" name="Picture 4">
            <a:extLst>
              <a:ext uri="{FF2B5EF4-FFF2-40B4-BE49-F238E27FC236}">
                <a16:creationId xmlns:a16="http://schemas.microsoft.com/office/drawing/2014/main" id="{F4087E43-B962-874B-B6B0-19ECA9726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573" y="3440843"/>
            <a:ext cx="2726643" cy="2190596"/>
          </a:xfrm>
          <a:prstGeom prst="rect">
            <a:avLst/>
          </a:prstGeom>
        </p:spPr>
      </p:pic>
    </p:spTree>
    <p:extLst>
      <p:ext uri="{BB962C8B-B14F-4D97-AF65-F5344CB8AC3E}">
        <p14:creationId xmlns:p14="http://schemas.microsoft.com/office/powerpoint/2010/main" val="2880956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933" y="183950"/>
            <a:ext cx="8854068" cy="994172"/>
          </a:xfrm>
        </p:spPr>
        <p:txBody>
          <a:bodyPr>
            <a:normAutofit/>
          </a:bodyPr>
          <a:lstStyle/>
          <a:p>
            <a:r>
              <a:rPr lang="fr-FR" sz="3000" dirty="0"/>
              <a:t>Expérimentation dans le marché de l’oignon au Sénégal</a:t>
            </a:r>
          </a:p>
        </p:txBody>
      </p:sp>
      <p:sp>
        <p:nvSpPr>
          <p:cNvPr id="3" name="Espace réservé du contenu 2"/>
          <p:cNvSpPr>
            <a:spLocks noGrp="1"/>
          </p:cNvSpPr>
          <p:nvPr>
            <p:ph idx="1"/>
          </p:nvPr>
        </p:nvSpPr>
        <p:spPr/>
        <p:txBody>
          <a:bodyPr>
            <a:normAutofit/>
          </a:bodyPr>
          <a:lstStyle/>
          <a:p>
            <a:r>
              <a:rPr lang="fr-FR" sz="2400" dirty="0"/>
              <a:t>Les marchés locaux ne sont  pas concurrentiels, ce qui empêche les producteurs d’augmenter leurs prix (par exemple, pour la qualité)</a:t>
            </a:r>
          </a:p>
          <a:p>
            <a:endParaRPr lang="fr-FR" sz="2400" dirty="0"/>
          </a:p>
          <a:p>
            <a:r>
              <a:rPr lang="fr-FR" sz="2400" dirty="0"/>
              <a:t>Hypothèse:  de petites améliorations dans la structure du marché peuvent-elles entraîner des réactions de production pour les agriculteurs et des gains de revenus</a:t>
            </a:r>
          </a:p>
          <a:p>
            <a:endParaRPr lang="fr-FR" sz="2400" dirty="0"/>
          </a:p>
          <a:p>
            <a:r>
              <a:rPr lang="fr-FR" sz="2400" dirty="0"/>
              <a:t>Expérience: Introduire une réforme du marché qui consistait à informer les agents sur la quantité (en  pensant les sacs) et la qualité (étiquetage des différents niveau de qualité) d'oignons</a:t>
            </a:r>
          </a:p>
        </p:txBody>
      </p:sp>
    </p:spTree>
    <p:extLst>
      <p:ext uri="{BB962C8B-B14F-4D97-AF65-F5344CB8AC3E}">
        <p14:creationId xmlns:p14="http://schemas.microsoft.com/office/powerpoint/2010/main" val="405517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4947" y="959006"/>
            <a:ext cx="4473683" cy="5129560"/>
          </a:xfrm>
        </p:spPr>
        <p:txBody>
          <a:bodyPr>
            <a:normAutofit fontScale="92500"/>
          </a:bodyPr>
          <a:lstStyle/>
          <a:p>
            <a:pPr lvl="1"/>
            <a:r>
              <a:rPr lang="en-US" sz="2200" dirty="0"/>
              <a:t>La zone de </a:t>
            </a:r>
            <a:r>
              <a:rPr lang="en-US" sz="2200" dirty="0" err="1"/>
              <a:t>Podor</a:t>
            </a:r>
            <a:r>
              <a:rPr lang="en-US" sz="2200" dirty="0"/>
              <a:t> </a:t>
            </a:r>
            <a:r>
              <a:rPr lang="en-US" sz="2200" dirty="0" err="1"/>
              <a:t>produit</a:t>
            </a:r>
            <a:r>
              <a:rPr lang="en-US" sz="2200" dirty="0"/>
              <a:t> </a:t>
            </a:r>
            <a:r>
              <a:rPr lang="en-US" sz="2200" dirty="0" err="1"/>
              <a:t>l’essentiel</a:t>
            </a:r>
            <a:r>
              <a:rPr lang="en-US" sz="2200" dirty="0"/>
              <a:t> de la production </a:t>
            </a:r>
            <a:r>
              <a:rPr lang="en-US" sz="2200" dirty="0" err="1"/>
              <a:t>d’oignon</a:t>
            </a:r>
            <a:r>
              <a:rPr lang="en-US" sz="2200" dirty="0"/>
              <a:t> au </a:t>
            </a:r>
            <a:r>
              <a:rPr lang="en-US" sz="2200" dirty="0" err="1"/>
              <a:t>Sénégal</a:t>
            </a:r>
            <a:r>
              <a:rPr lang="en-US" sz="2200" dirty="0"/>
              <a:t> qui </a:t>
            </a:r>
            <a:r>
              <a:rPr lang="en-US" sz="2200" dirty="0" err="1"/>
              <a:t>s’élève</a:t>
            </a:r>
            <a:r>
              <a:rPr lang="en-US" sz="2200" dirty="0"/>
              <a:t> </a:t>
            </a:r>
            <a:r>
              <a:rPr lang="en-US" sz="2200" dirty="0" err="1"/>
              <a:t>à</a:t>
            </a:r>
            <a:r>
              <a:rPr lang="en-US" sz="2200" dirty="0"/>
              <a:t> 2013 </a:t>
            </a:r>
            <a:r>
              <a:rPr lang="en-US" sz="2200" dirty="0" err="1"/>
              <a:t>à</a:t>
            </a:r>
            <a:r>
              <a:rPr lang="en-US" sz="2200" dirty="0"/>
              <a:t> 250 000t</a:t>
            </a:r>
          </a:p>
          <a:p>
            <a:pPr lvl="1"/>
            <a:r>
              <a:rPr lang="en-US" sz="2200" dirty="0"/>
              <a:t>Les </a:t>
            </a:r>
            <a:r>
              <a:rPr lang="en-US" sz="2200" dirty="0" err="1"/>
              <a:t>producteurs</a:t>
            </a:r>
            <a:r>
              <a:rPr lang="en-US" sz="2200" dirty="0"/>
              <a:t> </a:t>
            </a:r>
            <a:r>
              <a:rPr lang="en-US" sz="2200" dirty="0" err="1"/>
              <a:t>vendent</a:t>
            </a:r>
            <a:r>
              <a:rPr lang="en-US" sz="2200" dirty="0"/>
              <a:t> </a:t>
            </a:r>
            <a:r>
              <a:rPr lang="en-US" sz="2200" dirty="0" err="1"/>
              <a:t>leur</a:t>
            </a:r>
            <a:r>
              <a:rPr lang="en-US" sz="2200" dirty="0"/>
              <a:t> </a:t>
            </a:r>
            <a:r>
              <a:rPr lang="en-US" sz="2200" dirty="0" err="1"/>
              <a:t>produit</a:t>
            </a:r>
            <a:r>
              <a:rPr lang="en-US" sz="2200" dirty="0"/>
              <a:t> via des </a:t>
            </a:r>
            <a:r>
              <a:rPr lang="en-US" sz="2200" dirty="0" err="1"/>
              <a:t>intermédaires</a:t>
            </a:r>
            <a:r>
              <a:rPr lang="en-US" sz="2200" dirty="0"/>
              <a:t> (coaxers) </a:t>
            </a:r>
            <a:r>
              <a:rPr lang="en-US" sz="2200" dirty="0" err="1"/>
              <a:t>présents</a:t>
            </a:r>
            <a:r>
              <a:rPr lang="en-US" sz="2200" dirty="0"/>
              <a:t> </a:t>
            </a:r>
            <a:r>
              <a:rPr lang="en-US" sz="2200" dirty="0" err="1"/>
              <a:t>dans</a:t>
            </a:r>
            <a:r>
              <a:rPr lang="en-US" sz="2200" dirty="0"/>
              <a:t> des </a:t>
            </a:r>
            <a:r>
              <a:rPr lang="en-US" sz="2200" dirty="0" err="1"/>
              <a:t>marchés</a:t>
            </a:r>
            <a:r>
              <a:rPr lang="en-US" sz="2200" dirty="0"/>
              <a:t> </a:t>
            </a:r>
            <a:r>
              <a:rPr lang="en-US" sz="2200" dirty="0" err="1"/>
              <a:t>locaux</a:t>
            </a:r>
            <a:r>
              <a:rPr lang="en-US" sz="2200" dirty="0"/>
              <a:t> </a:t>
            </a:r>
            <a:r>
              <a:rPr lang="en-US" sz="2200" dirty="0" err="1"/>
              <a:t>appélés</a:t>
            </a:r>
            <a:r>
              <a:rPr lang="en-US" sz="2200" dirty="0"/>
              <a:t> points de </a:t>
            </a:r>
            <a:r>
              <a:rPr lang="en-US" sz="2200" dirty="0" err="1"/>
              <a:t>collecte</a:t>
            </a:r>
            <a:endParaRPr lang="en-US" sz="2200" dirty="0"/>
          </a:p>
          <a:p>
            <a:pPr lvl="1"/>
            <a:r>
              <a:rPr lang="en-US" sz="2200" dirty="0"/>
              <a:t>Les </a:t>
            </a:r>
            <a:r>
              <a:rPr lang="en-US" sz="2200" dirty="0" err="1"/>
              <a:t>commerçants</a:t>
            </a:r>
            <a:r>
              <a:rPr lang="en-US" sz="2200" dirty="0"/>
              <a:t> </a:t>
            </a:r>
            <a:r>
              <a:rPr lang="en-US" sz="2200" dirty="0" err="1"/>
              <a:t>appelés</a:t>
            </a:r>
            <a:r>
              <a:rPr lang="en-US" sz="2200" dirty="0"/>
              <a:t> </a:t>
            </a:r>
            <a:r>
              <a:rPr lang="en-US" sz="2200" dirty="0" err="1"/>
              <a:t>banabana</a:t>
            </a:r>
            <a:r>
              <a:rPr lang="en-US" sz="2200" dirty="0"/>
              <a:t> font de </a:t>
            </a:r>
            <a:r>
              <a:rPr lang="en-US" sz="2200" dirty="0" err="1"/>
              <a:t>longues</a:t>
            </a:r>
            <a:r>
              <a:rPr lang="en-US" sz="2200" dirty="0"/>
              <a:t> distance pour </a:t>
            </a:r>
            <a:r>
              <a:rPr lang="en-US" sz="2200" dirty="0" err="1"/>
              <a:t>venir</a:t>
            </a:r>
            <a:r>
              <a:rPr lang="en-US" sz="2200" dirty="0"/>
              <a:t> </a:t>
            </a:r>
            <a:r>
              <a:rPr lang="en-US" sz="2200" dirty="0" err="1"/>
              <a:t>acheter</a:t>
            </a:r>
            <a:endParaRPr lang="en-US" sz="2200" dirty="0"/>
          </a:p>
          <a:p>
            <a:pPr lvl="1"/>
            <a:r>
              <a:rPr lang="en-US" sz="2200" dirty="0"/>
              <a:t>Le coaxer </a:t>
            </a:r>
            <a:r>
              <a:rPr lang="en-US" sz="2200" dirty="0" err="1"/>
              <a:t>négocie</a:t>
            </a:r>
            <a:r>
              <a:rPr lang="en-US" sz="2200" dirty="0"/>
              <a:t> et vend le </a:t>
            </a:r>
            <a:r>
              <a:rPr lang="en-US" sz="2200" dirty="0" err="1"/>
              <a:t>produit</a:t>
            </a:r>
            <a:endParaRPr lang="en-US" sz="2200" dirty="0"/>
          </a:p>
          <a:p>
            <a:pPr lvl="1"/>
            <a:r>
              <a:rPr lang="en-US" sz="2200" dirty="0" err="1"/>
              <a:t>L’oigon</a:t>
            </a:r>
            <a:r>
              <a:rPr lang="en-US" sz="2200" dirty="0"/>
              <a:t> </a:t>
            </a:r>
            <a:r>
              <a:rPr lang="en-US" sz="2200" dirty="0" err="1"/>
              <a:t>est</a:t>
            </a:r>
            <a:r>
              <a:rPr lang="en-US" sz="2200" dirty="0"/>
              <a:t> </a:t>
            </a:r>
            <a:r>
              <a:rPr lang="en-US" sz="2200" dirty="0" err="1"/>
              <a:t>vendu</a:t>
            </a:r>
            <a:r>
              <a:rPr lang="en-US" sz="2200" dirty="0"/>
              <a:t> au volume sur des sacs </a:t>
            </a:r>
            <a:r>
              <a:rPr lang="en-US" sz="2200" dirty="0" err="1"/>
              <a:t>supposés</a:t>
            </a:r>
            <a:r>
              <a:rPr lang="en-US" sz="2200" dirty="0"/>
              <a:t> </a:t>
            </a:r>
            <a:r>
              <a:rPr lang="en-US" sz="2200" dirty="0" err="1"/>
              <a:t>pesés</a:t>
            </a:r>
            <a:r>
              <a:rPr lang="en-US" sz="2200" dirty="0"/>
              <a:t> 40 kg</a:t>
            </a:r>
          </a:p>
          <a:p>
            <a:pPr lvl="1"/>
            <a:r>
              <a:rPr lang="en-US" sz="2200" dirty="0"/>
              <a:t>Pas de </a:t>
            </a:r>
            <a:r>
              <a:rPr lang="en-US" sz="2200" dirty="0" err="1"/>
              <a:t>peser</a:t>
            </a:r>
            <a:r>
              <a:rPr lang="en-US" sz="2200" dirty="0"/>
              <a:t> </a:t>
            </a:r>
            <a:r>
              <a:rPr lang="en-US" sz="2200" dirty="0" err="1"/>
              <a:t>ni</a:t>
            </a:r>
            <a:r>
              <a:rPr lang="en-US" sz="2200" dirty="0"/>
              <a:t> </a:t>
            </a:r>
            <a:r>
              <a:rPr lang="en-US" sz="2200" dirty="0" err="1"/>
              <a:t>mesure</a:t>
            </a:r>
            <a:r>
              <a:rPr lang="en-US" sz="2200" dirty="0"/>
              <a:t> de la </a:t>
            </a:r>
            <a:r>
              <a:rPr lang="en-US" sz="2200" dirty="0" err="1"/>
              <a:t>qualité</a:t>
            </a:r>
            <a:r>
              <a:rPr lang="en-US" sz="2200" dirty="0"/>
              <a:t> par </a:t>
            </a:r>
            <a:r>
              <a:rPr lang="en-US" sz="2200" dirty="0" err="1"/>
              <a:t>peur</a:t>
            </a:r>
            <a:r>
              <a:rPr lang="en-US" sz="2200" dirty="0"/>
              <a:t> de </a:t>
            </a:r>
            <a:r>
              <a:rPr lang="en-US" sz="2200" dirty="0" err="1"/>
              <a:t>perdre</a:t>
            </a:r>
            <a:r>
              <a:rPr lang="en-US" sz="2200" dirty="0"/>
              <a:t> les </a:t>
            </a:r>
            <a:r>
              <a:rPr lang="en-US" sz="2200" dirty="0" err="1"/>
              <a:t>banabanas</a:t>
            </a:r>
            <a:endParaRPr lang="en-US" sz="2200" dirty="0"/>
          </a:p>
          <a:p>
            <a:pPr lvl="1"/>
            <a:endParaRPr lang="en-US" dirty="0">
              <a:latin typeface="+mj-lt"/>
            </a:endParaRPr>
          </a:p>
        </p:txBody>
      </p:sp>
      <p:sp>
        <p:nvSpPr>
          <p:cNvPr id="2" name="TextBox 1"/>
          <p:cNvSpPr txBox="1"/>
          <p:nvPr/>
        </p:nvSpPr>
        <p:spPr>
          <a:xfrm>
            <a:off x="1991165" y="307770"/>
            <a:ext cx="5161669" cy="461665"/>
          </a:xfrm>
          <a:prstGeom prst="rect">
            <a:avLst/>
          </a:prstGeom>
          <a:solidFill>
            <a:srgbClr val="FFFF00"/>
          </a:solidFill>
        </p:spPr>
        <p:txBody>
          <a:bodyPr wrap="none" rtlCol="0">
            <a:spAutoFit/>
          </a:bodyPr>
          <a:lstStyle/>
          <a:p>
            <a:pPr defTabSz="685800"/>
            <a:r>
              <a:rPr lang="en-US" sz="2400" b="1" dirty="0" err="1">
                <a:solidFill>
                  <a:prstClr val="black"/>
                </a:solidFill>
                <a:latin typeface="Calibri" panose="020F0502020204030204"/>
              </a:rPr>
              <a:t>Commercialisation</a:t>
            </a:r>
            <a:r>
              <a:rPr lang="en-US" sz="2400" b="1" dirty="0">
                <a:solidFill>
                  <a:prstClr val="black"/>
                </a:solidFill>
                <a:latin typeface="Calibri" panose="020F0502020204030204"/>
              </a:rPr>
              <a:t> de </a:t>
            </a:r>
            <a:r>
              <a:rPr lang="en-US" sz="2400" b="1" dirty="0" err="1">
                <a:solidFill>
                  <a:prstClr val="black"/>
                </a:solidFill>
                <a:latin typeface="Calibri" panose="020F0502020204030204"/>
              </a:rPr>
              <a:t>l’oignon</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à</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Podor</a:t>
            </a:r>
            <a:endParaRPr lang="en-US" sz="2400" b="1" dirty="0">
              <a:solidFill>
                <a:prstClr val="black"/>
              </a:solidFill>
              <a:latin typeface="Calibri" panose="020F0502020204030204"/>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72" y="1449659"/>
            <a:ext cx="4635454" cy="3034496"/>
          </a:xfrm>
          <a:prstGeom prst="rect">
            <a:avLst/>
          </a:prstGeom>
        </p:spPr>
      </p:pic>
    </p:spTree>
    <p:extLst>
      <p:ext uri="{BB962C8B-B14F-4D97-AF65-F5344CB8AC3E}">
        <p14:creationId xmlns:p14="http://schemas.microsoft.com/office/powerpoint/2010/main" val="897470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Design expérimental</a:t>
            </a:r>
          </a:p>
        </p:txBody>
      </p:sp>
      <p:sp>
        <p:nvSpPr>
          <p:cNvPr id="3" name="Espace réservé du contenu 2"/>
          <p:cNvSpPr>
            <a:spLocks noGrp="1"/>
          </p:cNvSpPr>
          <p:nvPr>
            <p:ph idx="1"/>
          </p:nvPr>
        </p:nvSpPr>
        <p:spPr/>
        <p:txBody>
          <a:bodyPr/>
          <a:lstStyle/>
          <a:p>
            <a:r>
              <a:rPr lang="fr-FR" sz="2400" dirty="0"/>
              <a:t>2013 les autorités des marchés acception l’usage des balances et de l’étiquetage de la qualité</a:t>
            </a:r>
          </a:p>
          <a:p>
            <a:endParaRPr lang="fr-FR" sz="2400" dirty="0"/>
          </a:p>
          <a:p>
            <a:r>
              <a:rPr lang="fr-FR" sz="2400" dirty="0"/>
              <a:t>La mise en œuvre a été faite avec l’UGB</a:t>
            </a:r>
          </a:p>
          <a:p>
            <a:endParaRPr lang="fr-FR" sz="2400" dirty="0"/>
          </a:p>
          <a:p>
            <a:r>
              <a:rPr lang="fr-FR" sz="2400" dirty="0"/>
              <a:t>Nous avons formé les producteurs sur comment améliorer la qualité dans tous les villages (34 villages) qui vendent au niveau de nos points de collecte</a:t>
            </a:r>
          </a:p>
          <a:p>
            <a:endParaRPr lang="fr-FR" sz="2400" dirty="0"/>
          </a:p>
          <a:p>
            <a:r>
              <a:rPr lang="fr-FR" sz="2400" dirty="0"/>
              <a:t>Nous avons choisi de façon aléatoire la moitié des villages et les informer sur l’usage des balances et de l’étiquetage sur les points de collectes.</a:t>
            </a:r>
          </a:p>
          <a:p>
            <a:endParaRPr lang="fr-FR" dirty="0"/>
          </a:p>
        </p:txBody>
      </p:sp>
    </p:spTree>
    <p:extLst>
      <p:ext uri="{BB962C8B-B14F-4D97-AF65-F5344CB8AC3E}">
        <p14:creationId xmlns:p14="http://schemas.microsoft.com/office/powerpoint/2010/main" val="3020939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Résultats obtenus</a:t>
            </a:r>
          </a:p>
        </p:txBody>
      </p:sp>
      <p:sp>
        <p:nvSpPr>
          <p:cNvPr id="3" name="Espace réservé du contenu 2"/>
          <p:cNvSpPr>
            <a:spLocks noGrp="1"/>
          </p:cNvSpPr>
          <p:nvPr>
            <p:ph idx="1"/>
          </p:nvPr>
        </p:nvSpPr>
        <p:spPr/>
        <p:txBody>
          <a:bodyPr>
            <a:normAutofit/>
          </a:bodyPr>
          <a:lstStyle/>
          <a:p>
            <a:r>
              <a:rPr lang="en-US" dirty="0"/>
              <a:t>Les </a:t>
            </a:r>
            <a:r>
              <a:rPr lang="en-US" dirty="0" err="1"/>
              <a:t>informations</a:t>
            </a:r>
            <a:r>
              <a:rPr lang="en-US" dirty="0"/>
              <a:t> sur les </a:t>
            </a:r>
            <a:r>
              <a:rPr lang="en-US" dirty="0" err="1"/>
              <a:t>réformes</a:t>
            </a:r>
            <a:r>
              <a:rPr lang="en-US" dirty="0"/>
              <a:t> du </a:t>
            </a:r>
            <a:r>
              <a:rPr lang="en-US" dirty="0" err="1"/>
              <a:t>marché</a:t>
            </a:r>
            <a:r>
              <a:rPr lang="en-US" dirty="0"/>
              <a:t> </a:t>
            </a:r>
            <a:r>
              <a:rPr lang="en-US" dirty="0" err="1"/>
              <a:t>ont</a:t>
            </a:r>
            <a:r>
              <a:rPr lang="en-US" dirty="0"/>
              <a:t> </a:t>
            </a:r>
            <a:r>
              <a:rPr lang="en-US" dirty="0" err="1"/>
              <a:t>induit</a:t>
            </a:r>
            <a:r>
              <a:rPr lang="en-US" dirty="0"/>
              <a:t> un </a:t>
            </a:r>
            <a:r>
              <a:rPr lang="en-US" dirty="0" err="1"/>
              <a:t>changement</a:t>
            </a:r>
            <a:r>
              <a:rPr lang="en-US" dirty="0"/>
              <a:t> de </a:t>
            </a:r>
            <a:r>
              <a:rPr lang="en-US" dirty="0" err="1"/>
              <a:t>comportement</a:t>
            </a:r>
            <a:r>
              <a:rPr lang="en-US" dirty="0"/>
              <a:t> </a:t>
            </a:r>
            <a:r>
              <a:rPr lang="en-US" dirty="0" err="1"/>
              <a:t>dans</a:t>
            </a:r>
            <a:r>
              <a:rPr lang="en-US" dirty="0"/>
              <a:t> la </a:t>
            </a:r>
            <a:r>
              <a:rPr lang="en-US" dirty="0" err="1"/>
              <a:t>façon</a:t>
            </a:r>
            <a:r>
              <a:rPr lang="en-US" dirty="0"/>
              <a:t> de </a:t>
            </a:r>
            <a:r>
              <a:rPr lang="en-US" dirty="0" err="1"/>
              <a:t>produire</a:t>
            </a:r>
            <a:r>
              <a:rPr lang="en-US" dirty="0"/>
              <a:t> </a:t>
            </a:r>
            <a:r>
              <a:rPr lang="en-US" dirty="0" err="1"/>
              <a:t>l’oignon</a:t>
            </a:r>
            <a:endParaRPr lang="en-US" dirty="0"/>
          </a:p>
          <a:p>
            <a:r>
              <a:rPr lang="en-US" dirty="0"/>
              <a:t>9% des </a:t>
            </a:r>
            <a:r>
              <a:rPr lang="en-US" dirty="0" err="1"/>
              <a:t>producteurs</a:t>
            </a:r>
            <a:r>
              <a:rPr lang="en-US" dirty="0"/>
              <a:t> qui </a:t>
            </a:r>
            <a:r>
              <a:rPr lang="en-US" dirty="0" err="1"/>
              <a:t>utilisent</a:t>
            </a:r>
            <a:r>
              <a:rPr lang="en-US" dirty="0"/>
              <a:t> </a:t>
            </a:r>
            <a:r>
              <a:rPr lang="en-US" dirty="0" err="1"/>
              <a:t>l’urée</a:t>
            </a:r>
            <a:r>
              <a:rPr lang="en-US" dirty="0"/>
              <a:t> </a:t>
            </a:r>
            <a:r>
              <a:rPr lang="en-US" dirty="0" err="1"/>
              <a:t>ont</a:t>
            </a:r>
            <a:r>
              <a:rPr lang="en-US" dirty="0"/>
              <a:t> </a:t>
            </a:r>
            <a:r>
              <a:rPr lang="en-US" dirty="0" err="1"/>
              <a:t>diminué</a:t>
            </a:r>
            <a:r>
              <a:rPr lang="en-US" dirty="0"/>
              <a:t> </a:t>
            </a:r>
            <a:r>
              <a:rPr lang="en-US" dirty="0" err="1"/>
              <a:t>l’usage</a:t>
            </a:r>
            <a:r>
              <a:rPr lang="en-US" dirty="0"/>
              <a:t> </a:t>
            </a:r>
            <a:r>
              <a:rPr lang="en-US" dirty="0" err="1"/>
              <a:t>excessif</a:t>
            </a:r>
            <a:r>
              <a:rPr lang="en-US" dirty="0"/>
              <a:t> de </a:t>
            </a:r>
            <a:r>
              <a:rPr lang="en-US" dirty="0" err="1"/>
              <a:t>cet</a:t>
            </a:r>
            <a:r>
              <a:rPr lang="en-US" dirty="0"/>
              <a:t> </a:t>
            </a:r>
            <a:r>
              <a:rPr lang="en-US" dirty="0" err="1"/>
              <a:t>engrais</a:t>
            </a:r>
            <a:endParaRPr lang="en-US" dirty="0"/>
          </a:p>
          <a:p>
            <a:r>
              <a:rPr lang="fr-FR" dirty="0"/>
              <a:t>27% ont utilisé du 10-10-20, bons engrais pour une production de qualité</a:t>
            </a:r>
          </a:p>
          <a:p>
            <a:r>
              <a:rPr lang="fr-FR" dirty="0"/>
              <a:t>La quantité d’engrais utilisé a augmenté de 116kg/ha</a:t>
            </a:r>
          </a:p>
          <a:p>
            <a:r>
              <a:rPr lang="fr-FR" dirty="0"/>
              <a:t>Le tri des oignons a été systématique après l’introduction des balances et de l’étiquetage</a:t>
            </a:r>
          </a:p>
          <a:p>
            <a:r>
              <a:rPr lang="fr-FR" dirty="0"/>
              <a:t>Augmentation de 16% des oignons de bonne qualité sur le marché</a:t>
            </a:r>
          </a:p>
          <a:p>
            <a:r>
              <a:rPr lang="fr-FR" dirty="0"/>
              <a:t>Augmentation du prix entre 6% à 9%  après l'introduction des étiquettes surtout pour les informés</a:t>
            </a:r>
          </a:p>
          <a:p>
            <a:r>
              <a:rPr lang="fr-FR" dirty="0"/>
              <a:t>Augmentation de 11% du revenu net par hectare</a:t>
            </a:r>
          </a:p>
        </p:txBody>
      </p:sp>
    </p:spTree>
    <p:extLst>
      <p:ext uri="{BB962C8B-B14F-4D97-AF65-F5344CB8AC3E}">
        <p14:creationId xmlns:p14="http://schemas.microsoft.com/office/powerpoint/2010/main" val="649591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Epilogue</a:t>
            </a:r>
          </a:p>
        </p:txBody>
      </p:sp>
      <p:sp>
        <p:nvSpPr>
          <p:cNvPr id="3" name="Espace réservé du contenu 2"/>
          <p:cNvSpPr>
            <a:spLocks noGrp="1"/>
          </p:cNvSpPr>
          <p:nvPr>
            <p:ph idx="1"/>
          </p:nvPr>
        </p:nvSpPr>
        <p:spPr/>
        <p:txBody>
          <a:bodyPr>
            <a:normAutofit/>
          </a:bodyPr>
          <a:lstStyle/>
          <a:p>
            <a:r>
              <a:rPr lang="fr-FR" dirty="0"/>
              <a:t>L'utilisation des balances et de l'étiquetage a été arrêtée à la fin de l'expérience sous les pressions des banabanas : confirme le manque de compétitivité sur les marchés éloignés</a:t>
            </a:r>
          </a:p>
          <a:p>
            <a:r>
              <a:rPr lang="fr-FR" dirty="0"/>
              <a:t>Des balances sont en place sur d'autres marchés de l'oignon du pays, gérées par des comités de gestion des marchés locaux, avec des balances certifiées par le ministère du Commerce et appuyées par une redevance de marché payée par les agriculteurs.</a:t>
            </a:r>
          </a:p>
          <a:p>
            <a:r>
              <a:rPr lang="fr-FR" dirty="0"/>
              <a:t>Des balances et des étiquettes pourraient facilement être conservées à Podor</a:t>
            </a:r>
          </a:p>
          <a:p>
            <a:r>
              <a:rPr lang="fr-FR" dirty="0"/>
              <a:t>Mais la réforme du marché nécessite une action collective ou une intervention du gouvernement pour inciter le comité de gestion du marché local à introduire et à soutenir les réformes.</a:t>
            </a:r>
          </a:p>
          <a:p>
            <a:endParaRPr lang="fr-FR" dirty="0"/>
          </a:p>
        </p:txBody>
      </p:sp>
    </p:spTree>
    <p:extLst>
      <p:ext uri="{BB962C8B-B14F-4D97-AF65-F5344CB8AC3E}">
        <p14:creationId xmlns:p14="http://schemas.microsoft.com/office/powerpoint/2010/main" val="1629549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9401" y="1605394"/>
            <a:ext cx="4325198" cy="3476552"/>
          </a:xfrm>
        </p:spPr>
      </p:pic>
      <p:sp>
        <p:nvSpPr>
          <p:cNvPr id="4" name="TextBox 3"/>
          <p:cNvSpPr txBox="1"/>
          <p:nvPr/>
        </p:nvSpPr>
        <p:spPr>
          <a:xfrm>
            <a:off x="3698310" y="960053"/>
            <a:ext cx="1414018" cy="807913"/>
          </a:xfrm>
          <a:prstGeom prst="rect">
            <a:avLst/>
          </a:prstGeom>
          <a:noFill/>
        </p:spPr>
        <p:txBody>
          <a:bodyPr wrap="square" rtlCol="0">
            <a:spAutoFit/>
          </a:bodyPr>
          <a:lstStyle/>
          <a:p>
            <a:pPr algn="ctr" defTabSz="685800"/>
            <a:r>
              <a:rPr lang="en-US" sz="3300" b="1" dirty="0">
                <a:solidFill>
                  <a:prstClr val="black"/>
                </a:solidFill>
                <a:latin typeface="Calibri" panose="020F0502020204030204"/>
              </a:rPr>
              <a:t>Merci</a:t>
            </a:r>
          </a:p>
          <a:p>
            <a:pPr defTabSz="685800"/>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3008982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69143"/>
            <a:ext cx="6858000" cy="1571006"/>
          </a:xfrm>
          <a:solidFill>
            <a:srgbClr val="FFFF00"/>
          </a:solidFill>
        </p:spPr>
        <p:txBody>
          <a:bodyPr>
            <a:normAutofit fontScale="90000"/>
          </a:bodyPr>
          <a:lstStyle/>
          <a:p>
            <a:r>
              <a:rPr lang="en-US" sz="3600" b="1" dirty="0">
                <a:latin typeface="+mn-lt"/>
              </a:rPr>
              <a:t>Product market reforms and technology adoption by Senegalese onion producers</a:t>
            </a:r>
          </a:p>
        </p:txBody>
      </p:sp>
      <p:sp>
        <p:nvSpPr>
          <p:cNvPr id="3" name="Subtitle 2"/>
          <p:cNvSpPr>
            <a:spLocks noGrp="1"/>
          </p:cNvSpPr>
          <p:nvPr>
            <p:ph type="subTitle" idx="1"/>
          </p:nvPr>
        </p:nvSpPr>
        <p:spPr>
          <a:xfrm>
            <a:off x="1151521" y="5216309"/>
            <a:ext cx="6858000" cy="709286"/>
          </a:xfrm>
        </p:spPr>
        <p:txBody>
          <a:bodyPr>
            <a:normAutofit fontScale="85000" lnSpcReduction="10000"/>
          </a:bodyPr>
          <a:lstStyle/>
          <a:p>
            <a:r>
              <a:rPr lang="en-US" sz="2100" b="1" dirty="0"/>
              <a:t>Tanguy Bernard, Alain de </a:t>
            </a:r>
            <a:r>
              <a:rPr lang="en-US" sz="2100" b="1" dirty="0" err="1"/>
              <a:t>Janvry</a:t>
            </a:r>
            <a:r>
              <a:rPr lang="en-US" sz="2100" b="1" dirty="0"/>
              <a:t>, Samba </a:t>
            </a:r>
            <a:r>
              <a:rPr lang="en-US" sz="2100" b="1" dirty="0" err="1"/>
              <a:t>Mbaye</a:t>
            </a:r>
            <a:r>
              <a:rPr lang="en-US" sz="2100" b="1" dirty="0"/>
              <a:t>, &amp; Elisabeth </a:t>
            </a:r>
            <a:r>
              <a:rPr lang="en-US" sz="2100" b="1" dirty="0" err="1"/>
              <a:t>Sadoulet</a:t>
            </a:r>
            <a:endParaRPr lang="en-US" sz="2100" b="1" dirty="0"/>
          </a:p>
          <a:p>
            <a:r>
              <a:rPr lang="en-US" sz="2100" b="1" dirty="0" err="1"/>
              <a:t>Janvier</a:t>
            </a:r>
            <a:r>
              <a:rPr lang="en-US" sz="2100" b="1" dirty="0"/>
              <a:t> 2019</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429728"/>
            <a:ext cx="3466577" cy="259993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3182" y="2429905"/>
            <a:ext cx="3466340" cy="2599755"/>
          </a:xfrm>
          <a:prstGeom prst="rect">
            <a:avLst/>
          </a:prstGeom>
        </p:spPr>
      </p:pic>
    </p:spTree>
    <p:extLst>
      <p:ext uri="{BB962C8B-B14F-4D97-AF65-F5344CB8AC3E}">
        <p14:creationId xmlns:p14="http://schemas.microsoft.com/office/powerpoint/2010/main" val="551703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003028C-CB59-1F42-9633-A733427730D0}"/>
              </a:ext>
            </a:extLst>
          </p:cNvPr>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300" kern="1200">
                <a:solidFill>
                  <a:schemeClr val="tx1"/>
                </a:solidFill>
                <a:latin typeface="Garamond" panose="02020404030301010803" pitchFamily="18" charset="0"/>
                <a:ea typeface="+mj-ea"/>
                <a:cs typeface="+mj-cs"/>
              </a:defRPr>
            </a:lvl1pPr>
          </a:lstStyle>
          <a:p>
            <a:r>
              <a:rPr lang="fr-FR" sz="3600" dirty="0"/>
              <a:t>Insécurité alimentaire et Pauvreté = défis continus pour notre génération !</a:t>
            </a:r>
          </a:p>
          <a:p>
            <a:endParaRPr lang="fr-FR" dirty="0"/>
          </a:p>
        </p:txBody>
      </p:sp>
      <p:sp>
        <p:nvSpPr>
          <p:cNvPr id="3" name="Rectangle 2">
            <a:extLst>
              <a:ext uri="{FF2B5EF4-FFF2-40B4-BE49-F238E27FC236}">
                <a16:creationId xmlns:a16="http://schemas.microsoft.com/office/drawing/2014/main" id="{D7F648A9-2490-5943-A8E5-F5AD5FEE890F}"/>
              </a:ext>
            </a:extLst>
          </p:cNvPr>
          <p:cNvSpPr/>
          <p:nvPr/>
        </p:nvSpPr>
        <p:spPr>
          <a:xfrm>
            <a:off x="139700" y="1693039"/>
            <a:ext cx="2861421" cy="4339650"/>
          </a:xfrm>
          <a:prstGeom prst="rect">
            <a:avLst/>
          </a:prstGeom>
        </p:spPr>
        <p:txBody>
          <a:bodyPr wrap="square">
            <a:spAutoFit/>
          </a:bodyPr>
          <a:lstStyle/>
          <a:p>
            <a:pPr marL="285750" indent="-285750">
              <a:buFont typeface="Arial" panose="020B0604020202020204" pitchFamily="34" charset="0"/>
              <a:buChar char="•"/>
            </a:pPr>
            <a:r>
              <a:rPr lang="fr-FR" dirty="0"/>
              <a:t>Pression démographique, Conflits et Changements climatiques </a:t>
            </a:r>
            <a:r>
              <a:rPr lang="fr-FR" dirty="0">
                <a:sym typeface="Wingdings" pitchFamily="2" charset="2"/>
              </a:rPr>
              <a:t> facteurs aggravant majeurs</a:t>
            </a:r>
          </a:p>
          <a:p>
            <a:pPr marL="285750" indent="-285750">
              <a:buFont typeface="Arial" panose="020B0604020202020204" pitchFamily="34" charset="0"/>
              <a:buChar char="•"/>
            </a:pPr>
            <a:endParaRPr lang="fr-FR" dirty="0">
              <a:sym typeface="Wingdings" pitchFamily="2" charset="2"/>
            </a:endParaRPr>
          </a:p>
          <a:p>
            <a:pPr marL="285750" indent="-285750">
              <a:buFont typeface="Arial" panose="020B0604020202020204" pitchFamily="34" charset="0"/>
              <a:buChar char="•"/>
            </a:pPr>
            <a:r>
              <a:rPr lang="fr-FR" dirty="0">
                <a:sym typeface="Wingdings" pitchFamily="2" charset="2"/>
              </a:rPr>
              <a:t>La majorité des pauvres vivent en milieu ruraux et vivent de l’agriculture</a:t>
            </a:r>
          </a:p>
          <a:p>
            <a:pPr marL="285750" indent="-285750">
              <a:buFont typeface="Arial" panose="020B0604020202020204" pitchFamily="34" charset="0"/>
              <a:buChar char="•"/>
            </a:pPr>
            <a:endParaRPr lang="fr-FR" dirty="0">
              <a:sym typeface="Wingdings" pitchFamily="2" charset="2"/>
            </a:endParaRPr>
          </a:p>
          <a:p>
            <a:pPr marL="285750" indent="-285750">
              <a:buFont typeface="Arial" panose="020B0604020202020204" pitchFamily="34" charset="0"/>
              <a:buChar char="•"/>
            </a:pPr>
            <a:r>
              <a:rPr lang="fr-FR" dirty="0">
                <a:sym typeface="Wingdings" pitchFamily="2" charset="2"/>
              </a:rPr>
              <a:t>Projets Agriculture:</a:t>
            </a:r>
          </a:p>
          <a:p>
            <a:pPr marL="742950" lvl="1" indent="-285750">
              <a:buFont typeface="Arial" panose="020B0604020202020204" pitchFamily="34" charset="0"/>
              <a:buChar char="•"/>
            </a:pPr>
            <a:r>
              <a:rPr lang="fr-FR" sz="1600" dirty="0">
                <a:sym typeface="Wingdings" pitchFamily="2" charset="2"/>
              </a:rPr>
              <a:t> support a l’utilisation d’intrants pour augmenter productivité,</a:t>
            </a:r>
          </a:p>
          <a:p>
            <a:pPr marL="742950" lvl="1" indent="-285750">
              <a:buFont typeface="Arial" panose="020B0604020202020204" pitchFamily="34" charset="0"/>
              <a:buChar char="•"/>
            </a:pPr>
            <a:r>
              <a:rPr lang="fr-FR" sz="1600" dirty="0">
                <a:sym typeface="Wingdings" pitchFamily="2" charset="2"/>
              </a:rPr>
              <a:t> facilitation de l’accès aux marchés, etc.</a:t>
            </a:r>
          </a:p>
        </p:txBody>
      </p:sp>
      <p:pic>
        <p:nvPicPr>
          <p:cNvPr id="4" name="Picture 3">
            <a:extLst>
              <a:ext uri="{FF2B5EF4-FFF2-40B4-BE49-F238E27FC236}">
                <a16:creationId xmlns:a16="http://schemas.microsoft.com/office/drawing/2014/main" id="{464984ED-CA67-6541-BFA4-278EFEB0AC8B}"/>
              </a:ext>
            </a:extLst>
          </p:cNvPr>
          <p:cNvPicPr>
            <a:picLocks noChangeAspect="1"/>
          </p:cNvPicPr>
          <p:nvPr/>
        </p:nvPicPr>
        <p:blipFill>
          <a:blip r:embed="rId2"/>
          <a:stretch>
            <a:fillRect/>
          </a:stretch>
        </p:blipFill>
        <p:spPr>
          <a:xfrm>
            <a:off x="3035300" y="1650439"/>
            <a:ext cx="5994400" cy="5065378"/>
          </a:xfrm>
          <a:prstGeom prst="rect">
            <a:avLst/>
          </a:prstGeom>
        </p:spPr>
      </p:pic>
    </p:spTree>
    <p:extLst>
      <p:ext uri="{BB962C8B-B14F-4D97-AF65-F5344CB8AC3E}">
        <p14:creationId xmlns:p14="http://schemas.microsoft.com/office/powerpoint/2010/main" val="2597764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9AEA1B2-1936-4DDF-80CC-A835A8F7E74F}"/>
              </a:ext>
            </a:extLst>
          </p:cNvPr>
          <p:cNvGraphicFramePr/>
          <p:nvPr>
            <p:extLst/>
          </p:nvPr>
        </p:nvGraphicFramePr>
        <p:xfrm>
          <a:off x="1638064" y="2609321"/>
          <a:ext cx="5895737" cy="2546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Rectangle: Rounded Corners 22">
            <a:extLst>
              <a:ext uri="{FF2B5EF4-FFF2-40B4-BE49-F238E27FC236}">
                <a16:creationId xmlns:a16="http://schemas.microsoft.com/office/drawing/2014/main" id="{E4945CE4-33A8-4BE9-8C26-136E549219B3}"/>
              </a:ext>
            </a:extLst>
          </p:cNvPr>
          <p:cNvSpPr/>
          <p:nvPr/>
        </p:nvSpPr>
        <p:spPr>
          <a:xfrm>
            <a:off x="5379960" y="3072236"/>
            <a:ext cx="2153841" cy="2083118"/>
          </a:xfrm>
          <a:prstGeom prst="roundRect">
            <a:avLst>
              <a:gd name="adj" fmla="val 10000"/>
            </a:avLst>
          </a:prstGeom>
          <a:solidFill>
            <a:srgbClr val="F58220"/>
          </a:solidFill>
          <a:ln>
            <a:noFill/>
          </a:ln>
        </p:spPr>
        <p:style>
          <a:lnRef idx="2">
            <a:scrgbClr r="0" g="0" b="0"/>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pic>
        <p:nvPicPr>
          <p:cNvPr id="3" name="Picture 2">
            <a:extLst>
              <a:ext uri="{FF2B5EF4-FFF2-40B4-BE49-F238E27FC236}">
                <a16:creationId xmlns:a16="http://schemas.microsoft.com/office/drawing/2014/main" id="{4E6D895D-AA5D-4E4E-BC63-B7BEAB601A0C}"/>
              </a:ext>
            </a:extLst>
          </p:cNvPr>
          <p:cNvPicPr>
            <a:picLocks noChangeAspect="1"/>
          </p:cNvPicPr>
          <p:nvPr/>
        </p:nvPicPr>
        <p:blipFill>
          <a:blip r:embed="rId7"/>
          <a:stretch>
            <a:fillRect/>
          </a:stretch>
        </p:blipFill>
        <p:spPr>
          <a:xfrm>
            <a:off x="5379960" y="3492727"/>
            <a:ext cx="2153841" cy="1236596"/>
          </a:xfrm>
          <a:prstGeom prst="rect">
            <a:avLst/>
          </a:prstGeom>
        </p:spPr>
      </p:pic>
    </p:spTree>
    <p:extLst>
      <p:ext uri="{BB962C8B-B14F-4D97-AF65-F5344CB8AC3E}">
        <p14:creationId xmlns:p14="http://schemas.microsoft.com/office/powerpoint/2010/main" val="4274599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6F182C-A995-8649-8496-4DCD0153CA49}"/>
              </a:ext>
            </a:extLst>
          </p:cNvPr>
          <p:cNvPicPr>
            <a:picLocks noChangeAspect="1"/>
          </p:cNvPicPr>
          <p:nvPr/>
        </p:nvPicPr>
        <p:blipFill>
          <a:blip r:embed="rId2"/>
          <a:stretch>
            <a:fillRect/>
          </a:stretch>
        </p:blipFill>
        <p:spPr>
          <a:xfrm>
            <a:off x="1701800" y="1365250"/>
            <a:ext cx="5740400" cy="4127500"/>
          </a:xfrm>
          <a:prstGeom prst="rect">
            <a:avLst/>
          </a:prstGeom>
        </p:spPr>
      </p:pic>
    </p:spTree>
    <p:extLst>
      <p:ext uri="{BB962C8B-B14F-4D97-AF65-F5344CB8AC3E}">
        <p14:creationId xmlns:p14="http://schemas.microsoft.com/office/powerpoint/2010/main" val="3253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0CF1D3-E8AB-EA46-B8B2-6623EFCEAD41}"/>
              </a:ext>
            </a:extLst>
          </p:cNvPr>
          <p:cNvPicPr>
            <a:picLocks noChangeAspect="1"/>
          </p:cNvPicPr>
          <p:nvPr/>
        </p:nvPicPr>
        <p:blipFill rotWithShape="1">
          <a:blip r:embed="rId2"/>
          <a:srcRect l="2167" r="499" b="-1"/>
          <a:stretch/>
        </p:blipFill>
        <p:spPr>
          <a:xfrm>
            <a:off x="20" y="10"/>
            <a:ext cx="9143980" cy="6857990"/>
          </a:xfrm>
          <a:prstGeom prst="rect">
            <a:avLst/>
          </a:prstGeom>
        </p:spPr>
      </p:pic>
    </p:spTree>
    <p:extLst>
      <p:ext uri="{BB962C8B-B14F-4D97-AF65-F5344CB8AC3E}">
        <p14:creationId xmlns:p14="http://schemas.microsoft.com/office/powerpoint/2010/main" val="467725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915218"/>
            <a:ext cx="9105900" cy="5314950"/>
          </a:xfrm>
          <a:prstGeom prst="rect">
            <a:avLst/>
          </a:prstGeom>
        </p:spPr>
      </p:pic>
      <p:sp>
        <p:nvSpPr>
          <p:cNvPr id="3" name="Title 1"/>
          <p:cNvSpPr txBox="1">
            <a:spLocks/>
          </p:cNvSpPr>
          <p:nvPr/>
        </p:nvSpPr>
        <p:spPr>
          <a:xfrm>
            <a:off x="171993" y="320602"/>
            <a:ext cx="8442367" cy="90184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fr-FR" dirty="0">
                <a:solidFill>
                  <a:srgbClr val="70AD47">
                    <a:lumMod val="75000"/>
                  </a:srgbClr>
                </a:solidFill>
                <a:latin typeface="Garamond" panose="02020404030301010803" pitchFamily="18" charset="0"/>
              </a:rPr>
              <a:t>Burkina Faso FIP</a:t>
            </a:r>
          </a:p>
        </p:txBody>
      </p:sp>
      <p:sp>
        <p:nvSpPr>
          <p:cNvPr id="4" name="Rectangle 3"/>
          <p:cNvSpPr/>
          <p:nvPr/>
        </p:nvSpPr>
        <p:spPr>
          <a:xfrm>
            <a:off x="6457950" y="114908"/>
            <a:ext cx="2686050" cy="1477328"/>
          </a:xfrm>
          <a:prstGeom prst="rect">
            <a:avLst/>
          </a:prstGeom>
        </p:spPr>
        <p:txBody>
          <a:bodyPr wrap="square">
            <a:spAutoFit/>
          </a:bodyPr>
          <a:lstStyle/>
          <a:p>
            <a:r>
              <a:rPr lang="fr-FR" dirty="0">
                <a:solidFill>
                  <a:prstClr val="black"/>
                </a:solidFill>
                <a:latin typeface="Garamond" panose="02020404030301010803" pitchFamily="18" charset="0"/>
                <a:ea typeface="+mn-ea"/>
              </a:rPr>
              <a:t>12 forêts classées</a:t>
            </a:r>
            <a:r>
              <a:rPr lang="en-US" dirty="0">
                <a:solidFill>
                  <a:prstClr val="black"/>
                </a:solidFill>
                <a:latin typeface="Garamond" panose="02020404030301010803" pitchFamily="18" charset="0"/>
                <a:ea typeface="+mn-ea"/>
              </a:rPr>
              <a:t> </a:t>
            </a:r>
            <a:r>
              <a:rPr lang="fr-FR" dirty="0">
                <a:solidFill>
                  <a:prstClr val="black"/>
                </a:solidFill>
                <a:latin typeface="Garamond" panose="02020404030301010803" pitchFamily="18" charset="0"/>
                <a:ea typeface="+mn-ea"/>
              </a:rPr>
              <a:t>parmi</a:t>
            </a:r>
            <a:r>
              <a:rPr lang="fr-FR" dirty="0">
                <a:solidFill>
                  <a:prstClr val="black"/>
                </a:solidFill>
                <a:latin typeface="Garamond" panose="02020404030301010803" pitchFamily="18" charset="0"/>
              </a:rPr>
              <a:t> les 77 du </a:t>
            </a:r>
            <a:r>
              <a:rPr lang="fr-FR" dirty="0">
                <a:latin typeface="Garamond" panose="02020404030301010803" pitchFamily="18" charset="0"/>
              </a:rPr>
              <a:t>pays ont été sélectionnées à travers 31 communes et 4 </a:t>
            </a:r>
            <a:r>
              <a:rPr lang="fr-FR" dirty="0">
                <a:solidFill>
                  <a:prstClr val="black"/>
                </a:solidFill>
                <a:latin typeface="Garamond" panose="02020404030301010803" pitchFamily="18" charset="0"/>
              </a:rPr>
              <a:t>régions administratives</a:t>
            </a:r>
            <a:endParaRPr lang="fr-FR" sz="1400" dirty="0">
              <a:solidFill>
                <a:prstClr val="black"/>
              </a:solidFill>
              <a:latin typeface="Garamond" panose="02020404030301010803" pitchFamily="18" charset="0"/>
            </a:endParaRPr>
          </a:p>
        </p:txBody>
      </p:sp>
      <p:sp>
        <p:nvSpPr>
          <p:cNvPr id="5" name="Rectangle 4"/>
          <p:cNvSpPr/>
          <p:nvPr/>
        </p:nvSpPr>
        <p:spPr>
          <a:xfrm>
            <a:off x="171993" y="1033785"/>
            <a:ext cx="2910841" cy="1477328"/>
          </a:xfrm>
          <a:prstGeom prst="rect">
            <a:avLst/>
          </a:prstGeom>
        </p:spPr>
        <p:txBody>
          <a:bodyPr wrap="square">
            <a:spAutoFit/>
          </a:bodyPr>
          <a:lstStyle/>
          <a:p>
            <a:pPr>
              <a:buClr>
                <a:srgbClr val="5B9BD5"/>
              </a:buClr>
            </a:pPr>
            <a:r>
              <a:rPr lang="fr-FR" dirty="0">
                <a:solidFill>
                  <a:prstClr val="black"/>
                </a:solidFill>
                <a:latin typeface="Garamond" panose="02020404030301010803" pitchFamily="18" charset="0"/>
              </a:rPr>
              <a:t>L’objectif du PGFC/REDD+ est de renforcer la capacit</a:t>
            </a:r>
            <a:r>
              <a:rPr lang="fr-FR" dirty="0">
                <a:latin typeface="Garamond" panose="02020404030301010803" pitchFamily="18" charset="0"/>
              </a:rPr>
              <a:t>é</a:t>
            </a:r>
            <a:r>
              <a:rPr lang="fr-FR" dirty="0">
                <a:solidFill>
                  <a:prstClr val="black"/>
                </a:solidFill>
                <a:latin typeface="Garamond" panose="02020404030301010803" pitchFamily="18" charset="0"/>
              </a:rPr>
              <a:t> de séquestration du carbone des forêts class</a:t>
            </a:r>
            <a:r>
              <a:rPr lang="fr-FR" dirty="0">
                <a:latin typeface="Garamond" panose="02020404030301010803" pitchFamily="18" charset="0"/>
              </a:rPr>
              <a:t>é</a:t>
            </a:r>
            <a:r>
              <a:rPr lang="fr-FR" dirty="0">
                <a:solidFill>
                  <a:prstClr val="black"/>
                </a:solidFill>
                <a:latin typeface="Garamond" panose="02020404030301010803" pitchFamily="18" charset="0"/>
              </a:rPr>
              <a:t>es tout en réduisant la pauvret</a:t>
            </a:r>
            <a:r>
              <a:rPr lang="fr-FR" dirty="0">
                <a:latin typeface="Garamond" panose="02020404030301010803" pitchFamily="18" charset="0"/>
              </a:rPr>
              <a:t>é</a:t>
            </a:r>
            <a:endParaRPr lang="fr-FR" dirty="0">
              <a:solidFill>
                <a:prstClr val="black"/>
              </a:solidFill>
              <a:latin typeface="Garamond" panose="02020404030301010803" pitchFamily="18" charset="0"/>
            </a:endParaRPr>
          </a:p>
        </p:txBody>
      </p:sp>
      <p:sp>
        <p:nvSpPr>
          <p:cNvPr id="6" name="Slide Number Placeholder 5"/>
          <p:cNvSpPr>
            <a:spLocks noGrp="1"/>
          </p:cNvSpPr>
          <p:nvPr>
            <p:ph type="sldNum" sz="quarter" idx="12"/>
          </p:nvPr>
        </p:nvSpPr>
        <p:spPr/>
        <p:txBody>
          <a:bodyPr/>
          <a:lstStyle/>
          <a:p>
            <a:fld id="{8A87D645-FE6C-4B12-961A-F29DEDBC12DC}" type="slidenum">
              <a:rPr lang="en-US" smtClean="0">
                <a:solidFill>
                  <a:prstClr val="black">
                    <a:tint val="75000"/>
                  </a:prstClr>
                </a:solidFill>
                <a:latin typeface="Calibri"/>
              </a:rPr>
              <a:pPr/>
              <a:t>23</a:t>
            </a:fld>
            <a:endParaRPr lang="en-US" dirty="0">
              <a:solidFill>
                <a:prstClr val="black">
                  <a:tint val="75000"/>
                </a:prstClr>
              </a:solidFill>
              <a:latin typeface="Calibri"/>
            </a:endParaRPr>
          </a:p>
        </p:txBody>
      </p:sp>
      <p:sp>
        <p:nvSpPr>
          <p:cNvPr id="7" name="Rectangle 6"/>
          <p:cNvSpPr/>
          <p:nvPr/>
        </p:nvSpPr>
        <p:spPr>
          <a:xfrm>
            <a:off x="5301762" y="4871362"/>
            <a:ext cx="3842237" cy="1969770"/>
          </a:xfrm>
          <a:prstGeom prst="rect">
            <a:avLst/>
          </a:prstGeom>
          <a:solidFill>
            <a:srgbClr val="FFFFFF"/>
          </a:solidFill>
        </p:spPr>
        <p:txBody>
          <a:bodyPr wrap="square">
            <a:spAutoFit/>
          </a:bodyPr>
          <a:lstStyle/>
          <a:p>
            <a:pPr>
              <a:buClr>
                <a:srgbClr val="5B9BD5"/>
              </a:buClr>
            </a:pPr>
            <a:r>
              <a:rPr lang="fr-FR" b="1" u="sng" dirty="0">
                <a:solidFill>
                  <a:prstClr val="black"/>
                </a:solidFill>
                <a:latin typeface="Garamond" panose="02020404030301010803" pitchFamily="18" charset="0"/>
              </a:rPr>
              <a:t>PSE au Burkina Faso</a:t>
            </a:r>
            <a:r>
              <a:rPr lang="fr-FR" dirty="0">
                <a:solidFill>
                  <a:prstClr val="black"/>
                </a:solidFill>
                <a:latin typeface="Garamond" panose="02020404030301010803" pitchFamily="18" charset="0"/>
              </a:rPr>
              <a:t>: populations riveraines sont invit</a:t>
            </a:r>
            <a:r>
              <a:rPr lang="fr-FR" dirty="0">
                <a:latin typeface="Garamond" panose="02020404030301010803" pitchFamily="18" charset="0"/>
              </a:rPr>
              <a:t>é</a:t>
            </a:r>
            <a:r>
              <a:rPr lang="fr-FR" dirty="0">
                <a:solidFill>
                  <a:prstClr val="black"/>
                </a:solidFill>
                <a:latin typeface="Garamond" panose="02020404030301010803" pitchFamily="18" charset="0"/>
              </a:rPr>
              <a:t>es, contre rémunération, a s’engager dans des activit</a:t>
            </a:r>
            <a:r>
              <a:rPr lang="fr-FR" dirty="0">
                <a:latin typeface="Garamond" panose="02020404030301010803" pitchFamily="18" charset="0"/>
              </a:rPr>
              <a:t>é</a:t>
            </a:r>
            <a:r>
              <a:rPr lang="fr-FR" dirty="0">
                <a:solidFill>
                  <a:prstClr val="black"/>
                </a:solidFill>
                <a:latin typeface="Garamond" panose="02020404030301010803" pitchFamily="18" charset="0"/>
              </a:rPr>
              <a:t>s de protection de la forêt telles que:</a:t>
            </a:r>
          </a:p>
          <a:p>
            <a:pPr marL="742950" lvl="1" indent="-285750" defTabSz="914400" fontAlgn="auto">
              <a:spcBef>
                <a:spcPts val="0"/>
              </a:spcBef>
              <a:spcAft>
                <a:spcPts val="0"/>
              </a:spcAft>
              <a:buClr>
                <a:srgbClr val="5B9BD5"/>
              </a:buClr>
              <a:buFont typeface="Arial" charset="0"/>
              <a:buChar char="•"/>
            </a:pPr>
            <a:r>
              <a:rPr lang="fr-FR" sz="1600" b="1" dirty="0">
                <a:solidFill>
                  <a:srgbClr val="008000"/>
                </a:solidFill>
                <a:latin typeface="Garamond" panose="02020404030301010803" pitchFamily="18" charset="0"/>
              </a:rPr>
              <a:t>La reforestation</a:t>
            </a:r>
          </a:p>
          <a:p>
            <a:pPr marL="742950" lvl="1" indent="-285750" defTabSz="914400" fontAlgn="auto">
              <a:spcBef>
                <a:spcPts val="0"/>
              </a:spcBef>
              <a:spcAft>
                <a:spcPts val="0"/>
              </a:spcAft>
              <a:buClr>
                <a:srgbClr val="5B9BD5"/>
              </a:buClr>
              <a:buFont typeface="Arial" charset="0"/>
              <a:buChar char="•"/>
            </a:pPr>
            <a:r>
              <a:rPr lang="fr-FR" sz="1600" b="1" dirty="0">
                <a:solidFill>
                  <a:srgbClr val="008000"/>
                </a:solidFill>
                <a:latin typeface="Garamond" panose="02020404030301010803" pitchFamily="18" charset="0"/>
              </a:rPr>
              <a:t>La réduction de la déforestation</a:t>
            </a:r>
          </a:p>
        </p:txBody>
      </p:sp>
    </p:spTree>
    <p:extLst>
      <p:ext uri="{BB962C8B-B14F-4D97-AF65-F5344CB8AC3E}">
        <p14:creationId xmlns:p14="http://schemas.microsoft.com/office/powerpoint/2010/main" val="743663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50370" y="387450"/>
            <a:ext cx="9031416" cy="90184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chemeClr val="accent6">
                    <a:lumMod val="75000"/>
                  </a:schemeClr>
                </a:solidFill>
                <a:latin typeface="Garamond" panose="02020404030301010803" pitchFamily="18" charset="0"/>
              </a:rPr>
              <a:t>Analyse socio-économiques (3)</a:t>
            </a:r>
          </a:p>
          <a:p>
            <a:endParaRPr lang="fr-FR" dirty="0">
              <a:solidFill>
                <a:schemeClr val="accent6">
                  <a:lumMod val="75000"/>
                </a:schemeClr>
              </a:solidFill>
              <a:latin typeface="Garamond" panose="02020404030301010803" pitchFamily="18" charset="0"/>
            </a:endParaRPr>
          </a:p>
        </p:txBody>
      </p:sp>
      <p:sp>
        <p:nvSpPr>
          <p:cNvPr id="3" name="Subtitle 2"/>
          <p:cNvSpPr txBox="1">
            <a:spLocks/>
          </p:cNvSpPr>
          <p:nvPr/>
        </p:nvSpPr>
        <p:spPr>
          <a:xfrm>
            <a:off x="355074" y="1289294"/>
            <a:ext cx="3590625" cy="52618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Aft>
                <a:spcPts val="600"/>
              </a:spcAft>
              <a:buClr>
                <a:srgbClr val="5B9BD5"/>
              </a:buClr>
              <a:buFont typeface="Wingdings" panose="05000000000000000000" pitchFamily="2" charset="2"/>
              <a:buChar char="§"/>
            </a:pPr>
            <a:r>
              <a:rPr lang="fr-FR" altLang="en-US" sz="2400" dirty="0">
                <a:solidFill>
                  <a:prstClr val="black"/>
                </a:solidFill>
                <a:latin typeface="Garamond" panose="02020404030301010803" pitchFamily="18" charset="0"/>
                <a:cs typeface="Arial" pitchFamily="34" charset="0"/>
              </a:rPr>
              <a:t>Enquête de base:</a:t>
            </a:r>
          </a:p>
          <a:p>
            <a:pPr lvl="0">
              <a:spcAft>
                <a:spcPts val="600"/>
              </a:spcAft>
              <a:buClr>
                <a:srgbClr val="5B9BD5"/>
              </a:buClr>
              <a:buFont typeface="Wingdings" panose="05000000000000000000" pitchFamily="2" charset="2"/>
              <a:buChar char="§"/>
            </a:pPr>
            <a:r>
              <a:rPr lang="fr-FR" altLang="en-US" sz="2400" dirty="0">
                <a:solidFill>
                  <a:prstClr val="black"/>
                </a:solidFill>
                <a:latin typeface="Garamond" panose="02020404030301010803" pitchFamily="18" charset="0"/>
                <a:cs typeface="Arial" pitchFamily="34" charset="0"/>
              </a:rPr>
              <a:t>Distribution de l'âge:</a:t>
            </a:r>
          </a:p>
          <a:p>
            <a:pPr lvl="1">
              <a:spcAft>
                <a:spcPts val="600"/>
              </a:spcAft>
              <a:buClr>
                <a:srgbClr val="5B9BD5"/>
              </a:buClr>
              <a:buFont typeface="Wingdings" panose="05000000000000000000" pitchFamily="2" charset="2"/>
              <a:buChar char="§"/>
            </a:pPr>
            <a:r>
              <a:rPr lang="fr-FR" altLang="en-US" sz="2100" dirty="0">
                <a:solidFill>
                  <a:prstClr val="black"/>
                </a:solidFill>
                <a:latin typeface="Garamond" panose="02020404030301010803" pitchFamily="18" charset="0"/>
                <a:cs typeface="Arial" pitchFamily="34" charset="0"/>
              </a:rPr>
              <a:t>Assez pareil dans toutes les forêts</a:t>
            </a:r>
          </a:p>
          <a:p>
            <a:pPr lvl="2">
              <a:spcAft>
                <a:spcPts val="600"/>
              </a:spcAft>
              <a:buClr>
                <a:srgbClr val="5B9BD5"/>
              </a:buClr>
              <a:buFont typeface="Wingdings" panose="05000000000000000000" pitchFamily="2" charset="2"/>
              <a:buChar char="§"/>
            </a:pPr>
            <a:r>
              <a:rPr lang="fr-FR" altLang="en-US" sz="1900" dirty="0">
                <a:solidFill>
                  <a:prstClr val="black"/>
                </a:solidFill>
                <a:latin typeface="Garamond" panose="02020404030301010803" pitchFamily="18" charset="0"/>
                <a:cs typeface="Arial" pitchFamily="34" charset="0"/>
              </a:rPr>
              <a:t>Sauf Sorobouli et Tiogo (moins de 20-30)</a:t>
            </a:r>
          </a:p>
          <a:p>
            <a:pPr lvl="2">
              <a:spcAft>
                <a:spcPts val="600"/>
              </a:spcAft>
              <a:buClr>
                <a:srgbClr val="5B9BD5"/>
              </a:buClr>
              <a:buFont typeface="Wingdings" panose="05000000000000000000" pitchFamily="2" charset="2"/>
              <a:buChar char="§"/>
            </a:pPr>
            <a:r>
              <a:rPr lang="fr-FR" altLang="en-US" sz="1900" dirty="0">
                <a:solidFill>
                  <a:prstClr val="black"/>
                </a:solidFill>
                <a:latin typeface="Garamond" panose="02020404030301010803" pitchFamily="18" charset="0"/>
                <a:cs typeface="Arial" pitchFamily="34" charset="0"/>
              </a:rPr>
              <a:t>Et Tapoabopo (plus de 50-60)</a:t>
            </a:r>
          </a:p>
          <a:p>
            <a:pPr lvl="0">
              <a:spcAft>
                <a:spcPts val="600"/>
              </a:spcAft>
              <a:buClr>
                <a:srgbClr val="5B9BD5"/>
              </a:buClr>
              <a:buFont typeface="Wingdings" panose="05000000000000000000" pitchFamily="2" charset="2"/>
              <a:buChar char="§"/>
            </a:pPr>
            <a:r>
              <a:rPr lang="fr-FR" altLang="en-US" sz="2400" dirty="0">
                <a:solidFill>
                  <a:prstClr val="black"/>
                </a:solidFill>
                <a:latin typeface="Garamond" panose="02020404030301010803" pitchFamily="18" charset="0"/>
                <a:cs typeface="Arial" pitchFamily="34" charset="0"/>
              </a:rPr>
              <a:t>Sexe:</a:t>
            </a:r>
          </a:p>
          <a:p>
            <a:pPr lvl="1">
              <a:spcAft>
                <a:spcPts val="600"/>
              </a:spcAft>
              <a:buClr>
                <a:srgbClr val="5B9BD5"/>
              </a:buClr>
              <a:buFont typeface="Wingdings" panose="05000000000000000000" pitchFamily="2" charset="2"/>
              <a:buChar char="§"/>
            </a:pPr>
            <a:r>
              <a:rPr lang="fr-FR" altLang="en-US" sz="2100" dirty="0">
                <a:solidFill>
                  <a:prstClr val="black"/>
                </a:solidFill>
                <a:latin typeface="Garamond" panose="02020404030301010803" pitchFamily="18" charset="0"/>
                <a:cs typeface="Arial" pitchFamily="34" charset="0"/>
              </a:rPr>
              <a:t>En moyenne 16% de femmes</a:t>
            </a:r>
          </a:p>
          <a:p>
            <a:pPr lvl="1">
              <a:spcAft>
                <a:spcPts val="600"/>
              </a:spcAft>
              <a:buClr>
                <a:srgbClr val="5B9BD5"/>
              </a:buClr>
              <a:buFont typeface="Wingdings" panose="05000000000000000000" pitchFamily="2" charset="2"/>
              <a:buChar char="§"/>
            </a:pPr>
            <a:r>
              <a:rPr lang="fr-FR" altLang="en-US" sz="2100" dirty="0">
                <a:solidFill>
                  <a:prstClr val="black"/>
                </a:solidFill>
                <a:latin typeface="Garamond" panose="02020404030301010803" pitchFamily="18" charset="0"/>
                <a:cs typeface="Arial" pitchFamily="34" charset="0"/>
              </a:rPr>
              <a:t>Pas de femme à Kari et à Tissé, près de 50% à Tiogo et à Bontioli RFP</a:t>
            </a:r>
          </a:p>
        </p:txBody>
      </p:sp>
      <p:pic>
        <p:nvPicPr>
          <p:cNvPr id="4" name="Picture 3"/>
          <p:cNvPicPr>
            <a:picLocks noChangeAspect="1"/>
          </p:cNvPicPr>
          <p:nvPr/>
        </p:nvPicPr>
        <p:blipFill>
          <a:blip r:embed="rId4"/>
          <a:stretch>
            <a:fillRect/>
          </a:stretch>
        </p:blipFill>
        <p:spPr>
          <a:xfrm>
            <a:off x="4193313" y="1289295"/>
            <a:ext cx="4950687" cy="3600140"/>
          </a:xfrm>
          <a:prstGeom prst="rect">
            <a:avLst/>
          </a:prstGeom>
        </p:spPr>
      </p:pic>
      <p:sp>
        <p:nvSpPr>
          <p:cNvPr id="5" name="Subtitle 2"/>
          <p:cNvSpPr txBox="1">
            <a:spLocks/>
          </p:cNvSpPr>
          <p:nvPr/>
        </p:nvSpPr>
        <p:spPr>
          <a:xfrm>
            <a:off x="4766078" y="5221266"/>
            <a:ext cx="5116712" cy="13298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Aft>
                <a:spcPts val="600"/>
              </a:spcAft>
              <a:buClr>
                <a:srgbClr val="5B9BD5"/>
              </a:buClr>
              <a:buFont typeface="Wingdings" panose="05000000000000000000" pitchFamily="2" charset="2"/>
              <a:buChar char="§"/>
            </a:pPr>
            <a:r>
              <a:rPr lang="fr-FR" altLang="en-US" sz="2400" dirty="0">
                <a:solidFill>
                  <a:prstClr val="black"/>
                </a:solidFill>
                <a:latin typeface="Garamond" panose="02020404030301010803" pitchFamily="18" charset="0"/>
                <a:cs typeface="Arial" pitchFamily="34" charset="0"/>
              </a:rPr>
              <a:t>Taux de scolarisation:</a:t>
            </a:r>
          </a:p>
          <a:p>
            <a:pPr lvl="1">
              <a:spcAft>
                <a:spcPts val="600"/>
              </a:spcAft>
              <a:buClr>
                <a:srgbClr val="5B9BD5"/>
              </a:buClr>
              <a:buFont typeface="Wingdings" panose="05000000000000000000" pitchFamily="2" charset="2"/>
              <a:buChar char="§"/>
            </a:pPr>
            <a:r>
              <a:rPr lang="fr-FR" altLang="en-US" sz="2100" dirty="0">
                <a:solidFill>
                  <a:prstClr val="black"/>
                </a:solidFill>
                <a:latin typeface="Garamond" panose="02020404030301010803" pitchFamily="18" charset="0"/>
                <a:cs typeface="Arial" pitchFamily="34" charset="0"/>
              </a:rPr>
              <a:t>19% plus que l’école primaire</a:t>
            </a:r>
          </a:p>
          <a:p>
            <a:pPr lvl="1">
              <a:spcAft>
                <a:spcPts val="600"/>
              </a:spcAft>
              <a:buClr>
                <a:srgbClr val="5B9BD5"/>
              </a:buClr>
              <a:buFont typeface="Wingdings" panose="05000000000000000000" pitchFamily="2" charset="2"/>
              <a:buChar char="§"/>
            </a:pPr>
            <a:r>
              <a:rPr lang="fr-FR" altLang="en-US" sz="2100" dirty="0">
                <a:solidFill>
                  <a:prstClr val="black"/>
                </a:solidFill>
                <a:latin typeface="Garamond" panose="02020404030301010803" pitchFamily="18" charset="0"/>
                <a:cs typeface="Arial" pitchFamily="34" charset="0"/>
              </a:rPr>
              <a:t>Assez pareils dans toutes les forêts</a:t>
            </a:r>
          </a:p>
        </p:txBody>
      </p:sp>
    </p:spTree>
    <p:extLst>
      <p:ext uri="{BB962C8B-B14F-4D97-AF65-F5344CB8AC3E}">
        <p14:creationId xmlns:p14="http://schemas.microsoft.com/office/powerpoint/2010/main" val="419454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50370" y="387450"/>
            <a:ext cx="9031416" cy="90184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chemeClr val="accent6">
                    <a:lumMod val="75000"/>
                  </a:schemeClr>
                </a:solidFill>
                <a:latin typeface="Garamond" panose="02020404030301010803" pitchFamily="18" charset="0"/>
              </a:rPr>
              <a:t>Analyse socio-économiques (5)</a:t>
            </a:r>
          </a:p>
          <a:p>
            <a:endParaRPr lang="fr-FR" dirty="0">
              <a:solidFill>
                <a:schemeClr val="accent6">
                  <a:lumMod val="75000"/>
                </a:schemeClr>
              </a:solidFill>
              <a:latin typeface="Garamond" panose="02020404030301010803" pitchFamily="18" charset="0"/>
            </a:endParaRPr>
          </a:p>
        </p:txBody>
      </p:sp>
      <p:sp>
        <p:nvSpPr>
          <p:cNvPr id="3" name="Subtitle 2"/>
          <p:cNvSpPr txBox="1">
            <a:spLocks/>
          </p:cNvSpPr>
          <p:nvPr/>
        </p:nvSpPr>
        <p:spPr>
          <a:xfrm>
            <a:off x="242340" y="1084594"/>
            <a:ext cx="8726296" cy="546651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Aft>
                <a:spcPts val="600"/>
              </a:spcAft>
              <a:buClr>
                <a:srgbClr val="5B9BD5"/>
              </a:buClr>
              <a:buFont typeface="Wingdings" panose="05000000000000000000" pitchFamily="2" charset="2"/>
              <a:buChar char="§"/>
            </a:pPr>
            <a:r>
              <a:rPr lang="fr-FR" altLang="en-US" sz="2400" dirty="0">
                <a:solidFill>
                  <a:prstClr val="black"/>
                </a:solidFill>
                <a:latin typeface="Garamond" panose="02020404030301010803" pitchFamily="18" charset="0"/>
                <a:cs typeface="Arial" pitchFamily="34" charset="0"/>
              </a:rPr>
              <a:t>Occupation principale</a:t>
            </a:r>
          </a:p>
          <a:p>
            <a:pPr lvl="1">
              <a:spcAft>
                <a:spcPts val="600"/>
              </a:spcAft>
              <a:buClr>
                <a:srgbClr val="5B9BD5"/>
              </a:buClr>
              <a:buFont typeface="Wingdings" panose="05000000000000000000" pitchFamily="2" charset="2"/>
              <a:buChar char="§"/>
            </a:pPr>
            <a:r>
              <a:rPr lang="fr-FR" altLang="en-US" sz="2000" dirty="0">
                <a:solidFill>
                  <a:prstClr val="black"/>
                </a:solidFill>
                <a:latin typeface="Garamond" panose="02020404030301010803" pitchFamily="18" charset="0"/>
                <a:cs typeface="Arial" pitchFamily="34" charset="0"/>
              </a:rPr>
              <a:t>90% agriculteur</a:t>
            </a:r>
          </a:p>
          <a:p>
            <a:pPr lvl="2">
              <a:spcAft>
                <a:spcPts val="600"/>
              </a:spcAft>
              <a:buClr>
                <a:srgbClr val="5B9BD5"/>
              </a:buClr>
              <a:buFont typeface="Wingdings" panose="05000000000000000000" pitchFamily="2" charset="2"/>
              <a:buChar char="§"/>
            </a:pPr>
            <a:r>
              <a:rPr lang="fr-FR" altLang="en-US" sz="1900" dirty="0">
                <a:solidFill>
                  <a:prstClr val="black"/>
                </a:solidFill>
                <a:latin typeface="Garamond" panose="02020404030301010803" pitchFamily="18" charset="0"/>
                <a:cs typeface="Arial" pitchFamily="34" charset="0"/>
              </a:rPr>
              <a:t>85% possède des terres</a:t>
            </a:r>
          </a:p>
          <a:p>
            <a:pPr lvl="2">
              <a:spcAft>
                <a:spcPts val="600"/>
              </a:spcAft>
              <a:buClr>
                <a:srgbClr val="5B9BD5"/>
              </a:buClr>
              <a:buFont typeface="Wingdings" panose="05000000000000000000" pitchFamily="2" charset="2"/>
              <a:buChar char="§"/>
            </a:pPr>
            <a:r>
              <a:rPr lang="fr-FR" altLang="en-US" sz="1900" dirty="0">
                <a:solidFill>
                  <a:prstClr val="black"/>
                </a:solidFill>
                <a:latin typeface="Garamond" panose="02020404030301010803" pitchFamily="18" charset="0"/>
                <a:cs typeface="Arial" pitchFamily="34" charset="0"/>
              </a:rPr>
              <a:t>Superficie des terres: 13.5 hectares; 4.8 hectares en culture au moment de l’enquête</a:t>
            </a:r>
          </a:p>
          <a:p>
            <a:pPr lvl="1">
              <a:spcAft>
                <a:spcPts val="600"/>
              </a:spcAft>
              <a:buClr>
                <a:srgbClr val="5B9BD5"/>
              </a:buClr>
              <a:buFont typeface="Wingdings" panose="05000000000000000000" pitchFamily="2" charset="2"/>
              <a:buChar char="§"/>
            </a:pPr>
            <a:r>
              <a:rPr lang="fr-FR" altLang="en-US" sz="2000" dirty="0">
                <a:solidFill>
                  <a:prstClr val="black"/>
                </a:solidFill>
                <a:latin typeface="Garamond" panose="02020404030301010803" pitchFamily="18" charset="0"/>
                <a:cs typeface="Arial" pitchFamily="34" charset="0"/>
              </a:rPr>
              <a:t>Revenus dans les </a:t>
            </a:r>
            <a:r>
              <a:rPr lang="fr-FR" altLang="en-US" sz="2400" dirty="0">
                <a:solidFill>
                  <a:prstClr val="black"/>
                </a:solidFill>
                <a:latin typeface="Garamond" panose="02020404030301010803" pitchFamily="18" charset="0"/>
                <a:cs typeface="Arial" pitchFamily="34" charset="0"/>
              </a:rPr>
              <a:t>30 dernier jours:</a:t>
            </a:r>
          </a:p>
          <a:p>
            <a:pPr lvl="2">
              <a:spcAft>
                <a:spcPts val="600"/>
              </a:spcAft>
              <a:buClr>
                <a:srgbClr val="5B9BD5"/>
              </a:buClr>
              <a:buFont typeface="Wingdings" panose="05000000000000000000" pitchFamily="2" charset="2"/>
              <a:buChar char="§"/>
            </a:pPr>
            <a:r>
              <a:rPr lang="fr-FR" altLang="en-US" sz="1900" dirty="0">
                <a:solidFill>
                  <a:prstClr val="black"/>
                </a:solidFill>
                <a:latin typeface="Garamond" panose="02020404030301010803" pitchFamily="18" charset="0"/>
                <a:cs typeface="Arial" pitchFamily="34" charset="0"/>
              </a:rPr>
              <a:t>17,500 FCFA en moyenne</a:t>
            </a:r>
          </a:p>
          <a:p>
            <a:pPr lvl="0">
              <a:spcAft>
                <a:spcPts val="600"/>
              </a:spcAft>
              <a:buClr>
                <a:srgbClr val="5B9BD5"/>
              </a:buClr>
              <a:buFont typeface="Wingdings" panose="05000000000000000000" pitchFamily="2" charset="2"/>
              <a:buChar char="§"/>
            </a:pPr>
            <a:r>
              <a:rPr lang="fr-FR" altLang="en-US" sz="2400" dirty="0">
                <a:solidFill>
                  <a:prstClr val="black"/>
                </a:solidFill>
                <a:latin typeface="Garamond" panose="02020404030301010803" pitchFamily="18" charset="0"/>
                <a:cs typeface="Arial" pitchFamily="34" charset="0"/>
              </a:rPr>
              <a:t>Technique agricoles: Utilisation de</a:t>
            </a:r>
          </a:p>
          <a:p>
            <a:pPr lvl="1">
              <a:spcAft>
                <a:spcPts val="600"/>
              </a:spcAft>
              <a:buClr>
                <a:srgbClr val="5B9BD5"/>
              </a:buClr>
              <a:buFont typeface="Wingdings" panose="05000000000000000000" pitchFamily="2" charset="2"/>
              <a:buChar char="§"/>
            </a:pPr>
            <a:r>
              <a:rPr lang="fr-FR" altLang="en-US" sz="2100" dirty="0">
                <a:solidFill>
                  <a:prstClr val="black"/>
                </a:solidFill>
                <a:latin typeface="Garamond" panose="02020404030301010803" pitchFamily="18" charset="0"/>
                <a:cs typeface="Arial" pitchFamily="34" charset="0"/>
              </a:rPr>
              <a:t>Semences améliorées: 28%</a:t>
            </a:r>
          </a:p>
          <a:p>
            <a:pPr lvl="1">
              <a:spcAft>
                <a:spcPts val="600"/>
              </a:spcAft>
              <a:buClr>
                <a:srgbClr val="5B9BD5"/>
              </a:buClr>
              <a:buFont typeface="Wingdings" panose="05000000000000000000" pitchFamily="2" charset="2"/>
              <a:buChar char="§"/>
            </a:pPr>
            <a:r>
              <a:rPr lang="fr-FR" altLang="en-US" sz="2100" dirty="0">
                <a:solidFill>
                  <a:prstClr val="black"/>
                </a:solidFill>
                <a:latin typeface="Garamond" panose="02020404030301010803" pitchFamily="18" charset="0"/>
                <a:cs typeface="Arial" pitchFamily="34" charset="0"/>
              </a:rPr>
              <a:t>Engrais chimiques: 53%</a:t>
            </a:r>
          </a:p>
          <a:p>
            <a:pPr lvl="1">
              <a:spcAft>
                <a:spcPts val="600"/>
              </a:spcAft>
              <a:buClr>
                <a:srgbClr val="5B9BD5"/>
              </a:buClr>
              <a:buFont typeface="Wingdings" panose="05000000000000000000" pitchFamily="2" charset="2"/>
              <a:buChar char="§"/>
            </a:pPr>
            <a:r>
              <a:rPr lang="fr-FR" altLang="en-US" sz="2100" dirty="0">
                <a:solidFill>
                  <a:prstClr val="black"/>
                </a:solidFill>
                <a:latin typeface="Garamond" panose="02020404030301010803" pitchFamily="18" charset="0"/>
                <a:cs typeface="Arial" pitchFamily="34" charset="0"/>
              </a:rPr>
              <a:t>Produits phytosanitaires: 56%</a:t>
            </a:r>
          </a:p>
          <a:p>
            <a:pPr lvl="1">
              <a:spcAft>
                <a:spcPts val="600"/>
              </a:spcAft>
              <a:buClr>
                <a:srgbClr val="5B9BD5"/>
              </a:buClr>
              <a:buFont typeface="Wingdings" panose="05000000000000000000" pitchFamily="2" charset="2"/>
              <a:buChar char="§"/>
            </a:pPr>
            <a:r>
              <a:rPr lang="fr-FR" altLang="en-US" sz="2100" dirty="0">
                <a:solidFill>
                  <a:prstClr val="black"/>
                </a:solidFill>
                <a:latin typeface="Garamond" panose="02020404030301010803" pitchFamily="18" charset="0"/>
                <a:cs typeface="Arial" pitchFamily="34" charset="0"/>
              </a:rPr>
              <a:t>Loue de main d’œuvre: 36%</a:t>
            </a:r>
          </a:p>
          <a:p>
            <a:pPr lvl="0">
              <a:spcAft>
                <a:spcPts val="600"/>
              </a:spcAft>
              <a:buClr>
                <a:srgbClr val="5B9BD5"/>
              </a:buClr>
              <a:buFont typeface="Wingdings" panose="05000000000000000000" pitchFamily="2" charset="2"/>
              <a:buChar char="§"/>
            </a:pPr>
            <a:r>
              <a:rPr lang="fr-FR" altLang="en-US" sz="2400" dirty="0">
                <a:solidFill>
                  <a:prstClr val="black"/>
                </a:solidFill>
                <a:latin typeface="Garamond" panose="02020404030301010803" pitchFamily="18" charset="0"/>
                <a:cs typeface="Arial" pitchFamily="34" charset="0"/>
              </a:rPr>
              <a:t>Financement des investissements:</a:t>
            </a:r>
          </a:p>
          <a:p>
            <a:pPr lvl="1">
              <a:spcAft>
                <a:spcPts val="600"/>
              </a:spcAft>
              <a:buClr>
                <a:srgbClr val="5B9BD5"/>
              </a:buClr>
              <a:buFont typeface="Wingdings" panose="05000000000000000000" pitchFamily="2" charset="2"/>
              <a:buChar char="§"/>
            </a:pPr>
            <a:r>
              <a:rPr lang="fr-FR" altLang="en-US" sz="2100" dirty="0">
                <a:solidFill>
                  <a:prstClr val="black"/>
                </a:solidFill>
                <a:latin typeface="Garamond" panose="02020404030301010803" pitchFamily="18" charset="0"/>
                <a:cs typeface="Arial" pitchFamily="34" charset="0"/>
              </a:rPr>
              <a:t>Epargnes 80%, prêt de tontines 8%</a:t>
            </a:r>
          </a:p>
        </p:txBody>
      </p:sp>
    </p:spTree>
    <p:extLst>
      <p:ext uri="{BB962C8B-B14F-4D97-AF65-F5344CB8AC3E}">
        <p14:creationId xmlns:p14="http://schemas.microsoft.com/office/powerpoint/2010/main" val="76662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003028C-CB59-1F42-9633-A733427730D0}"/>
              </a:ext>
            </a:extLst>
          </p:cNvPr>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300" kern="1200">
                <a:solidFill>
                  <a:schemeClr val="tx1"/>
                </a:solidFill>
                <a:latin typeface="Garamond" panose="02020404030301010803" pitchFamily="18" charset="0"/>
                <a:ea typeface="+mj-ea"/>
                <a:cs typeface="+mj-cs"/>
              </a:defRPr>
            </a:lvl1pPr>
          </a:lstStyle>
          <a:p>
            <a:r>
              <a:rPr lang="fr-FR" dirty="0"/>
              <a:t>2 présentations dans cette section</a:t>
            </a:r>
          </a:p>
        </p:txBody>
      </p:sp>
      <p:sp>
        <p:nvSpPr>
          <p:cNvPr id="4" name="Content Placeholder 2">
            <a:extLst>
              <a:ext uri="{FF2B5EF4-FFF2-40B4-BE49-F238E27FC236}">
                <a16:creationId xmlns:a16="http://schemas.microsoft.com/office/drawing/2014/main" id="{77796BD0-19D3-004A-8B74-B7A28DD84150}"/>
              </a:ext>
            </a:extLst>
          </p:cNvPr>
          <p:cNvSpPr txBox="1">
            <a:spLocks/>
          </p:cNvSpPr>
          <p:nvPr/>
        </p:nvSpPr>
        <p:spPr>
          <a:xfrm>
            <a:off x="628650" y="2235200"/>
            <a:ext cx="7886700" cy="28447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t>Impacts d’un projet </a:t>
            </a:r>
            <a:r>
              <a:rPr lang="fr-FR" b="1" dirty="0" err="1"/>
              <a:t>agro-environmental</a:t>
            </a:r>
            <a:r>
              <a:rPr lang="fr-FR" b="1" dirty="0"/>
              <a:t> sur la sécurité alimentaire au Burkina Faso </a:t>
            </a:r>
          </a:p>
          <a:p>
            <a:pPr lvl="1"/>
            <a:r>
              <a:rPr lang="fr-FR" dirty="0"/>
              <a:t>Serge Adjognon, Economiste, DIME</a:t>
            </a:r>
          </a:p>
          <a:p>
            <a:endParaRPr lang="fr-FR" dirty="0"/>
          </a:p>
          <a:p>
            <a:r>
              <a:rPr lang="fr-FR" b="1" dirty="0"/>
              <a:t>Impacts d’une politique de certification, sur la production et la commercialisation de l’oignon au Sénégal </a:t>
            </a:r>
          </a:p>
          <a:p>
            <a:pPr lvl="1"/>
            <a:r>
              <a:rPr lang="fr-FR" dirty="0"/>
              <a:t>Samba Mbaye, Professeur, Université Gaston Berger</a:t>
            </a:r>
          </a:p>
          <a:p>
            <a:pPr lvl="1"/>
            <a:endParaRPr lang="fr-FR" dirty="0"/>
          </a:p>
        </p:txBody>
      </p:sp>
    </p:spTree>
    <p:extLst>
      <p:ext uri="{BB962C8B-B14F-4D97-AF65-F5344CB8AC3E}">
        <p14:creationId xmlns:p14="http://schemas.microsoft.com/office/powerpoint/2010/main" val="2280786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50371" y="387450"/>
            <a:ext cx="7772400" cy="90184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fr-FR" dirty="0">
                <a:solidFill>
                  <a:srgbClr val="70AD47">
                    <a:lumMod val="75000"/>
                  </a:srgbClr>
                </a:solidFill>
                <a:latin typeface="Garamond" panose="02020404030301010803" pitchFamily="18" charset="0"/>
              </a:rPr>
              <a:t>Le PIF au Burkina Faso</a:t>
            </a:r>
          </a:p>
        </p:txBody>
      </p:sp>
      <p:sp>
        <p:nvSpPr>
          <p:cNvPr id="3" name="Subtitle 2"/>
          <p:cNvSpPr txBox="1">
            <a:spLocks/>
          </p:cNvSpPr>
          <p:nvPr/>
        </p:nvSpPr>
        <p:spPr>
          <a:xfrm>
            <a:off x="355073" y="1084594"/>
            <a:ext cx="5620425" cy="55339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Aft>
                <a:spcPts val="600"/>
              </a:spcAft>
              <a:buClr>
                <a:srgbClr val="5B9BD5"/>
              </a:buClr>
              <a:buFont typeface="Wingdings" panose="05000000000000000000" pitchFamily="2" charset="2"/>
              <a:buChar char="§"/>
            </a:pPr>
            <a:r>
              <a:rPr lang="fr-FR" altLang="en-US" sz="2400" dirty="0">
                <a:solidFill>
                  <a:prstClr val="black"/>
                </a:solidFill>
                <a:latin typeface="Garamond" panose="02020404030301010803" pitchFamily="18" charset="0"/>
                <a:cs typeface="Arial" pitchFamily="34" charset="0"/>
              </a:rPr>
              <a:t>Campagnes annuelles de reforestation depuis 2015</a:t>
            </a:r>
          </a:p>
          <a:p>
            <a:pPr lvl="1">
              <a:spcAft>
                <a:spcPts val="600"/>
              </a:spcAft>
              <a:buClr>
                <a:srgbClr val="5B9BD5"/>
              </a:buClr>
              <a:buFont typeface="Wingdings" panose="05000000000000000000" pitchFamily="2" charset="2"/>
              <a:buChar char="§"/>
            </a:pPr>
            <a:r>
              <a:rPr lang="fr-FR" altLang="en-US" sz="2100" dirty="0">
                <a:solidFill>
                  <a:prstClr val="black"/>
                </a:solidFill>
                <a:latin typeface="Garamond" panose="02020404030301010803" pitchFamily="18" charset="0"/>
                <a:cs typeface="Arial" pitchFamily="34" charset="0"/>
              </a:rPr>
              <a:t>dans les 12 forêts cibles du PIF</a:t>
            </a:r>
          </a:p>
          <a:p>
            <a:pPr lvl="1">
              <a:spcAft>
                <a:spcPts val="600"/>
              </a:spcAft>
              <a:buClr>
                <a:srgbClr val="5B9BD5"/>
              </a:buClr>
              <a:buFont typeface="Wingdings" panose="05000000000000000000" pitchFamily="2" charset="2"/>
              <a:buChar char="§"/>
            </a:pPr>
            <a:r>
              <a:rPr lang="fr-FR" altLang="en-US" sz="2100" dirty="0">
                <a:solidFill>
                  <a:prstClr val="black"/>
                </a:solidFill>
                <a:latin typeface="Garamond" panose="02020404030301010803" pitchFamily="18" charset="0"/>
                <a:cs typeface="Arial" pitchFamily="34" charset="0"/>
              </a:rPr>
              <a:t>partenaires principaux du PIF: </a:t>
            </a:r>
          </a:p>
          <a:p>
            <a:pPr lvl="2">
              <a:spcAft>
                <a:spcPts val="600"/>
              </a:spcAft>
              <a:buClr>
                <a:srgbClr val="5B9BD5"/>
              </a:buClr>
              <a:buFont typeface="Wingdings" panose="05000000000000000000" pitchFamily="2" charset="2"/>
              <a:buChar char="§"/>
            </a:pPr>
            <a:r>
              <a:rPr lang="fr-FR" altLang="en-US" sz="1700" dirty="0">
                <a:solidFill>
                  <a:prstClr val="black"/>
                </a:solidFill>
                <a:latin typeface="Garamond" panose="02020404030301010803" pitchFamily="18" charset="0"/>
                <a:cs typeface="Arial" pitchFamily="34" charset="0"/>
              </a:rPr>
              <a:t>les Comit</a:t>
            </a:r>
            <a:r>
              <a:rPr lang="fr-FR" altLang="en-US" sz="1800" dirty="0">
                <a:solidFill>
                  <a:prstClr val="black"/>
                </a:solidFill>
                <a:latin typeface="Garamond" panose="02020404030301010803" pitchFamily="18" charset="0"/>
                <a:cs typeface="Arial" pitchFamily="34" charset="0"/>
              </a:rPr>
              <a:t>é</a:t>
            </a:r>
            <a:r>
              <a:rPr lang="fr-FR" altLang="en-US" sz="1700" dirty="0">
                <a:solidFill>
                  <a:prstClr val="black"/>
                </a:solidFill>
                <a:latin typeface="Garamond" panose="02020404030301010803" pitchFamily="18" charset="0"/>
                <a:cs typeface="Arial" pitchFamily="34" charset="0"/>
              </a:rPr>
              <a:t>s de Gestion Forestières</a:t>
            </a:r>
          </a:p>
          <a:p>
            <a:pPr lvl="0">
              <a:spcAft>
                <a:spcPts val="600"/>
              </a:spcAft>
              <a:buClr>
                <a:srgbClr val="5B9BD5"/>
              </a:buClr>
              <a:buFont typeface="Wingdings" panose="05000000000000000000" pitchFamily="2" charset="2"/>
              <a:buChar char="§"/>
            </a:pPr>
            <a:r>
              <a:rPr lang="fr-FR" altLang="en-US" sz="2400" dirty="0">
                <a:solidFill>
                  <a:prstClr val="black"/>
                </a:solidFill>
                <a:latin typeface="Garamond" panose="02020404030301010803" pitchFamily="18" charset="0"/>
                <a:cs typeface="Arial" pitchFamily="34" charset="0"/>
              </a:rPr>
              <a:t>Processus en 2 phases:</a:t>
            </a:r>
          </a:p>
          <a:p>
            <a:pPr lvl="1">
              <a:spcAft>
                <a:spcPts val="600"/>
              </a:spcAft>
              <a:buClr>
                <a:srgbClr val="5B9BD5"/>
              </a:buClr>
              <a:buFont typeface="Wingdings" panose="05000000000000000000" pitchFamily="2" charset="2"/>
              <a:buChar char="§"/>
            </a:pPr>
            <a:r>
              <a:rPr lang="fr-FR" altLang="en-US" sz="2100" dirty="0">
                <a:solidFill>
                  <a:prstClr val="black"/>
                </a:solidFill>
                <a:latin typeface="Garamond" panose="02020404030301010803" pitchFamily="18" charset="0"/>
                <a:cs typeface="Arial" pitchFamily="34" charset="0"/>
              </a:rPr>
              <a:t>Plantation des jeunes arbres</a:t>
            </a:r>
          </a:p>
          <a:p>
            <a:pPr lvl="2">
              <a:spcAft>
                <a:spcPts val="600"/>
              </a:spcAft>
              <a:buClr>
                <a:srgbClr val="5B9BD5"/>
              </a:buClr>
              <a:buFont typeface="Wingdings" panose="05000000000000000000" pitchFamily="2" charset="2"/>
              <a:buChar char="§"/>
            </a:pPr>
            <a:r>
              <a:rPr lang="fr-FR" altLang="en-US" sz="1900" dirty="0">
                <a:solidFill>
                  <a:prstClr val="black"/>
                </a:solidFill>
                <a:latin typeface="Garamond" panose="02020404030301010803" pitchFamily="18" charset="0"/>
                <a:cs typeface="Arial" pitchFamily="34" charset="0"/>
              </a:rPr>
              <a:t>trouaison et mise en terre, au début de la saison pluvieuse (Juillet-Aout); compensation financière immédiatement à la tache</a:t>
            </a:r>
          </a:p>
          <a:p>
            <a:pPr lvl="1">
              <a:spcAft>
                <a:spcPts val="600"/>
              </a:spcAft>
              <a:buClr>
                <a:srgbClr val="5B9BD5"/>
              </a:buClr>
              <a:buFont typeface="Wingdings" panose="05000000000000000000" pitchFamily="2" charset="2"/>
              <a:buChar char="§"/>
            </a:pPr>
            <a:r>
              <a:rPr lang="fr-FR" altLang="en-US" sz="2100" dirty="0">
                <a:solidFill>
                  <a:prstClr val="black"/>
                </a:solidFill>
                <a:latin typeface="Garamond" panose="02020404030301010803" pitchFamily="18" charset="0"/>
                <a:cs typeface="Arial" pitchFamily="34" charset="0"/>
              </a:rPr>
              <a:t>La maintenance des jeunes arbres</a:t>
            </a:r>
          </a:p>
          <a:p>
            <a:pPr lvl="2">
              <a:spcAft>
                <a:spcPts val="600"/>
              </a:spcAft>
              <a:buClr>
                <a:srgbClr val="5B9BD5"/>
              </a:buClr>
              <a:buFont typeface="Wingdings" panose="05000000000000000000" pitchFamily="2" charset="2"/>
              <a:buChar char="§"/>
            </a:pPr>
            <a:r>
              <a:rPr lang="fr-FR" altLang="en-US" sz="1900" dirty="0">
                <a:solidFill>
                  <a:prstClr val="black"/>
                </a:solidFill>
                <a:latin typeface="Garamond" panose="02020404030301010803" pitchFamily="18" charset="0"/>
                <a:cs typeface="Arial" pitchFamily="34" charset="0"/>
              </a:rPr>
              <a:t>Contrat PSE entre le PIF et les participants; la maintenance des plants afin d’ assurer un fort taux de survie</a:t>
            </a:r>
          </a:p>
        </p:txBody>
      </p:sp>
      <p:pic>
        <p:nvPicPr>
          <p:cNvPr id="4" name="Picture 3">
            <a:extLst>
              <a:ext uri="{FF2B5EF4-FFF2-40B4-BE49-F238E27FC236}">
                <a16:creationId xmlns:a16="http://schemas.microsoft.com/office/drawing/2014/main" id="{6750A018-1BAA-BE46-A266-F206C8D4A6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7558" y="3521730"/>
            <a:ext cx="1442301" cy="2163452"/>
          </a:xfrm>
          <a:prstGeom prst="rect">
            <a:avLst/>
          </a:prstGeom>
        </p:spPr>
      </p:pic>
      <p:pic>
        <p:nvPicPr>
          <p:cNvPr id="5" name="Picture 4">
            <a:extLst>
              <a:ext uri="{FF2B5EF4-FFF2-40B4-BE49-F238E27FC236}">
                <a16:creationId xmlns:a16="http://schemas.microsoft.com/office/drawing/2014/main" id="{B8B40AE4-9BD4-D045-B7C9-E91008163C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0552" y="3521730"/>
            <a:ext cx="1360637" cy="2165349"/>
          </a:xfrm>
          <a:prstGeom prst="rect">
            <a:avLst/>
          </a:prstGeom>
        </p:spPr>
      </p:pic>
      <p:pic>
        <p:nvPicPr>
          <p:cNvPr id="6" name="Picture 5">
            <a:extLst>
              <a:ext uri="{FF2B5EF4-FFF2-40B4-BE49-F238E27FC236}">
                <a16:creationId xmlns:a16="http://schemas.microsoft.com/office/drawing/2014/main" id="{95868CB3-40C1-9548-AB44-0F3E523DC6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7558" y="1100772"/>
            <a:ext cx="2861035" cy="2300965"/>
          </a:xfrm>
          <a:prstGeom prst="rect">
            <a:avLst/>
          </a:prstGeom>
        </p:spPr>
      </p:pic>
    </p:spTree>
    <p:extLst>
      <p:ext uri="{BB962C8B-B14F-4D97-AF65-F5344CB8AC3E}">
        <p14:creationId xmlns:p14="http://schemas.microsoft.com/office/powerpoint/2010/main" val="46320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ell phone&#13;&#10;&#13;&#10;Description automatically generated">
            <a:extLst>
              <a:ext uri="{FF2B5EF4-FFF2-40B4-BE49-F238E27FC236}">
                <a16:creationId xmlns:a16="http://schemas.microsoft.com/office/drawing/2014/main" id="{4E9A67E8-6ED4-1744-93BE-35128EBE82CC}"/>
              </a:ext>
            </a:extLst>
          </p:cNvPr>
          <p:cNvPicPr>
            <a:picLocks noChangeAspect="1"/>
          </p:cNvPicPr>
          <p:nvPr/>
        </p:nvPicPr>
        <p:blipFill rotWithShape="1">
          <a:blip r:embed="rId2">
            <a:extLst>
              <a:ext uri="{28A0092B-C50C-407E-A947-70E740481C1C}">
                <a14:useLocalDpi xmlns:a14="http://schemas.microsoft.com/office/drawing/2010/main" val="0"/>
              </a:ext>
            </a:extLst>
          </a:blip>
          <a:srcRect l="3000"/>
          <a:stretch/>
        </p:blipFill>
        <p:spPr>
          <a:xfrm>
            <a:off x="20" y="10"/>
            <a:ext cx="9143980" cy="6857990"/>
          </a:xfrm>
          <a:prstGeom prst="rect">
            <a:avLst/>
          </a:prstGeom>
        </p:spPr>
      </p:pic>
    </p:spTree>
    <p:extLst>
      <p:ext uri="{BB962C8B-B14F-4D97-AF65-F5344CB8AC3E}">
        <p14:creationId xmlns:p14="http://schemas.microsoft.com/office/powerpoint/2010/main" val="2514830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491490" y="365125"/>
            <a:ext cx="3840085" cy="1692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fr-FR" dirty="0"/>
              <a:t>4. Evaluation d’Impact</a:t>
            </a:r>
          </a:p>
        </p:txBody>
      </p:sp>
      <p:cxnSp>
        <p:nvCxnSpPr>
          <p:cNvPr id="20" name="Straight Arrow Connector 15">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Subtitle 2"/>
          <p:cNvSpPr txBox="1">
            <a:spLocks/>
          </p:cNvSpPr>
          <p:nvPr/>
        </p:nvSpPr>
        <p:spPr>
          <a:xfrm>
            <a:off x="491490" y="2575042"/>
            <a:ext cx="4080510" cy="3462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spcAft>
                <a:spcPts val="600"/>
              </a:spcAft>
              <a:buClr>
                <a:srgbClr val="5B9BD5"/>
              </a:buClr>
            </a:pPr>
            <a:r>
              <a:rPr lang="fr-FR" altLang="en-US" sz="2000" dirty="0"/>
              <a:t>Quel est l’impact de la participation au programme PSE sur la sécurité alimentaire des participants ?</a:t>
            </a:r>
          </a:p>
          <a:p>
            <a:pPr marL="0" lvl="0">
              <a:spcAft>
                <a:spcPts val="600"/>
              </a:spcAft>
              <a:buClr>
                <a:srgbClr val="5B9BD5"/>
              </a:buClr>
            </a:pPr>
            <a:endParaRPr lang="fr-FR" altLang="en-US" sz="2000" dirty="0"/>
          </a:p>
          <a:p>
            <a:pPr marL="0" lvl="0">
              <a:spcAft>
                <a:spcPts val="600"/>
              </a:spcAft>
              <a:buClr>
                <a:srgbClr val="5B9BD5"/>
              </a:buClr>
            </a:pPr>
            <a:r>
              <a:rPr lang="fr-FR" altLang="en-US" sz="2000" dirty="0"/>
              <a:t>Assignation Aléatoire des participants en groupes de traitement et contrôle !!!</a:t>
            </a:r>
          </a:p>
        </p:txBody>
      </p:sp>
      <p:pic>
        <p:nvPicPr>
          <p:cNvPr id="4" name="Picture 3">
            <a:extLst>
              <a:ext uri="{FF2B5EF4-FFF2-40B4-BE49-F238E27FC236}">
                <a16:creationId xmlns:a16="http://schemas.microsoft.com/office/drawing/2014/main" id="{B2FAAF3C-73D0-5C43-8AFB-0F81EEAB41F4}"/>
              </a:ext>
            </a:extLst>
          </p:cNvPr>
          <p:cNvPicPr>
            <a:picLocks noChangeAspect="1"/>
          </p:cNvPicPr>
          <p:nvPr/>
        </p:nvPicPr>
        <p:blipFill rotWithShape="1">
          <a:blip r:embed="rId3"/>
          <a:srcRect r="7945"/>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61455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ell phone&#13;&#10;&#13;&#10;Description automatically generated">
            <a:extLst>
              <a:ext uri="{FF2B5EF4-FFF2-40B4-BE49-F238E27FC236}">
                <a16:creationId xmlns:a16="http://schemas.microsoft.com/office/drawing/2014/main" id="{5C603D95-513F-3C45-AE41-2EC7258C1023}"/>
              </a:ext>
            </a:extLst>
          </p:cNvPr>
          <p:cNvPicPr>
            <a:picLocks noChangeAspect="1"/>
          </p:cNvPicPr>
          <p:nvPr/>
        </p:nvPicPr>
        <p:blipFill rotWithShape="1">
          <a:blip r:embed="rId2">
            <a:extLst>
              <a:ext uri="{28A0092B-C50C-407E-A947-70E740481C1C}">
                <a14:useLocalDpi xmlns:a14="http://schemas.microsoft.com/office/drawing/2010/main" val="0"/>
              </a:ext>
            </a:extLst>
          </a:blip>
          <a:srcRect l="1818" r="1183"/>
          <a:stretch/>
        </p:blipFill>
        <p:spPr>
          <a:xfrm>
            <a:off x="20" y="10"/>
            <a:ext cx="9143980" cy="6857990"/>
          </a:xfrm>
          <a:prstGeom prst="rect">
            <a:avLst/>
          </a:prstGeom>
        </p:spPr>
      </p:pic>
    </p:spTree>
    <p:extLst>
      <p:ext uri="{BB962C8B-B14F-4D97-AF65-F5344CB8AC3E}">
        <p14:creationId xmlns:p14="http://schemas.microsoft.com/office/powerpoint/2010/main" val="1409847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C29FA8-CD22-2C4B-A6C3-EA318BA052A1}"/>
              </a:ext>
            </a:extLst>
          </p:cNvPr>
          <p:cNvPicPr>
            <a:picLocks noChangeAspect="1"/>
          </p:cNvPicPr>
          <p:nvPr/>
        </p:nvPicPr>
        <p:blipFill rotWithShape="1">
          <a:blip r:embed="rId2"/>
          <a:srcRect r="2666"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4F11FA1E-3CD9-824D-BCFA-FD9066DC8D3E}"/>
              </a:ext>
            </a:extLst>
          </p:cNvPr>
          <p:cNvSpPr/>
          <p:nvPr/>
        </p:nvSpPr>
        <p:spPr>
          <a:xfrm>
            <a:off x="50800" y="259834"/>
            <a:ext cx="9042400" cy="523220"/>
          </a:xfrm>
          <a:prstGeom prst="rect">
            <a:avLst/>
          </a:prstGeom>
        </p:spPr>
        <p:txBody>
          <a:bodyPr wrap="square">
            <a:spAutoFit/>
          </a:bodyPr>
          <a:lstStyle/>
          <a:p>
            <a:pPr algn="ctr"/>
            <a:r>
              <a:rPr lang="fr-FR" altLang="en-US" sz="2800" b="1" dirty="0">
                <a:solidFill>
                  <a:prstClr val="black"/>
                </a:solidFill>
                <a:latin typeface="Garamond" panose="02020404030301010803" pitchFamily="18" charset="0"/>
                <a:cs typeface="Arial" pitchFamily="34" charset="0"/>
              </a:rPr>
              <a:t>24% - 59% de Réduction du taux d’insécurité alimentaire !</a:t>
            </a:r>
            <a:endParaRPr lang="en-US" sz="2800" b="1" dirty="0"/>
          </a:p>
        </p:txBody>
      </p:sp>
    </p:spTree>
    <p:extLst>
      <p:ext uri="{BB962C8B-B14F-4D97-AF65-F5344CB8AC3E}">
        <p14:creationId xmlns:p14="http://schemas.microsoft.com/office/powerpoint/2010/main" val="3053513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ell phone&#13;&#10;&#13;&#10;Description automatically generated">
            <a:extLst>
              <a:ext uri="{FF2B5EF4-FFF2-40B4-BE49-F238E27FC236}">
                <a16:creationId xmlns:a16="http://schemas.microsoft.com/office/drawing/2014/main" id="{8271F76D-7FC0-DB49-A0C2-3AF464AF4BA4}"/>
              </a:ext>
            </a:extLst>
          </p:cNvPr>
          <p:cNvPicPr>
            <a:picLocks noChangeAspect="1"/>
          </p:cNvPicPr>
          <p:nvPr/>
        </p:nvPicPr>
        <p:blipFill rotWithShape="1">
          <a:blip r:embed="rId2">
            <a:extLst>
              <a:ext uri="{28A0092B-C50C-407E-A947-70E740481C1C}">
                <a14:useLocalDpi xmlns:a14="http://schemas.microsoft.com/office/drawing/2010/main" val="0"/>
              </a:ext>
            </a:extLst>
          </a:blip>
          <a:srcRect l="3000"/>
          <a:stretch/>
        </p:blipFill>
        <p:spPr>
          <a:xfrm>
            <a:off x="20" y="10"/>
            <a:ext cx="9143980" cy="6857990"/>
          </a:xfrm>
          <a:prstGeom prst="rect">
            <a:avLst/>
          </a:prstGeom>
        </p:spPr>
      </p:pic>
    </p:spTree>
    <p:extLst>
      <p:ext uri="{BB962C8B-B14F-4D97-AF65-F5344CB8AC3E}">
        <p14:creationId xmlns:p14="http://schemas.microsoft.com/office/powerpoint/2010/main" val="19248361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3233</TotalTime>
  <Words>1216</Words>
  <Application>Microsoft Macintosh PowerPoint</Application>
  <PresentationFormat>On-screen Show (4:3)</PresentationFormat>
  <Paragraphs>138</Paragraphs>
  <Slides>25</Slides>
  <Notes>4</Notes>
  <HiddenSlides>2</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Arial</vt:lpstr>
      <vt:lpstr>Calibri</vt:lpstr>
      <vt:lpstr>Calibri Light</vt:lpstr>
      <vt:lpstr>Garamond</vt:lpstr>
      <vt:lpstr>Wingdings</vt:lpstr>
      <vt:lpstr>Office Theme</vt:lpstr>
      <vt:lpstr>1_Custom Design</vt:lpstr>
      <vt:lpstr>Evaluation d’Impact des Projets Agricoles: Exemples du Burkina Faso et du Sénégal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Réformes du marché des produits et adoption des technologies par les producteurs d'oignons sénégalais</vt:lpstr>
      <vt:lpstr>Le problème de l'adoption de la technologie</vt:lpstr>
      <vt:lpstr>Expérimentation dans le marché de l’oignon au Sénégal</vt:lpstr>
      <vt:lpstr>PowerPoint Presentation</vt:lpstr>
      <vt:lpstr>Design expérimental</vt:lpstr>
      <vt:lpstr>Résultats obtenus</vt:lpstr>
      <vt:lpstr>Epilogue</vt:lpstr>
      <vt:lpstr>PowerPoint Presentation</vt:lpstr>
      <vt:lpstr>Product market reforms and technology adoption by Senegalese onion producers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Anushka Thewarapperuma</dc:creator>
  <cp:lastModifiedBy>serge adjognon</cp:lastModifiedBy>
  <cp:revision>933</cp:revision>
  <cp:lastPrinted>2019-01-30T10:19:46Z</cp:lastPrinted>
  <dcterms:created xsi:type="dcterms:W3CDTF">2015-01-07T21:52:47Z</dcterms:created>
  <dcterms:modified xsi:type="dcterms:W3CDTF">2019-01-30T10:25:54Z</dcterms:modified>
</cp:coreProperties>
</file>